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35"/>
  </p:notesMasterIdLst>
  <p:handoutMasterIdLst>
    <p:handoutMasterId r:id="rId36"/>
  </p:handoutMasterIdLst>
  <p:sldIdLst>
    <p:sldId id="343" r:id="rId2"/>
    <p:sldId id="424" r:id="rId3"/>
    <p:sldId id="511" r:id="rId4"/>
    <p:sldId id="510" r:id="rId5"/>
    <p:sldId id="512" r:id="rId6"/>
    <p:sldId id="528" r:id="rId7"/>
    <p:sldId id="425" r:id="rId8"/>
    <p:sldId id="482" r:id="rId9"/>
    <p:sldId id="537" r:id="rId10"/>
    <p:sldId id="541" r:id="rId11"/>
    <p:sldId id="488" r:id="rId12"/>
    <p:sldId id="470" r:id="rId13"/>
    <p:sldId id="471" r:id="rId14"/>
    <p:sldId id="531" r:id="rId15"/>
    <p:sldId id="514" r:id="rId16"/>
    <p:sldId id="483" r:id="rId17"/>
    <p:sldId id="494" r:id="rId18"/>
    <p:sldId id="473" r:id="rId19"/>
    <p:sldId id="539" r:id="rId20"/>
    <p:sldId id="515" r:id="rId21"/>
    <p:sldId id="484" r:id="rId22"/>
    <p:sldId id="485" r:id="rId23"/>
    <p:sldId id="480" r:id="rId24"/>
    <p:sldId id="481" r:id="rId25"/>
    <p:sldId id="517" r:id="rId26"/>
    <p:sldId id="518" r:id="rId27"/>
    <p:sldId id="536" r:id="rId28"/>
    <p:sldId id="538" r:id="rId29"/>
    <p:sldId id="519" r:id="rId30"/>
    <p:sldId id="526" r:id="rId31"/>
    <p:sldId id="540" r:id="rId32"/>
    <p:sldId id="508" r:id="rId33"/>
    <p:sldId id="423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280" autoAdjust="0"/>
  </p:normalViewPr>
  <p:slideViewPr>
    <p:cSldViewPr>
      <p:cViewPr varScale="1">
        <p:scale>
          <a:sx n="92" d="100"/>
          <a:sy n="92" d="100"/>
        </p:scale>
        <p:origin x="12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9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0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40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0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Drive Route for Airtel, Vodafone, Jio4G &amp; Idea (Mumbai)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3810002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06136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Airtel Band 03 (Near Cell):-</a:t>
            </a:r>
            <a:r>
              <a:rPr lang="en-US" sz="24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Cliff Kumar </a:t>
            </a:r>
            <a:r>
              <a:rPr lang="en-US" sz="24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Engg</a:t>
            </a:r>
            <a:r>
              <a:rPr lang="en-US" sz="24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 Pvt Ltd ,</a:t>
            </a:r>
            <a:r>
              <a:rPr lang="en-US" sz="24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Croda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481137"/>
            <a:ext cx="7315200" cy="4562475"/>
          </a:xfrm>
        </p:spPr>
        <p:txBody>
          <a:bodyPr/>
          <a:lstStyle/>
          <a:p>
            <a:pPr marL="109537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81138"/>
            <a:ext cx="73152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16337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69842" y="754515"/>
            <a:ext cx="8305800" cy="597207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Airtel Band 40 (Near Cell):-</a:t>
            </a:r>
            <a:r>
              <a:rPr lang="en-US" sz="24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MBP Junction, MIDC Area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1129126"/>
            <a:ext cx="2370122" cy="1842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19.1070826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73.0228892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BAND: 40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E-ARFCN: 39050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PCI: 368</a:t>
            </a:r>
          </a:p>
        </p:txBody>
      </p:sp>
      <p:sp>
        <p:nvSpPr>
          <p:cNvPr id="6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8B75C8-68AD-4800-9CA6-96D3353F3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01" y="1102623"/>
            <a:ext cx="5834919" cy="48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54164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Airtel Band </a:t>
            </a:r>
            <a:r>
              <a:rPr lang="en-US" sz="2400" u="sng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03,08 </a:t>
            </a: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&amp; B40(Edge Cell):</a:t>
            </a:r>
            <a:r>
              <a:rPr lang="en-US" sz="28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Mangal Singh Bros Pvt Ltd.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1385" y="1003852"/>
            <a:ext cx="2438400" cy="1663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-90dBm to -115dBm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19.0967109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73.017629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BAND: </a:t>
            </a:r>
            <a:r>
              <a:rPr lang="en-IN" sz="1600" b="1" dirty="0" smtClean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03,08 </a:t>
            </a:r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&amp; B40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PCI: 15 + 15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B7E18C-87CA-46B5-9AEE-682D1833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7" y="1003852"/>
            <a:ext cx="6226916" cy="4634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4" y="1042555"/>
            <a:ext cx="6248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5395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574" y="627865"/>
            <a:ext cx="8229600" cy="832788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Airtel </a:t>
            </a:r>
            <a:r>
              <a:rPr lang="en-US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IRAT: LTE</a:t>
            </a:r>
            <a:r>
              <a:rPr lang="en-US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WCDMAGSM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1252330"/>
            <a:ext cx="2590801" cy="1176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</a:t>
            </a:r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: 19.074801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72.991872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5594733" cy="472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27637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5822"/>
            <a:ext cx="8229600" cy="832788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Airtel Band HO B8&gt;&gt;B40&gt;&gt;B3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8799C5-70CC-403D-9022-EE4C0F1609E6}"/>
              </a:ext>
            </a:extLst>
          </p:cNvPr>
          <p:cNvSpPr/>
          <p:nvPr/>
        </p:nvSpPr>
        <p:spPr>
          <a:xfrm>
            <a:off x="6074362" y="685800"/>
            <a:ext cx="2917238" cy="1743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19.1003867/19.1003867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72.9951049/ 72.9951049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Cell ID: </a:t>
            </a:r>
            <a:r>
              <a:rPr lang="en-IN" sz="16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287(B8)&gt;&gt;29(B40)&gt;&gt;109(B3)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Location: Gyan Vikas Road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BFB6692-7A5D-4FD4-89D5-CCA65D8BB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609600"/>
            <a:ext cx="5638800" cy="52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16095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AAF7BC57-9734-4A69-88DD-7C59E4DA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Vodafone Drive Route:</a:t>
            </a: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FC10D6D3-1C7C-40F8-AD80-31AC20F32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6172200" cy="5005357"/>
          </a:xfrm>
        </p:spPr>
      </p:pic>
    </p:spTree>
    <p:extLst>
      <p:ext uri="{BB962C8B-B14F-4D97-AF65-F5344CB8AC3E}">
        <p14:creationId xmlns:p14="http://schemas.microsoft.com/office/powerpoint/2010/main" val="3599881473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927" y="536756"/>
            <a:ext cx="8229600" cy="832788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Vodafone Band 03(Near Cell): (Near White House, </a:t>
            </a:r>
            <a:r>
              <a:rPr lang="en-US" sz="2400" u="sng" dirty="0" err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Croda</a:t>
            </a: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1129954"/>
            <a:ext cx="2335073" cy="1537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-70dBm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19.0960745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73.015481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</a:rPr>
              <a:t>Band: 03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7BBA24-E09C-4718-95EB-54ED9846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75" y="1115045"/>
            <a:ext cx="6205824" cy="46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75373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6808" y="540069"/>
            <a:ext cx="8229600" cy="8327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Vodafone Band 41(Near Cell): (Near White House, </a:t>
            </a:r>
            <a:r>
              <a:rPr lang="en-US" sz="2400" u="sng" dirty="0" err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Croda</a:t>
            </a: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1164548"/>
            <a:ext cx="2343958" cy="1294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-65dBm to -75dBm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19.0966481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73.017929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</a:rPr>
              <a:t>Band: 41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6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DAB959B-DAD1-4F9F-B7C5-9607BB55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08" y="1138237"/>
            <a:ext cx="61436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31355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52426" y="536756"/>
            <a:ext cx="8229600" cy="8327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Vodafone Band 03 &amp; B41 (Edge Cell):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7669" y="1219200"/>
            <a:ext cx="2590801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-90dBm to -105dBm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19.120927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72.991139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</a:rPr>
              <a:t>BAND: 03 &amp; 41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9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194" name="Picture 2" descr="Vodafone Cell Edge Area">
            <a:extLst>
              <a:ext uri="{FF2B5EF4-FFF2-40B4-BE49-F238E27FC236}">
                <a16:creationId xmlns="" xmlns:a16="http://schemas.microsoft.com/office/drawing/2014/main" id="{9D2DBBB6-9684-4008-9698-3EA50C36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6" y="1143000"/>
            <a:ext cx="585729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1334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5822"/>
            <a:ext cx="8229600" cy="832788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Vodafone Band HO 41&gt;&gt;B3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8799C5-70CC-403D-9022-EE4C0F1609E6}"/>
              </a:ext>
            </a:extLst>
          </p:cNvPr>
          <p:cNvSpPr/>
          <p:nvPr/>
        </p:nvSpPr>
        <p:spPr>
          <a:xfrm>
            <a:off x="6074362" y="685800"/>
            <a:ext cx="2917238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19.1003867/19.1048373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72.9951049/ 72.9968212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Cell ID: </a:t>
            </a:r>
            <a:r>
              <a:rPr lang="en-IN" sz="16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206(B41)&gt;&gt;304(B3)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Location: Gyan Vikas Road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28BDEA-B656-4B2A-82F0-9EB950F2C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5631864" cy="51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86020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b="0" dirty="0">
                <a:effectLst/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N" sz="3600" b="0" dirty="0">
                <a:effectLst/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Basic Information</a:t>
            </a:r>
            <a:endParaRPr lang="en-US" sz="2800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70239"/>
              </p:ext>
            </p:extLst>
          </p:nvPr>
        </p:nvGraphicFramePr>
        <p:xfrm>
          <a:off x="152400" y="1485899"/>
          <a:ext cx="8763000" cy="3789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0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3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 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9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Mumbai/Maharashtra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0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+5:30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3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 Dialing Code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+91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0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Currency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INR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0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Topaz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8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DUT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Topaz_19531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0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 Devices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18531 &amp; VIVO 1725 (X21)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4156183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18B5E4B-C139-4B50-BFD8-FEF18C29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2" y="2381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JIO4G Drive Route:</a:t>
            </a: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14A0DF84-8041-46AD-92EB-2E718FF66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799"/>
            <a:ext cx="5867400" cy="4913159"/>
          </a:xfrm>
        </p:spPr>
      </p:pic>
    </p:spTree>
    <p:extLst>
      <p:ext uri="{BB962C8B-B14F-4D97-AF65-F5344CB8AC3E}">
        <p14:creationId xmlns:p14="http://schemas.microsoft.com/office/powerpoint/2010/main" val="935449698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929" y="263533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JIO4G Band 3(Near Cell): Fortune Hotel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1014091"/>
            <a:ext cx="2362200" cy="1414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JIO4G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-50 dBm to -65dBm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19.085851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73.007834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E-ARFCN: 1234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29" y="1004147"/>
            <a:ext cx="6114993" cy="48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18893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0" y="22860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JIO4G Band 5(Near Cell): Fortune Hotel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3588" y="1014091"/>
            <a:ext cx="2362200" cy="1414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RJIL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-50 dBm to -65dBm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19.085851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73.007834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E-ARFCN: 2539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8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12" y="1004147"/>
            <a:ext cx="6114993" cy="48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93177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4800" y="602247"/>
            <a:ext cx="82296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JIO4G Band 40(Near Cell): Near Beverly Park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5722" y="1002285"/>
            <a:ext cx="2302564" cy="1662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JIO4G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-65dBm to -75dBm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19.0972751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73.000348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E-ARFCN: 38850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PCI: 303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8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744FB8-6AAB-4B30-9C3B-96EA4C0E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931895"/>
            <a:ext cx="6172200" cy="49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6850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97743" y="396433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08722" y="396433"/>
            <a:ext cx="8229600" cy="60246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JIO4G B3(Edge Cell): Beverly Park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4799" y="789314"/>
            <a:ext cx="2516740" cy="1254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JIO4G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-85dBm to -95dBm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19.0976142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72.9996544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Band: 3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8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7D766F-8016-4DC6-A5DA-E6BC5DCA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02524"/>
            <a:ext cx="6180000" cy="49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59017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97743" y="396433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08722" y="396433"/>
            <a:ext cx="8229600" cy="60246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JIO4G B5(Edge Cell): Beverly Park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789314"/>
            <a:ext cx="2516740" cy="1254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JIO4G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-85dBm to -95dBm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19.0976142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72.9996544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Band: 5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8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83AAEF-6A47-49B0-820A-E5A6E379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8" y="789314"/>
            <a:ext cx="6019800" cy="487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77771"/>
      </p:ext>
    </p:extLst>
  </p:cSld>
  <p:clrMapOvr>
    <a:masterClrMapping/>
  </p:clrMapOvr>
  <p:transition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97743" y="396433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08722" y="396433"/>
            <a:ext cx="8229600" cy="60246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JIO4G B40(Edge Cell): Beverly Park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789314"/>
            <a:ext cx="2516740" cy="1254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JIO4G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-90dBm to -105dBm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19.0976142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72.9996544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8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113730-F274-42D0-8412-B83499E8C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7" y="789314"/>
            <a:ext cx="5609500" cy="51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56050"/>
      </p:ext>
    </p:extLst>
  </p:cSld>
  <p:clrMapOvr>
    <a:masterClrMapping/>
  </p:clrMapOvr>
  <p:transition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GB" sz="2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JIO Band HO(B40 &gt;&gt; B5 &gt;&gt; B3)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4479" y="829519"/>
            <a:ext cx="2763078" cy="15326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JIO4G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19.0978626/19.1094235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72.9940834/72.9871849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Band: B5 &gt;&gt; B5 &gt;&gt; B3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Location : NMMC garden to Sai Baba Mandir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EBE826-16A9-4606-B5FC-2C5B5A696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9" y="819580"/>
            <a:ext cx="5791200" cy="51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9777"/>
      </p:ext>
    </p:extLst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GB" sz="2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IDEA Drive Route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4F0EC3-F53B-4780-87D0-D385DD807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08456"/>
            <a:ext cx="5791200" cy="50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51888"/>
      </p:ext>
    </p:extLst>
  </p:cSld>
  <p:clrMapOvr>
    <a:masterClrMapping/>
  </p:clrMapOvr>
  <p:transition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97743" y="396433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08722" y="396433"/>
            <a:ext cx="8229600" cy="60246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Idea (Near Cell): Anchorwala Edu. Academy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789314"/>
            <a:ext cx="2516740" cy="1254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Idea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-55dBm to -65dBm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19.0845189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73.0056965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Band: 1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8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B4A247E-EC8D-4868-94AA-1A23EF092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88" y="789314"/>
            <a:ext cx="6019800" cy="497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9687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68EFBCC-A958-4AC9-B4F2-69E8C880D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306277"/>
              </p:ext>
            </p:extLst>
          </p:nvPr>
        </p:nvGraphicFramePr>
        <p:xfrm>
          <a:off x="377190" y="1676401"/>
          <a:ext cx="8465819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2525">
                  <a:extLst>
                    <a:ext uri="{9D8B030D-6E8A-4147-A177-3AD203B41FA5}">
                      <a16:colId xmlns="" xmlns:a16="http://schemas.microsoft.com/office/drawing/2014/main" val="1704779774"/>
                    </a:ext>
                  </a:extLst>
                </a:gridCol>
                <a:gridCol w="1326190">
                  <a:extLst>
                    <a:ext uri="{9D8B030D-6E8A-4147-A177-3AD203B41FA5}">
                      <a16:colId xmlns="" xmlns:a16="http://schemas.microsoft.com/office/drawing/2014/main" val="2423572610"/>
                    </a:ext>
                  </a:extLst>
                </a:gridCol>
                <a:gridCol w="1326190">
                  <a:extLst>
                    <a:ext uri="{9D8B030D-6E8A-4147-A177-3AD203B41FA5}">
                      <a16:colId xmlns="" xmlns:a16="http://schemas.microsoft.com/office/drawing/2014/main" val="3706975060"/>
                    </a:ext>
                  </a:extLst>
                </a:gridCol>
                <a:gridCol w="4450914">
                  <a:extLst>
                    <a:ext uri="{9D8B030D-6E8A-4147-A177-3AD203B41FA5}">
                      <a16:colId xmlns="" xmlns:a16="http://schemas.microsoft.com/office/drawing/2014/main" val="2508115373"/>
                    </a:ext>
                  </a:extLst>
                </a:gridCol>
              </a:tblGrid>
              <a:tr h="313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(MHz)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4304216"/>
                  </a:ext>
                </a:extLst>
              </a:tr>
              <a:tr h="816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 900/1800, W-CDMA 2100, LTE 1800/2300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1582047"/>
                  </a:ext>
                </a:extLst>
              </a:tr>
              <a:tr h="941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Vodafone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 900/1800, W-CDMA 2100, LTE 1800/2300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8749249"/>
                  </a:ext>
                </a:extLst>
              </a:tr>
              <a:tr h="1020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JIO4G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850/1800/2300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4907824"/>
                  </a:ext>
                </a:extLst>
              </a:tr>
              <a:tr h="1098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Idea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799</a:t>
                      </a: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 900/1800,  LTE 1800/2100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26" marR="11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38971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="" xmlns:a16="http://schemas.microsoft.com/office/drawing/2014/main" id="{F0F1CD7A-CB1E-41F1-8265-610D97B8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49014574"/>
      </p:ext>
    </p:extLst>
  </p:cSld>
  <p:clrMapOvr>
    <a:masterClrMapping/>
  </p:clrMapOvr>
  <p:transition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97743" y="396433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08722" y="396433"/>
            <a:ext cx="8229600" cy="60246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Idea (Edge Cell): </a:t>
            </a:r>
            <a:r>
              <a:rPr lang="en-US" sz="2400" u="sng" dirty="0" err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Croda</a:t>
            </a: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Chemicals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789314"/>
            <a:ext cx="2516740" cy="1254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Idea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-90dBm to -105dBm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19.1018426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73.0130362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Band: 1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8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D48C63-9DD6-4C21-81FE-0D2A4FEF0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62" y="789314"/>
            <a:ext cx="5579820" cy="50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83202"/>
      </p:ext>
    </p:extLst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97743" y="396433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08722" y="396433"/>
            <a:ext cx="8229600" cy="60246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Idea SRVCC: Sai Baba Mandir, Ghansoli drive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789314"/>
            <a:ext cx="2516740" cy="1268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Idea</a:t>
            </a:r>
            <a:endParaRPr lang="en-IN" sz="1600" b="1" dirty="0">
              <a:solidFill>
                <a:srgbClr val="000000"/>
              </a:solidFill>
              <a:latin typeface="Calibri"/>
            </a:endParaRP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19.1201233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72.9916972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Band: 1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8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97922" y="2665191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79B86EE-4550-4021-99A7-192A6C828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89314"/>
            <a:ext cx="5867400" cy="51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09063"/>
      </p:ext>
    </p:extLst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B93503C-3C1A-4DC7-9A10-E319F3A0C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01796"/>
              </p:ext>
            </p:extLst>
          </p:nvPr>
        </p:nvGraphicFramePr>
        <p:xfrm>
          <a:off x="457200" y="1481138"/>
          <a:ext cx="822960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347301878"/>
                    </a:ext>
                  </a:extLst>
                </a:gridCol>
                <a:gridCol w="4419600">
                  <a:extLst>
                    <a:ext uri="{9D8B030D-6E8A-4147-A177-3AD203B41FA5}">
                      <a16:colId xmlns="" xmlns:a16="http://schemas.microsoft.com/office/drawing/2014/main" val="3096802604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3357371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number Used for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249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Emergency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588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Emergency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0987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8231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713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Ambulance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085502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="" xmlns:a16="http://schemas.microsoft.com/office/drawing/2014/main" id="{072F09B3-ED69-4D0E-A5A0-B13969F1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Emergency No. Used</a:t>
            </a:r>
          </a:p>
        </p:txBody>
      </p:sp>
    </p:spTree>
    <p:extLst>
      <p:ext uri="{BB962C8B-B14F-4D97-AF65-F5344CB8AC3E}">
        <p14:creationId xmlns:p14="http://schemas.microsoft.com/office/powerpoint/2010/main" val="2037154928"/>
      </p:ext>
    </p:extLst>
  </p:cSld>
  <p:clrMapOvr>
    <a:masterClrMapping/>
  </p:clrMapOvr>
  <p:transition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     MARQUIS TECHNOLOGIES</a:t>
            </a:r>
          </a:p>
          <a:p>
            <a:pPr marL="109537" indent="0" algn="ctr">
              <a:spcBef>
                <a:spcPct val="50000"/>
              </a:spcBef>
              <a:buNone/>
              <a:defRPr/>
            </a:pPr>
            <a:r>
              <a:rPr lang="en-US" sz="28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     www.marquistech.com</a:t>
            </a:r>
          </a:p>
          <a:p>
            <a:pPr marL="109537" indent="0">
              <a:buNone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AD54ED7-A480-41FA-9632-AEDF5AE40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449916"/>
              </p:ext>
            </p:extLst>
          </p:nvPr>
        </p:nvGraphicFramePr>
        <p:xfrm>
          <a:off x="692423" y="900218"/>
          <a:ext cx="7848603" cy="5057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621">
                  <a:extLst>
                    <a:ext uri="{9D8B030D-6E8A-4147-A177-3AD203B41FA5}">
                      <a16:colId xmlns="" xmlns:a16="http://schemas.microsoft.com/office/drawing/2014/main" val="101152490"/>
                    </a:ext>
                  </a:extLst>
                </a:gridCol>
                <a:gridCol w="2189818">
                  <a:extLst>
                    <a:ext uri="{9D8B030D-6E8A-4147-A177-3AD203B41FA5}">
                      <a16:colId xmlns="" xmlns:a16="http://schemas.microsoft.com/office/drawing/2014/main" val="1469234776"/>
                    </a:ext>
                  </a:extLst>
                </a:gridCol>
                <a:gridCol w="2358266">
                  <a:extLst>
                    <a:ext uri="{9D8B030D-6E8A-4147-A177-3AD203B41FA5}">
                      <a16:colId xmlns="" xmlns:a16="http://schemas.microsoft.com/office/drawing/2014/main" val="4004248010"/>
                    </a:ext>
                  </a:extLst>
                </a:gridCol>
                <a:gridCol w="2360898">
                  <a:extLst>
                    <a:ext uri="{9D8B030D-6E8A-4147-A177-3AD203B41FA5}">
                      <a16:colId xmlns="" xmlns:a16="http://schemas.microsoft.com/office/drawing/2014/main" val="1495161691"/>
                    </a:ext>
                  </a:extLst>
                </a:gridCol>
              </a:tblGrid>
              <a:tr h="246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Codes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7510536"/>
                  </a:ext>
                </a:extLst>
              </a:tr>
              <a:tr h="24640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*121#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Main menu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6922686"/>
                  </a:ext>
                </a:extLst>
              </a:tr>
              <a:tr h="24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*123#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Main Balance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6147462"/>
                  </a:ext>
                </a:extLst>
              </a:tr>
              <a:tr h="24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*121#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Best Offers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7895944"/>
                  </a:ext>
                </a:extLst>
              </a:tr>
              <a:tr h="24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*282#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own no.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0017405"/>
                  </a:ext>
                </a:extLst>
              </a:tr>
              <a:tr h="24640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Vodafone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*111#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Main menu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1679714"/>
                  </a:ext>
                </a:extLst>
              </a:tr>
              <a:tr h="24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*141# or *111#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Main Balance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4438717"/>
                  </a:ext>
                </a:extLst>
              </a:tr>
              <a:tr h="24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*121#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Best Offers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0291281"/>
                  </a:ext>
                </a:extLst>
              </a:tr>
              <a:tr h="24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*111*2#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own no.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6316853"/>
                  </a:ext>
                </a:extLst>
              </a:tr>
              <a:tr h="483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JIO4G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 1991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the available data balance.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JIO4G does not support USSD Codes.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5078799"/>
                  </a:ext>
                </a:extLst>
              </a:tr>
              <a:tr h="27217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*121*4#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Main menu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2459159"/>
                  </a:ext>
                </a:extLst>
              </a:tr>
              <a:tr h="24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*125#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Main Balance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06352706"/>
                  </a:ext>
                </a:extLst>
              </a:tr>
              <a:tr h="24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*121#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Best Offers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8407063"/>
                  </a:ext>
                </a:extLst>
              </a:tr>
              <a:tr h="246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*131*1#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own no.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1271478"/>
                  </a:ext>
                </a:extLst>
              </a:tr>
              <a:tr h="24640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MTNL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*444# or *123#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Main menu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0415225"/>
                  </a:ext>
                </a:extLst>
              </a:tr>
              <a:tr h="72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*446#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MTNL 3G Internet Data Balance Check code (Data volume, Minutes, SMS)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5731393"/>
                  </a:ext>
                </a:extLst>
              </a:tr>
              <a:tr h="253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*8888#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check own no.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45573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="" xmlns:a16="http://schemas.microsoft.com/office/drawing/2014/main" id="{A0AF679E-009A-42D7-994A-9CB43342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933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USSD Codes for Operators</a:t>
            </a:r>
          </a:p>
        </p:txBody>
      </p:sp>
    </p:spTree>
    <p:extLst>
      <p:ext uri="{BB962C8B-B14F-4D97-AF65-F5344CB8AC3E}">
        <p14:creationId xmlns:p14="http://schemas.microsoft.com/office/powerpoint/2010/main" val="341040855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7AF2C89-56CB-4011-BE0A-1E302769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3100" dirty="0">
                <a:solidFill>
                  <a:schemeClr val="tx1"/>
                </a:solidFill>
                <a:effectLst/>
                <a:latin typeface="Calibri" pitchFamily="34" charset="0"/>
              </a:rPr>
              <a:t>Attached is a sheet which has Manual APN Settings for all operators in Mumbai, India.</a:t>
            </a:r>
            <a:endParaRPr lang="en-US" sz="31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D0DE8B92-C7B5-4F5C-AFE5-93A0B233A0E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173805"/>
              </p:ext>
            </p:extLst>
          </p:nvPr>
        </p:nvGraphicFramePr>
        <p:xfrm>
          <a:off x="4114800" y="33575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3575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720925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DCF7F71-BD98-4689-8ED9-6106126F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53008"/>
            <a:ext cx="8229600" cy="44062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Service Supported by Operators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AF7CF482-0497-45F1-B8FE-C1398798A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370592"/>
              </p:ext>
            </p:extLst>
          </p:nvPr>
        </p:nvGraphicFramePr>
        <p:xfrm>
          <a:off x="1295400" y="723897"/>
          <a:ext cx="6019800" cy="5147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158">
                  <a:extLst>
                    <a:ext uri="{9D8B030D-6E8A-4147-A177-3AD203B41FA5}">
                      <a16:colId xmlns="" xmlns:a16="http://schemas.microsoft.com/office/drawing/2014/main" val="7726202"/>
                    </a:ext>
                  </a:extLst>
                </a:gridCol>
                <a:gridCol w="2011321">
                  <a:extLst>
                    <a:ext uri="{9D8B030D-6E8A-4147-A177-3AD203B41FA5}">
                      <a16:colId xmlns="" xmlns:a16="http://schemas.microsoft.com/office/drawing/2014/main" val="1272774311"/>
                    </a:ext>
                  </a:extLst>
                </a:gridCol>
                <a:gridCol w="2011321">
                  <a:extLst>
                    <a:ext uri="{9D8B030D-6E8A-4147-A177-3AD203B41FA5}">
                      <a16:colId xmlns="" xmlns:a16="http://schemas.microsoft.com/office/drawing/2014/main" val="2271183532"/>
                    </a:ext>
                  </a:extLst>
                </a:gridCol>
              </a:tblGrid>
              <a:tr h="282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Features/Services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Supports(Yes/No)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5205774"/>
                  </a:ext>
                </a:extLst>
              </a:tr>
              <a:tr h="23628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JIO4G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7929835"/>
                  </a:ext>
                </a:extLst>
              </a:tr>
              <a:tr h="23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VoLTE/VT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Yes/Yes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9702550"/>
                  </a:ext>
                </a:extLst>
              </a:tr>
              <a:tr h="23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SMS/MMS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Yes/NA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39263"/>
                  </a:ext>
                </a:extLst>
              </a:tr>
              <a:tr h="23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6749545"/>
                  </a:ext>
                </a:extLst>
              </a:tr>
              <a:tr h="242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6056690"/>
                  </a:ext>
                </a:extLst>
              </a:tr>
              <a:tr h="23628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Vodafone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5891768"/>
                  </a:ext>
                </a:extLst>
              </a:tr>
              <a:tr h="25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VoLTE/VT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Yes/NA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7278116"/>
                  </a:ext>
                </a:extLst>
              </a:tr>
              <a:tr h="23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SMS/MMS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Yes/Yes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965194"/>
                  </a:ext>
                </a:extLst>
              </a:tr>
              <a:tr h="23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270618"/>
                  </a:ext>
                </a:extLst>
              </a:tr>
              <a:tr h="23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5163944"/>
                  </a:ext>
                </a:extLst>
              </a:tr>
              <a:tr h="26253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8019738"/>
                  </a:ext>
                </a:extLst>
              </a:tr>
              <a:tr h="262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VoLTE/VT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Yes/NA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5799614"/>
                  </a:ext>
                </a:extLst>
              </a:tr>
              <a:tr h="23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SMS/MMS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Yes/Yes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6219813"/>
                  </a:ext>
                </a:extLst>
              </a:tr>
              <a:tr h="242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4461155"/>
                  </a:ext>
                </a:extLst>
              </a:tr>
              <a:tr h="242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3881743"/>
                  </a:ext>
                </a:extLst>
              </a:tr>
              <a:tr h="26253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1393370"/>
                  </a:ext>
                </a:extLst>
              </a:tr>
              <a:tr h="262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VoLTE/VT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NA/NA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2404231"/>
                  </a:ext>
                </a:extLst>
              </a:tr>
              <a:tr h="23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SMS/MMS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Yes/Yes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2838567"/>
                  </a:ext>
                </a:extLst>
              </a:tr>
              <a:tr h="23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33115079"/>
                  </a:ext>
                </a:extLst>
              </a:tr>
              <a:tr h="236280"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8447" marR="8447" marT="8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9894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49234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191000"/>
          </a:xfrm>
        </p:spPr>
        <p:txBody>
          <a:bodyPr/>
          <a:lstStyle/>
          <a:p>
            <a:pPr marL="109537" indent="0"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-50dbm to -70dbm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-90dbm to -105dbm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-70dbm to -90dbm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RSRP Criteria</a:t>
            </a:r>
            <a:r>
              <a:rPr lang="en-US" sz="3600" b="0" u="sng" dirty="0">
                <a:effectLst/>
                <a:latin typeface="Cambria" pitchFamily="18" charset="0"/>
              </a:rPr>
              <a:t/>
            </a:r>
            <a:br>
              <a:rPr lang="en-US" sz="3600" b="0" u="sng" dirty="0">
                <a:effectLst/>
                <a:latin typeface="Cambria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98231"/>
            <a:ext cx="73152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1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1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1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1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1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1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1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2700" u="sng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Drive Route &amp; Network Information for Airtel </a:t>
            </a:r>
            <a:r>
              <a:rPr lang="en-US" sz="31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1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</a:rPr>
              <a:t/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/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/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BEF189C-5B83-47AC-BC84-02B35602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066800"/>
            <a:ext cx="7162800" cy="49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83186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69842" y="754515"/>
            <a:ext cx="8305800" cy="597207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Airtel Band 03 (Near Cell):-</a:t>
            </a:r>
            <a:r>
              <a:rPr lang="en-US" sz="24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Cliff Kumar </a:t>
            </a:r>
            <a:r>
              <a:rPr lang="en-US" sz="24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Engg</a:t>
            </a:r>
            <a:r>
              <a:rPr lang="en-US" sz="24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 Pvt Ltd ,</a:t>
            </a:r>
            <a:r>
              <a:rPr lang="en-US" sz="24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Croda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5520" y="1132414"/>
            <a:ext cx="2370122" cy="1763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-70dBm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19.0991579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73.0162555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BAND: 03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E-ARFCN: 1425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PCI: 08</a:t>
            </a:r>
          </a:p>
        </p:txBody>
      </p:sp>
      <p:sp>
        <p:nvSpPr>
          <p:cNvPr id="6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9AF521-BAA9-4E96-AC4B-3EBBB225C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78" y="1132415"/>
            <a:ext cx="5570522" cy="48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6459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</TotalTime>
  <Words>733</Words>
  <Application>Microsoft Office PowerPoint</Application>
  <PresentationFormat>On-screen Show (4:3)</PresentationFormat>
  <Paragraphs>309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</vt:lpstr>
      <vt:lpstr>Calibri</vt:lpstr>
      <vt:lpstr>Cambria</vt:lpstr>
      <vt:lpstr>Century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Worksheet</vt:lpstr>
      <vt:lpstr>MARQUIS TECHNOLOGIES  </vt:lpstr>
      <vt:lpstr> Basic Information</vt:lpstr>
      <vt:lpstr> Operator Information</vt:lpstr>
      <vt:lpstr> USSD Codes for Operators</vt:lpstr>
      <vt:lpstr>  Attached is a sheet which has Manual APN Settings for all operators in Mumbai, India.</vt:lpstr>
      <vt:lpstr> Service Supported by Operators</vt:lpstr>
      <vt:lpstr> RSRP Criteria  </vt:lpstr>
      <vt:lpstr>        Drive Route &amp; Network Information for Airtel      </vt:lpstr>
      <vt:lpstr>PowerPoint Presentation</vt:lpstr>
      <vt:lpstr>  Airtel Band 03 (Near Cell):- Cliff Kumar Engg. Pvt Ltd ,Croda    </vt:lpstr>
      <vt:lpstr>PowerPoint Presentation</vt:lpstr>
      <vt:lpstr>  Airtel Band 03,08 &amp; B40(Edge Cell): Mangal Singh Bros Pvt Ltd.    </vt:lpstr>
      <vt:lpstr>   Airtel IRAT: LTEWCDMAGSM    </vt:lpstr>
      <vt:lpstr>   Airtel Band HO B8&gt;&gt;B40&gt;&gt;B3    </vt:lpstr>
      <vt:lpstr>Vodafone Drive Route:</vt:lpstr>
      <vt:lpstr>  Vodafone Band 03(Near Cell): (Near White House, Croda)    </vt:lpstr>
      <vt:lpstr>PowerPoint Presentation</vt:lpstr>
      <vt:lpstr>PowerPoint Presentation</vt:lpstr>
      <vt:lpstr>  Vodafone Band HO 41&gt;&gt;B3    </vt:lpstr>
      <vt:lpstr>JIO4G Drive Route:</vt:lpstr>
      <vt:lpstr>  JIO4G Band 3(Near Cell): Fortune Hotel    </vt:lpstr>
      <vt:lpstr>PowerPoint Presentation</vt:lpstr>
      <vt:lpstr>PowerPoint Presentation</vt:lpstr>
      <vt:lpstr>       </vt:lpstr>
      <vt:lpstr>       </vt:lpstr>
      <vt:lpstr>       </vt:lpstr>
      <vt:lpstr>JIO Band HO(B40 &gt;&gt; B5 &gt;&gt; B3)</vt:lpstr>
      <vt:lpstr>IDEA Drive Route</vt:lpstr>
      <vt:lpstr>       </vt:lpstr>
      <vt:lpstr>       </vt:lpstr>
      <vt:lpstr>      </vt:lpstr>
      <vt:lpstr> Emergency No. Used</vt:lpstr>
      <vt:lpstr>          THANK YOU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lenovo</cp:lastModifiedBy>
  <cp:revision>1225</cp:revision>
  <dcterms:created xsi:type="dcterms:W3CDTF">2007-12-16T16:40:02Z</dcterms:created>
  <dcterms:modified xsi:type="dcterms:W3CDTF">2019-08-08T09:03:20Z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