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67DD-7DA9-D6D1-47A7-529E80465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5FE6B-D0A1-274B-ADEA-4851B511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204A6-AF39-0DF9-1BAF-F14F202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6C296-57EB-182E-A4FC-8BF5553D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08DE-2C85-4EE4-601A-CA9D5E15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D84F-46A7-83F6-8C43-BEBA8EDF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0FD79-9FC8-AEF7-9416-C85D9245D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20DF3-0D51-BB84-8600-42F3919B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92C8-49FA-6F69-8386-7CF6889E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6C75C-447C-751D-85F7-AEA53E65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20993-E83D-D4E4-CC84-130F0A976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9D7B-AB43-5FD9-7E0B-EEF8A54A7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6F4E2-2935-3E68-D85F-08EE5F22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2054-9631-FEAB-4BB1-7BED11CA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CB0E-7964-B578-2D8D-05944F00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F01E-66B6-E078-6626-1041FE40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2DE1-1D9A-B1F4-021A-74AD1196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3FC35-9245-A40B-7C1E-431503A6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59AC-33B6-7564-A181-0F2C4D51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7062D-2B66-E2A5-54D8-1AECF8D8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981B-6C35-2D94-D905-C797150E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D029C-92C0-32F8-81A1-BABF8358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477D0-FD4D-4513-2F0F-DD79EA17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B787-2271-9584-29C8-F5F86D4C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7B68-9525-9104-1710-4AB20B7B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E5E0-509B-1E9B-8F72-2A4A3F03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380D7-9D5D-6AC0-7417-05779ABBC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CED17-7017-C162-6FEA-DDE646693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87772-470F-B460-B5DF-FC234CCB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67202-A51C-1BD5-E646-74A2FA1E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C6959-F656-7260-0CB2-482C0A80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CC85-6833-29B8-DD94-B95262D8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9136D-B446-8B51-E018-1465CE1B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C7BDE-9913-9DA4-131F-941838C89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049A8-474C-A74B-68FE-85A143656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713DA-890B-AA2D-68A2-32E8B7578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B705E-3EAF-11A2-6D22-A3F18A19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45445-8608-A865-663E-379C871A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2732A-1163-FB33-597F-2FBB2DBC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1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080D-0B6D-0516-001C-196917D2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6680-F544-9023-23BF-3E1CB33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B2664-85B5-2686-7F87-77ABD2E0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B3FC7-8B49-D7C2-3EB7-44BBE99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FB2CB-B392-F4CE-AE04-D964186E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8E952-5DE9-B1DD-3C62-524AC10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CE61C-7D38-6A5F-571B-B3214F28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22F3-F6CD-068A-EE2B-36B2A2CF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DCB8-A3F2-B2FD-2243-3E3E9318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D0EAF-6D42-A8FA-E4FE-8A97231E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EB093-0310-83E3-8752-3177A3F4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DBDB1-0B9A-F559-78E8-3A5B52EF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ED69D-ABB3-542C-D408-3EDE8384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959-BCF4-CEB2-2D9D-938CE1C0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92CA5-9052-4496-654F-D742C880F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5BBF5-EEE7-D0FC-DB0A-A3244E1A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7CCC4-17DC-E232-3D96-83243854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88C1B-B72F-9AA9-2F14-3634E9C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8454F-EAC8-4FBD-7B71-B60E5924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184AC0-4281-FDA1-DD54-574447E1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499A4-642C-370D-4D42-F5499E8F9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71D1B-3889-E11C-66E2-548BFFDC9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D41E-A984-47A5-8AF9-A5F961C586F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4454-4889-A40E-323E-3968FD570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E35C-26C8-8C84-CB10-2AA6A164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B2D5-3F24-45E1-BD55-8546C2D2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A18A-5D94-8719-ABAC-25D27914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365125"/>
            <a:ext cx="10858041" cy="17170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5G Network Route For Saudi Arabia _MTK 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5022-D54D-9453-F17D-8FAC3B56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2013"/>
            <a:ext cx="10515600" cy="3554949"/>
          </a:xfrm>
        </p:spPr>
        <p:txBody>
          <a:bodyPr/>
          <a:lstStyle/>
          <a:p>
            <a:r>
              <a:rPr lang="en-US" dirty="0"/>
              <a:t>Saudi Arabia Location:</a:t>
            </a:r>
          </a:p>
          <a:p>
            <a:pPr marL="457200" indent="-457200">
              <a:buAutoNum type="arabicPeriod"/>
            </a:pPr>
            <a:r>
              <a:rPr lang="en-US" dirty="0"/>
              <a:t>Riyadh</a:t>
            </a:r>
          </a:p>
          <a:p>
            <a:pPr marL="457200" indent="-457200">
              <a:buAutoNum type="arabicPeriod"/>
            </a:pPr>
            <a:r>
              <a:rPr lang="en-US" dirty="0"/>
              <a:t>Mecca</a:t>
            </a:r>
          </a:p>
          <a:p>
            <a:pPr marL="0" indent="0">
              <a:buNone/>
            </a:pPr>
            <a:r>
              <a:rPr lang="en-US" dirty="0"/>
              <a:t>3.  Dammam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61B0-D7A4-44FF-01F5-89612B49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90" y="18545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STC SA-NSA-LTE HO</a:t>
            </a: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93118E68-E48D-3F08-769A-7D2F468B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1" y="1273215"/>
            <a:ext cx="6076709" cy="4999741"/>
          </a:xfr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3ABB12-18CA-6DD1-7753-6D89D7FED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62383"/>
              </p:ext>
            </p:extLst>
          </p:nvPr>
        </p:nvGraphicFramePr>
        <p:xfrm>
          <a:off x="7510522" y="1273215"/>
          <a:ext cx="3396688" cy="3275634"/>
        </p:xfrm>
        <a:graphic>
          <a:graphicData uri="http://schemas.openxmlformats.org/drawingml/2006/table">
            <a:tbl>
              <a:tblPr/>
              <a:tblGrid>
                <a:gridCol w="2004352">
                  <a:extLst>
                    <a:ext uri="{9D8B030D-6E8A-4147-A177-3AD203B41FA5}">
                      <a16:colId xmlns:a16="http://schemas.microsoft.com/office/drawing/2014/main" val="1902879534"/>
                    </a:ext>
                  </a:extLst>
                </a:gridCol>
                <a:gridCol w="1392336">
                  <a:extLst>
                    <a:ext uri="{9D8B030D-6E8A-4147-A177-3AD203B41FA5}">
                      <a16:colId xmlns:a16="http://schemas.microsoft.com/office/drawing/2014/main" val="2957052764"/>
                    </a:ext>
                  </a:extLst>
                </a:gridCol>
              </a:tblGrid>
              <a:tr h="404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 + SIM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79497"/>
                  </a:ext>
                </a:extLst>
              </a:tr>
              <a:tr h="8097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 band / BW (Ex. N71_30)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B3+N78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604082"/>
                  </a:ext>
                </a:extLst>
              </a:tr>
              <a:tr h="404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 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392318"/>
                  </a:ext>
                </a:extLst>
              </a:tr>
              <a:tr h="404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 RSRP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85208"/>
                  </a:ext>
                </a:extLst>
              </a:tr>
              <a:tr h="404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 SinR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023360"/>
                  </a:ext>
                </a:extLst>
              </a:tr>
              <a:tr h="421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8/4/2023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702097"/>
                  </a:ext>
                </a:extLst>
              </a:tr>
              <a:tr h="425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STC Gate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6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70D-CE29-40CA-A0A2-41EBC02F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077" y="288007"/>
            <a:ext cx="8533482" cy="13255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ZAIN SA _ NSA Points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1AB6984-0B95-16C5-DAEE-2FA590F88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9" y="1485127"/>
            <a:ext cx="5645238" cy="5084866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A1CAE4-6A61-8940-0C66-9519C57AF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07231"/>
              </p:ext>
            </p:extLst>
          </p:nvPr>
        </p:nvGraphicFramePr>
        <p:xfrm>
          <a:off x="7377782" y="1485127"/>
          <a:ext cx="3987800" cy="5007750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3113077106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160894512"/>
                    </a:ext>
                  </a:extLst>
                </a:gridCol>
              </a:tblGrid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 + SIM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59144"/>
                  </a:ext>
                </a:extLst>
              </a:tr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Server IP address/Name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951226"/>
                  </a:ext>
                </a:extLst>
              </a:tr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band / BW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B3+B41+N78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35251"/>
                  </a:ext>
                </a:extLst>
              </a:tr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210+597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596308"/>
                  </a:ext>
                </a:extLst>
              </a:tr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3/28/2023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10197"/>
                  </a:ext>
                </a:extLst>
              </a:tr>
              <a:tr h="834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 / route link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24.7956487,46.7381793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7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29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6A34-846A-982D-6803-F939C2C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99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ZAIN NSA-LTE HO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6218FBD-9D3C-AD46-D918-533797F4C1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1" y="1325563"/>
            <a:ext cx="5087959" cy="4807658"/>
          </a:xfr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9B30333-FFCB-C255-4049-034B7F0D3E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6218997"/>
              </p:ext>
            </p:extLst>
          </p:nvPr>
        </p:nvGraphicFramePr>
        <p:xfrm>
          <a:off x="6172199" y="1325563"/>
          <a:ext cx="4811618" cy="5028936"/>
        </p:xfrm>
        <a:graphic>
          <a:graphicData uri="http://schemas.openxmlformats.org/drawingml/2006/table">
            <a:tbl>
              <a:tblPr/>
              <a:tblGrid>
                <a:gridCol w="2405809">
                  <a:extLst>
                    <a:ext uri="{9D8B030D-6E8A-4147-A177-3AD203B41FA5}">
                      <a16:colId xmlns:a16="http://schemas.microsoft.com/office/drawing/2014/main" val="2664530645"/>
                    </a:ext>
                  </a:extLst>
                </a:gridCol>
                <a:gridCol w="2405809">
                  <a:extLst>
                    <a:ext uri="{9D8B030D-6E8A-4147-A177-3AD203B41FA5}">
                      <a16:colId xmlns:a16="http://schemas.microsoft.com/office/drawing/2014/main" val="1993975316"/>
                    </a:ext>
                  </a:extLst>
                </a:gridCol>
              </a:tblGrid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191901"/>
                  </a:ext>
                </a:extLst>
              </a:tr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Server IP address/Name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94958"/>
                  </a:ext>
                </a:extLst>
              </a:tr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band / BW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B3+N41+N78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703833"/>
                  </a:ext>
                </a:extLst>
              </a:tr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210+597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831329"/>
                  </a:ext>
                </a:extLst>
              </a:tr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3/28/2023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35189"/>
                  </a:ext>
                </a:extLst>
              </a:tr>
              <a:tr h="838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 / route link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21.426685,39.892026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2462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F739F7-3FD3-328D-2ABA-F4505D5CF930}"/>
              </a:ext>
            </a:extLst>
          </p:cNvPr>
          <p:cNvSpPr txBox="1"/>
          <p:nvPr/>
        </p:nvSpPr>
        <p:spPr>
          <a:xfrm>
            <a:off x="994272" y="6318274"/>
            <a:ext cx="4421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21.426685,39.892026 Zain LTE</a:t>
            </a:r>
          </a:p>
        </p:txBody>
      </p:sp>
    </p:spTree>
    <p:extLst>
      <p:ext uri="{BB962C8B-B14F-4D97-AF65-F5344CB8AC3E}">
        <p14:creationId xmlns:p14="http://schemas.microsoft.com/office/powerpoint/2010/main" val="369862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6FD-4868-E669-116D-DE9A053E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42" y="409192"/>
            <a:ext cx="4395731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Mobily NSA&gt;&gt;LTE HO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39D3FCA-A5C4-008F-0728-9AACE25D9C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" y="1632030"/>
            <a:ext cx="4907666" cy="4544933"/>
          </a:xfr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87CC87A-22E5-AB0C-4F9B-914EDC49B6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6778171"/>
              </p:ext>
            </p:extLst>
          </p:nvPr>
        </p:nvGraphicFramePr>
        <p:xfrm>
          <a:off x="6769100" y="1734755"/>
          <a:ext cx="3987800" cy="4346556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31290642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559792477"/>
                    </a:ext>
                  </a:extLst>
                </a:gridCol>
              </a:tblGrid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Mobily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056741"/>
                  </a:ext>
                </a:extLst>
              </a:tr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Server IP address/Name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Mobily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9407"/>
                  </a:ext>
                </a:extLst>
              </a:tr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band / BW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B1+B78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1740"/>
                  </a:ext>
                </a:extLst>
              </a:tr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Start LTE+NR 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31436"/>
                  </a:ext>
                </a:extLst>
              </a:tr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3/22/2023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519263"/>
                  </a:ext>
                </a:extLst>
              </a:tr>
              <a:tr h="724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 / route link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21.446457,39.781262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8378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ED5F7D-A5FF-7712-D686-554CF99C2478}"/>
              </a:ext>
            </a:extLst>
          </p:cNvPr>
          <p:cNvSpPr txBox="1"/>
          <p:nvPr/>
        </p:nvSpPr>
        <p:spPr>
          <a:xfrm>
            <a:off x="535190" y="6267833"/>
            <a:ext cx="506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21.446457,39.781262Mobily NSA&gt;&gt;LTE HO</a:t>
            </a:r>
          </a:p>
        </p:txBody>
      </p:sp>
    </p:spTree>
    <p:extLst>
      <p:ext uri="{BB962C8B-B14F-4D97-AF65-F5344CB8AC3E}">
        <p14:creationId xmlns:p14="http://schemas.microsoft.com/office/powerpoint/2010/main" val="49253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DB7C-38D5-40BB-F0C1-02DA23C9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77" y="469305"/>
            <a:ext cx="4811865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Dammam 5G Pin location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475B28-7104-4AFD-AB7A-74F3EC9E58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236" y="1794868"/>
            <a:ext cx="5843340" cy="485931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864114-97C2-81CC-BCEB-0AF25A565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88464"/>
              </p:ext>
            </p:extLst>
          </p:nvPr>
        </p:nvGraphicFramePr>
        <p:xfrm>
          <a:off x="6351225" y="1794869"/>
          <a:ext cx="3508871" cy="1851712"/>
        </p:xfrm>
        <a:graphic>
          <a:graphicData uri="http://schemas.openxmlformats.org/drawingml/2006/table">
            <a:tbl>
              <a:tblPr/>
              <a:tblGrid>
                <a:gridCol w="1108544">
                  <a:extLst>
                    <a:ext uri="{9D8B030D-6E8A-4147-A177-3AD203B41FA5}">
                      <a16:colId xmlns:a16="http://schemas.microsoft.com/office/drawing/2014/main" val="3769185081"/>
                    </a:ext>
                  </a:extLst>
                </a:gridCol>
                <a:gridCol w="2400327">
                  <a:extLst>
                    <a:ext uri="{9D8B030D-6E8A-4147-A177-3AD203B41FA5}">
                      <a16:colId xmlns:a16="http://schemas.microsoft.com/office/drawing/2014/main" val="3924474659"/>
                    </a:ext>
                  </a:extLst>
                </a:gridCol>
              </a:tblGrid>
              <a:tr h="23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 + SIM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MOBILY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24726"/>
                  </a:ext>
                </a:extLst>
              </a:tr>
              <a:tr h="4172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LTE/NR/band / BW (Ex. N71_30)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B20/N78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279047"/>
                  </a:ext>
                </a:extLst>
              </a:tr>
              <a:tr h="23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26221"/>
                  </a:ext>
                </a:extLst>
              </a:tr>
              <a:tr h="23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 to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23828"/>
                  </a:ext>
                </a:extLst>
              </a:tr>
              <a:tr h="23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to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04644"/>
                  </a:ext>
                </a:extLst>
              </a:tr>
              <a:tr h="23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4/5/2023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42157"/>
                  </a:ext>
                </a:extLst>
              </a:tr>
              <a:tr h="248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24.7862988,46.7287659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52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077803-C37D-C676-D5F7-1270FB210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11465"/>
              </p:ext>
            </p:extLst>
          </p:nvPr>
        </p:nvGraphicFramePr>
        <p:xfrm>
          <a:off x="6351225" y="3750762"/>
          <a:ext cx="3508871" cy="1518285"/>
        </p:xfrm>
        <a:graphic>
          <a:graphicData uri="http://schemas.openxmlformats.org/drawingml/2006/table">
            <a:tbl>
              <a:tblPr/>
              <a:tblGrid>
                <a:gridCol w="1002535">
                  <a:extLst>
                    <a:ext uri="{9D8B030D-6E8A-4147-A177-3AD203B41FA5}">
                      <a16:colId xmlns:a16="http://schemas.microsoft.com/office/drawing/2014/main" val="3130512760"/>
                    </a:ext>
                  </a:extLst>
                </a:gridCol>
                <a:gridCol w="2506336">
                  <a:extLst>
                    <a:ext uri="{9D8B030D-6E8A-4147-A177-3AD203B41FA5}">
                      <a16:colId xmlns:a16="http://schemas.microsoft.com/office/drawing/2014/main" val="3083857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 + SIM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15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band / BW (Ex. N71_30)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B1/N78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43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064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 to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48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to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91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4/5/2023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3699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24.7862988,46.7287659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1237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907116-4893-8C8E-A9E0-771B3BB76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13782"/>
              </p:ext>
            </p:extLst>
          </p:nvPr>
        </p:nvGraphicFramePr>
        <p:xfrm>
          <a:off x="6413500" y="5371343"/>
          <a:ext cx="3508871" cy="1518285"/>
        </p:xfrm>
        <a:graphic>
          <a:graphicData uri="http://schemas.openxmlformats.org/drawingml/2006/table">
            <a:tbl>
              <a:tblPr/>
              <a:tblGrid>
                <a:gridCol w="1002535">
                  <a:extLst>
                    <a:ext uri="{9D8B030D-6E8A-4147-A177-3AD203B41FA5}">
                      <a16:colId xmlns:a16="http://schemas.microsoft.com/office/drawing/2014/main" val="3182464914"/>
                    </a:ext>
                  </a:extLst>
                </a:gridCol>
                <a:gridCol w="2506336">
                  <a:extLst>
                    <a:ext uri="{9D8B030D-6E8A-4147-A177-3AD203B41FA5}">
                      <a16:colId xmlns:a16="http://schemas.microsoft.com/office/drawing/2014/main" val="42869837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 1 + SIM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931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band / BW (Ex. N71_30)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B20/N78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64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cell 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314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RSRP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 to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179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to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855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4/5/2023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766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 / GPS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24.7862988,46.7287659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3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301</Words>
  <Application>Microsoft Office PowerPoint</Application>
  <PresentationFormat>Widescreen</PresentationFormat>
  <Paragraphs>104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5G Network Route For Saudi Arabia _MTK FT</vt:lpstr>
      <vt:lpstr>STC SA-NSA-LTE HO</vt:lpstr>
      <vt:lpstr>ZAIN SA _ NSA Points</vt:lpstr>
      <vt:lpstr>ZAIN NSA-LTE HO</vt:lpstr>
      <vt:lpstr>Mobily NSA&gt;&gt;LTE HO</vt:lpstr>
      <vt:lpstr>Dammam 5G Pin location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Network Route For Saudi Arabia _MTK FT</dc:title>
  <dc:creator>Shivani Singh</dc:creator>
  <cp:lastModifiedBy>Shivani Singh</cp:lastModifiedBy>
  <cp:revision>2</cp:revision>
  <dcterms:created xsi:type="dcterms:W3CDTF">2023-04-26T09:50:09Z</dcterms:created>
  <dcterms:modified xsi:type="dcterms:W3CDTF">2023-04-26T10:49:25Z</dcterms:modified>
</cp:coreProperties>
</file>