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54" r:id="rId2"/>
    <p:sldId id="376" r:id="rId3"/>
    <p:sldId id="355" r:id="rId4"/>
    <p:sldId id="356" r:id="rId5"/>
    <p:sldId id="378" r:id="rId6"/>
    <p:sldId id="377" r:id="rId7"/>
    <p:sldId id="379" r:id="rId8"/>
    <p:sldId id="381" r:id="rId9"/>
    <p:sldId id="380" r:id="rId10"/>
    <p:sldId id="382" r:id="rId11"/>
    <p:sldId id="383" r:id="rId12"/>
    <p:sldId id="384" r:id="rId13"/>
    <p:sldId id="385" r:id="rId14"/>
    <p:sldId id="386" r:id="rId15"/>
    <p:sldId id="387" r:id="rId16"/>
    <p:sldId id="388" r:id="rId17"/>
    <p:sldId id="389" r:id="rId18"/>
    <p:sldId id="390" r:id="rId19"/>
    <p:sldId id="391"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hal Dongare" initials="VD" lastIdx="1" clrIdx="0">
    <p:extLst>
      <p:ext uri="{19B8F6BF-5375-455C-9EA6-DF929625EA0E}">
        <p15:presenceInfo xmlns:p15="http://schemas.microsoft.com/office/powerpoint/2012/main" userId="Vishal Donga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68" d="100"/>
          <a:sy n="68" d="100"/>
        </p:scale>
        <p:origin x="165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886C81-F512-4CAE-AFB7-213BD39D4795}" type="datetimeFigureOut">
              <a:rPr lang="en-US" smtClean="0"/>
              <a:pPr/>
              <a:t>10/18/2020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D26D06-23E9-41B7-9FD6-99EAB48AD848}" type="slidenum">
              <a:rPr lang="en-US" smtClean="0"/>
              <a:pPr/>
              <a:t>‹#›</a:t>
            </a:fld>
            <a:endParaRPr lang="en-US"/>
          </a:p>
        </p:txBody>
      </p:sp>
      <p:sp>
        <p:nvSpPr>
          <p:cNvPr id="6" name="fc"/>
          <p:cNvSpPr txBox="1"/>
          <p:nvPr/>
        </p:nvSpPr>
        <p:spPr>
          <a:xfrm>
            <a:off x="0" y="8928100"/>
            <a:ext cx="6858000" cy="246221"/>
          </a:xfrm>
          <a:prstGeom prst="rect">
            <a:avLst/>
          </a:prstGeom>
          <a:noFill/>
        </p:spPr>
        <p:txBody>
          <a:bodyPr vert="horz" rtlCol="0">
            <a:spAutoFit/>
          </a:bodyPr>
          <a:lstStyle/>
          <a:p>
            <a:pPr algn="ctr"/>
            <a:endParaRPr lang="en-US" sz="1000" b="1">
              <a:solidFill>
                <a:srgbClr val="3E8430"/>
              </a:solidFill>
              <a:latin typeface="arial"/>
            </a:endParaRPr>
          </a:p>
        </p:txBody>
      </p:sp>
    </p:spTree>
    <p:extLst>
      <p:ext uri="{BB962C8B-B14F-4D97-AF65-F5344CB8AC3E}">
        <p14:creationId xmlns:p14="http://schemas.microsoft.com/office/powerpoint/2010/main" val="3552742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F768E-E284-4546-A5C1-A9B4C567C426}" type="datetimeFigureOut">
              <a:rPr lang="en-IN" smtClean="0"/>
              <a:pPr/>
              <a:t>18-10-2020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BBB0E-0196-4729-B173-FDAC0014562B}" type="slidenum">
              <a:rPr lang="en-IN" smtClean="0"/>
              <a:pPr/>
              <a:t>‹#›</a:t>
            </a:fld>
            <a:endParaRPr lang="en-IN" dirty="0"/>
          </a:p>
        </p:txBody>
      </p:sp>
      <p:sp>
        <p:nvSpPr>
          <p:cNvPr id="8" name="fc"/>
          <p:cNvSpPr txBox="1"/>
          <p:nvPr/>
        </p:nvSpPr>
        <p:spPr>
          <a:xfrm>
            <a:off x="0" y="8928100"/>
            <a:ext cx="68580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extLst>
      <p:ext uri="{BB962C8B-B14F-4D97-AF65-F5344CB8AC3E}">
        <p14:creationId xmlns:p14="http://schemas.microsoft.com/office/powerpoint/2010/main" val="40634062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2689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1784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6034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9486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3433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extLst>
      <p:ext uri="{BB962C8B-B14F-4D97-AF65-F5344CB8AC3E}">
        <p14:creationId xmlns:p14="http://schemas.microsoft.com/office/powerpoint/2010/main" val="412364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845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643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0234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2971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9768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4811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7115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1800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eaLnBrk="0" hangingPunct="0">
                <a:defRPr/>
              </a:pPr>
              <a:endParaRPr lang="en-US" dirty="0">
                <a:cs typeface="Arial" pitchFamily="34" charset="0"/>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n-US" sz="2400" dirty="0">
                <a:latin typeface="Times New Roman" pitchFamily="18" charset="0"/>
                <a:cs typeface="Arial" pitchFamily="34"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n-US" dirty="0">
                <a:latin typeface="Arial" charset="0"/>
                <a:cs typeface="Arial" pitchFamily="34" charset="0"/>
              </a:endParaRPr>
            </a:p>
          </p:txBody>
        </p:sp>
      </p:grpSp>
      <p:pic>
        <p:nvPicPr>
          <p:cNvPr id="8" name="Picture 4" descr="logo"/>
          <p:cNvPicPr>
            <a:picLocks noChangeAspect="1" noChangeArrowheads="1"/>
          </p:cNvPicPr>
          <p:nvPr/>
        </p:nvPicPr>
        <p:blipFill>
          <a:blip r:embed="rId2" cstate="email"/>
          <a:srcRect/>
          <a:stretch>
            <a:fillRect/>
          </a:stretch>
        </p:blipFill>
        <p:spPr bwMode="auto">
          <a:xfrm>
            <a:off x="5867400" y="0"/>
            <a:ext cx="3276600" cy="852488"/>
          </a:xfrm>
          <a:prstGeom prst="rect">
            <a:avLst/>
          </a:prstGeom>
          <a:noFill/>
          <a:ln w="9525">
            <a:noFill/>
            <a:miter lim="800000"/>
            <a:headEnd/>
            <a:tailEnd/>
          </a:ln>
        </p:spPr>
      </p:pic>
      <p:sp>
        <p:nvSpPr>
          <p:cNvPr id="17414"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741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9" name="Rectangle 8"/>
          <p:cNvSpPr>
            <a:spLocks noGrp="1" noChangeArrowheads="1"/>
          </p:cNvSpPr>
          <p:nvPr>
            <p:ph type="dt" sz="half" idx="10"/>
          </p:nvPr>
        </p:nvSpPr>
        <p:spPr/>
        <p:txBody>
          <a:bodyPr/>
          <a:lstStyle>
            <a:lvl1pPr>
              <a:defRPr/>
            </a:lvl1pPr>
          </a:lstStyle>
          <a:p>
            <a:fld id="{EA20667C-3D20-4E25-B2E4-8B25F2F44C7F}" type="datetime1">
              <a:rPr lang="en-US" smtClean="0"/>
              <a:pPr/>
              <a:t>10/18/2020</a:t>
            </a:fld>
            <a:endParaRPr lang="en-US" dirty="0"/>
          </a:p>
        </p:txBody>
      </p:sp>
      <p:sp>
        <p:nvSpPr>
          <p:cNvPr id="10" name="Rectangle 9"/>
          <p:cNvSpPr>
            <a:spLocks noGrp="1" noChangeArrowheads="1"/>
          </p:cNvSpPr>
          <p:nvPr>
            <p:ph type="ftr" sz="quarter" idx="11"/>
          </p:nvPr>
        </p:nvSpPr>
        <p:spPr/>
        <p:txBody>
          <a:bodyPr/>
          <a:lstStyle>
            <a:lvl1pPr>
              <a:defRPr dirty="0"/>
            </a:lvl1pPr>
          </a:lstStyle>
          <a:p>
            <a:r>
              <a:rPr lang="en-US" dirty="0"/>
              <a:t>Confidential</a:t>
            </a:r>
          </a:p>
        </p:txBody>
      </p:sp>
      <p:sp>
        <p:nvSpPr>
          <p:cNvPr id="11" name="Rectangle 1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dirty="0"/>
          </a:p>
        </p:txBody>
      </p:sp>
      <p:sp>
        <p:nvSpPr>
          <p:cNvPr id="3"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30D1592-8F8E-49B7-B609-49C234E791A9}" type="datetime1">
              <a:rPr lang="en-US" smtClean="0"/>
              <a:pPr/>
              <a:t>10/18/2020</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6"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79034E80-6181-45DE-8E30-E1822C373918}" type="datetime1">
              <a:rPr lang="en-US" smtClean="0"/>
              <a:pPr/>
              <a:t>10/18/2020</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6"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fld id="{F99CD877-4BAF-4AA5-925F-F54DCCBB15F7}" type="datetime1">
              <a:rPr lang="en-US" smtClean="0"/>
              <a:pPr/>
              <a:t>10/18/2020</a:t>
            </a:fld>
            <a:endParaRPr lang="en-US" dirty="0"/>
          </a:p>
        </p:txBody>
      </p:sp>
      <p:sp>
        <p:nvSpPr>
          <p:cNvPr id="7"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8"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9D728E65-ED9E-456A-8AC4-735AD3BAC296}" type="datetime1">
              <a:rPr lang="en-US" smtClean="0"/>
              <a:pPr/>
              <a:t>10/18/2020</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6"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AF504D4D-E621-4AD1-9029-9536E4C0800B}" type="datetime1">
              <a:rPr lang="en-US" smtClean="0"/>
              <a:pPr/>
              <a:t>10/18/2020</a:t>
            </a:fld>
            <a:endParaRPr lang="en-US" dirty="0"/>
          </a:p>
        </p:txBody>
      </p:sp>
      <p:sp>
        <p:nvSpPr>
          <p:cNvPr id="5"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6"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D2F0C0EB-CBB6-41C5-A8B7-AA10B7E761A5}" type="datetime1">
              <a:rPr lang="en-US" smtClean="0"/>
              <a:pPr/>
              <a:t>10/18/2020</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7"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698A9CDA-E3B4-40EE-A25E-80346AE173C7}" type="datetime1">
              <a:rPr lang="en-US" smtClean="0"/>
              <a:pPr/>
              <a:t>10/18/2020</a:t>
            </a:fld>
            <a:endParaRPr lang="en-US" dirty="0"/>
          </a:p>
        </p:txBody>
      </p:sp>
      <p:sp>
        <p:nvSpPr>
          <p:cNvPr id="8"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9"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42901DFF-8E2D-4BC7-826F-9F58066E59A3}" type="datetime1">
              <a:rPr lang="en-US" smtClean="0"/>
              <a:pPr/>
              <a:t>10/18/2020</a:t>
            </a:fld>
            <a:endParaRPr lang="en-US" dirty="0"/>
          </a:p>
        </p:txBody>
      </p:sp>
      <p:sp>
        <p:nvSpPr>
          <p:cNvPr id="4"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5"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3824926D-04F7-4542-ADE0-64CD1948D916}" type="datetime1">
              <a:rPr lang="en-US" smtClean="0"/>
              <a:pPr/>
              <a:t>10/18/2020</a:t>
            </a:fld>
            <a:endParaRPr lang="en-US" dirty="0"/>
          </a:p>
        </p:txBody>
      </p:sp>
      <p:sp>
        <p:nvSpPr>
          <p:cNvPr id="3"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4"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732A6D7A-76CC-4E96-AD39-49F0D16A18DB}" type="datetime1">
              <a:rPr lang="en-US" smtClean="0"/>
              <a:pPr/>
              <a:t>10/18/2020</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7"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EF7903AE-30B0-410C-9802-DC537BDCE7B2}" type="datetime1">
              <a:rPr lang="en-US" smtClean="0"/>
              <a:pPr/>
              <a:t>10/18/2020</a:t>
            </a:fld>
            <a:endParaRPr lang="en-US" dirty="0"/>
          </a:p>
        </p:txBody>
      </p:sp>
      <p:sp>
        <p:nvSpPr>
          <p:cNvPr id="6" name="Rectangle 9"/>
          <p:cNvSpPr>
            <a:spLocks noGrp="1" noChangeArrowheads="1"/>
          </p:cNvSpPr>
          <p:nvPr>
            <p:ph type="ftr" sz="quarter" idx="11"/>
          </p:nvPr>
        </p:nvSpPr>
        <p:spPr>
          <a:ln/>
        </p:spPr>
        <p:txBody>
          <a:bodyPr/>
          <a:lstStyle>
            <a:lvl1pPr>
              <a:defRPr/>
            </a:lvl1pPr>
          </a:lstStyle>
          <a:p>
            <a:r>
              <a:rPr lang="en-US" dirty="0"/>
              <a:t>Confidential</a:t>
            </a:r>
          </a:p>
        </p:txBody>
      </p:sp>
      <p:sp>
        <p:nvSpPr>
          <p:cNvPr id="7" name="Rectangle 10"/>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1638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n-US" sz="2400" dirty="0">
                <a:latin typeface="Times New Roman" pitchFamily="18" charset="0"/>
                <a:cs typeface="Arial" pitchFamily="34" charset="0"/>
              </a:endParaRPr>
            </a:p>
          </p:txBody>
        </p:sp>
        <p:sp>
          <p:nvSpPr>
            <p:cNvPr id="1638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n-US" dirty="0">
                <a:latin typeface="Arial" charset="0"/>
                <a:cs typeface="Arial" pitchFamily="34" charset="0"/>
              </a:endParaRPr>
            </a:p>
          </p:txBody>
        </p:sp>
        <p:sp>
          <p:nvSpPr>
            <p:cNvPr id="1638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eaLnBrk="0" hangingPunct="0">
                <a:defRPr/>
              </a:pPr>
              <a:endParaRPr lang="en-US" dirty="0">
                <a:cs typeface="Arial" pitchFamily="34" charset="0"/>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pitchFamily="34" charset="0"/>
              </a:defRPr>
            </a:lvl1pPr>
          </a:lstStyle>
          <a:p>
            <a:fld id="{8FD607EE-C48F-49B7-80BA-C669ACFC54F1}" type="datetime1">
              <a:rPr lang="en-US" smtClean="0"/>
              <a:pPr/>
              <a:t>10/18/2020</a:t>
            </a:fld>
            <a:endParaRPr lang="en-US" dirty="0"/>
          </a:p>
        </p:txBody>
      </p:sp>
      <p:sp>
        <p:nvSpPr>
          <p:cNvPr id="163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cs typeface="Arial" pitchFamily="34" charset="0"/>
              </a:defRPr>
            </a:lvl1pPr>
          </a:lstStyle>
          <a:p>
            <a:r>
              <a:rPr lang="en-US" dirty="0"/>
              <a:t>Confidential</a:t>
            </a:r>
          </a:p>
        </p:txBody>
      </p:sp>
      <p:sp>
        <p:nvSpPr>
          <p:cNvPr id="163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B6F15528-21DE-4FAA-801E-634DDDAF4B2B}" type="slidenum">
              <a:rPr lang="en-US" smtClean="0"/>
              <a:pPr/>
              <a:t>‹#›</a:t>
            </a:fld>
            <a:endParaRPr lang="en-US" dirty="0"/>
          </a:p>
        </p:txBody>
      </p:sp>
      <p:pic>
        <p:nvPicPr>
          <p:cNvPr id="1032" name="Picture 4" descr="logo"/>
          <p:cNvPicPr>
            <a:picLocks noChangeAspect="1" noChangeArrowheads="1"/>
          </p:cNvPicPr>
          <p:nvPr/>
        </p:nvPicPr>
        <p:blipFill>
          <a:blip r:embed="rId14" cstate="email"/>
          <a:srcRect/>
          <a:stretch>
            <a:fillRect/>
          </a:stretch>
        </p:blipFill>
        <p:spPr bwMode="auto">
          <a:xfrm>
            <a:off x="5867400" y="0"/>
            <a:ext cx="3276600" cy="852488"/>
          </a:xfrm>
          <a:prstGeom prst="rect">
            <a:avLst/>
          </a:prstGeom>
          <a:noFill/>
          <a:ln w="9525">
            <a:noFill/>
            <a:miter lim="800000"/>
            <a:headEnd/>
            <a:tailEnd/>
          </a:ln>
        </p:spPr>
      </p:pic>
      <p:sp>
        <p:nvSpPr>
          <p:cNvPr id="3" name="fc"/>
          <p:cNvSpPr txBox="1"/>
          <p:nvPr/>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38648" y="1219200"/>
            <a:ext cx="6338551" cy="2336007"/>
          </a:xfrm>
        </p:spPr>
        <p:txBody>
          <a:bodyPr/>
          <a:lstStyle/>
          <a:p>
            <a:pPr algn="ctr" eaLnBrk="1" hangingPunct="1">
              <a:defRPr/>
            </a:pPr>
            <a:r>
              <a:rPr lang="en-US" dirty="0">
                <a:effectLst>
                  <a:outerShdw blurRad="38100" dist="38100" dir="2700000" algn="tl">
                    <a:srgbClr val="000000">
                      <a:alpha val="43137"/>
                    </a:srgbClr>
                  </a:outerShdw>
                </a:effectLst>
                <a:latin typeface="Cambria" pitchFamily="18" charset="0"/>
                <a:cs typeface="Tahoma" pitchFamily="34" charset="0"/>
              </a:rPr>
              <a:t>MARQUIS TECHNOLOGIES NL</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3077" name="Picture 2" descr="C:\Documents and Settings\MT\Local Settings\Temporary Internet Files\Content.IE5\48WXOG2M\MC900412566[1].wmf"/>
          <p:cNvPicPr>
            <a:picLocks noChangeAspect="1" noChangeArrowheads="1"/>
          </p:cNvPicPr>
          <p:nvPr/>
        </p:nvPicPr>
        <p:blipFill>
          <a:blip r:embed="rId3" cstate="print"/>
          <a:srcRect/>
          <a:stretch>
            <a:fillRect/>
          </a:stretch>
        </p:blipFill>
        <p:spPr bwMode="auto">
          <a:xfrm>
            <a:off x="6343651" y="4286251"/>
            <a:ext cx="1403747" cy="1588294"/>
          </a:xfrm>
          <a:prstGeom prst="rect">
            <a:avLst/>
          </a:prstGeom>
          <a:noFill/>
          <a:ln w="9525">
            <a:noFill/>
            <a:miter lim="800000"/>
            <a:headEnd/>
            <a:tailEnd/>
          </a:ln>
        </p:spPr>
      </p:pic>
      <p:sp>
        <p:nvSpPr>
          <p:cNvPr id="7" name="Footer Placeholder 8"/>
          <p:cNvSpPr>
            <a:spLocks noGrp="1"/>
          </p:cNvSpPr>
          <p:nvPr>
            <p:ph type="ftr" sz="quarter" idx="11"/>
          </p:nvPr>
        </p:nvSpPr>
        <p:spPr>
          <a:xfrm>
            <a:off x="3486150" y="5624514"/>
            <a:ext cx="2171700" cy="273844"/>
          </a:xfrm>
        </p:spPr>
        <p:txBody>
          <a:bodyPr/>
          <a:lstStyle/>
          <a:p>
            <a:pPr>
              <a:defRPr/>
            </a:pPr>
            <a:r>
              <a:rPr lang="en-US">
                <a:solidFill>
                  <a:srgbClr val="000000"/>
                </a:solidFill>
              </a:rPr>
              <a:t>Confidential</a:t>
            </a:r>
            <a:endParaRPr lang="en-US">
              <a:solidFill>
                <a:srgbClr val="000000">
                  <a:tint val="75000"/>
                </a:srgbClr>
              </a:solidFill>
            </a:endParaRPr>
          </a:p>
        </p:txBody>
      </p:sp>
      <p:sp>
        <p:nvSpPr>
          <p:cNvPr id="3079" name="Rectangle 4"/>
          <p:cNvSpPr txBox="1">
            <a:spLocks noChangeArrowheads="1"/>
          </p:cNvSpPr>
          <p:nvPr/>
        </p:nvSpPr>
        <p:spPr bwMode="auto">
          <a:xfrm>
            <a:off x="1600200" y="3074382"/>
            <a:ext cx="6948152" cy="2823976"/>
          </a:xfrm>
          <a:prstGeom prst="rect">
            <a:avLst/>
          </a:prstGeom>
          <a:noFill/>
          <a:ln w="9525">
            <a:noFill/>
            <a:miter lim="800000"/>
            <a:headEnd/>
            <a:tailEnd/>
          </a:ln>
        </p:spPr>
        <p:txBody>
          <a:bodyPr/>
          <a:lstStyle/>
          <a:p>
            <a:pPr>
              <a:spcBef>
                <a:spcPct val="20000"/>
              </a:spcBef>
              <a:buClr>
                <a:srgbClr val="006666"/>
              </a:buClr>
              <a:buSzPct val="70000"/>
              <a:buFont typeface="Wingdings" pitchFamily="2" charset="2"/>
              <a:buNone/>
            </a:pPr>
            <a:endParaRPr lang="de-DE" altLang="de-DE" sz="1050" dirty="0">
              <a:solidFill>
                <a:srgbClr val="000000"/>
              </a:solidFill>
              <a:effectLst>
                <a:outerShdw blurRad="38100" dist="38100" dir="2700000" algn="tl">
                  <a:srgbClr val="000000">
                    <a:alpha val="43137"/>
                  </a:srgbClr>
                </a:outerShdw>
              </a:effectLst>
            </a:endParaRPr>
          </a:p>
          <a:p>
            <a:pPr>
              <a:spcBef>
                <a:spcPct val="20000"/>
              </a:spcBef>
              <a:buClr>
                <a:srgbClr val="006666"/>
              </a:buClr>
              <a:buSzPct val="70000"/>
              <a:buFont typeface="Wingdings" pitchFamily="2" charset="2"/>
              <a:buNone/>
            </a:pPr>
            <a:r>
              <a:rPr lang="de-DE" altLang="de-DE" sz="2400" dirty="0">
                <a:solidFill>
                  <a:srgbClr val="000000"/>
                </a:solidFill>
                <a:effectLst>
                  <a:outerShdw blurRad="38100" dist="38100" dir="2700000" algn="tl">
                    <a:srgbClr val="000000">
                      <a:alpha val="43137"/>
                    </a:srgbClr>
                  </a:outerShdw>
                </a:effectLst>
                <a:latin typeface="Calibri" pitchFamily="34" charset="0"/>
                <a:cs typeface="Calibri" pitchFamily="34" charset="0"/>
              </a:rPr>
              <a:t>T Mobile, KPN and Vodafone SRVCC, IRAT, HO, Intra Frequency HO Route and 5G small cell location Overview</a:t>
            </a:r>
          </a:p>
          <a:p>
            <a:pPr>
              <a:spcBef>
                <a:spcPct val="20000"/>
              </a:spcBef>
              <a:buClr>
                <a:srgbClr val="006666"/>
              </a:buClr>
              <a:buSzPct val="70000"/>
              <a:buFont typeface="Wingdings" pitchFamily="2" charset="2"/>
              <a:buNone/>
            </a:pPr>
            <a:endParaRPr lang="en-US" altLang="de-DE" sz="4000" dirty="0">
              <a:solidFill>
                <a:srgbClr val="000000"/>
              </a:solidFill>
            </a:endParaRPr>
          </a:p>
          <a:p>
            <a:pPr>
              <a:spcBef>
                <a:spcPct val="20000"/>
              </a:spcBef>
              <a:buClr>
                <a:srgbClr val="006666"/>
              </a:buClr>
              <a:buSzPct val="70000"/>
              <a:buFont typeface="Wingdings" pitchFamily="2" charset="2"/>
              <a:buNone/>
            </a:pPr>
            <a:r>
              <a:rPr lang="en-US" altLang="de-DE" dirty="0">
                <a:solidFill>
                  <a:srgbClr val="FF0000"/>
                </a:solidFill>
              </a:rPr>
              <a:t>Vishal B. Dongare</a:t>
            </a:r>
            <a:endParaRPr lang="en-US" altLang="de-DE" sz="1100" dirty="0">
              <a:solidFill>
                <a:srgbClr val="000000"/>
              </a:solidFill>
            </a:endParaRPr>
          </a:p>
          <a:p>
            <a:pPr>
              <a:spcBef>
                <a:spcPct val="20000"/>
              </a:spcBef>
              <a:buClr>
                <a:srgbClr val="006666"/>
              </a:buClr>
              <a:buSzPct val="70000"/>
              <a:buFont typeface="Wingdings" pitchFamily="2" charset="2"/>
              <a:buNone/>
            </a:pPr>
            <a:r>
              <a:rPr lang="en-US" altLang="de-DE" sz="1100" dirty="0">
                <a:solidFill>
                  <a:srgbClr val="000000"/>
                </a:solidFill>
              </a:rPr>
              <a:t>Date :- 18</a:t>
            </a:r>
            <a:r>
              <a:rPr lang="en-US" altLang="de-DE" sz="1100" baseline="30000" dirty="0">
                <a:solidFill>
                  <a:srgbClr val="000000"/>
                </a:solidFill>
              </a:rPr>
              <a:t>th</a:t>
            </a:r>
            <a:r>
              <a:rPr lang="en-US" altLang="de-DE" sz="1100" dirty="0">
                <a:solidFill>
                  <a:srgbClr val="000000"/>
                </a:solidFill>
              </a:rPr>
              <a:t> October 2020</a:t>
            </a:r>
          </a:p>
        </p:txBody>
      </p:sp>
    </p:spTree>
    <p:extLst>
      <p:ext uri="{BB962C8B-B14F-4D97-AF65-F5344CB8AC3E}">
        <p14:creationId xmlns:p14="http://schemas.microsoft.com/office/powerpoint/2010/main" val="36616814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452" y="756578"/>
            <a:ext cx="7313612" cy="1143000"/>
          </a:xfrm>
        </p:spPr>
        <p:txBody>
          <a:bodyPr wrap="square" anchor="b">
            <a:noAutofit/>
          </a:bodyPr>
          <a:lstStyle/>
          <a:p>
            <a:r>
              <a:rPr lang="en-IN" sz="2400" dirty="0">
                <a:effectLst>
                  <a:outerShdw blurRad="38100" dist="38100" dir="2700000" algn="tl">
                    <a:srgbClr val="000000">
                      <a:alpha val="43137"/>
                    </a:srgbClr>
                  </a:outerShdw>
                </a:effectLst>
              </a:rPr>
              <a:t>T Mobile SRVCC and IRAT Location</a:t>
            </a:r>
            <a:br>
              <a:rPr lang="en-IN" sz="2000" dirty="0"/>
            </a:b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4" name="TextBox 13">
            <a:extLst>
              <a:ext uri="{FF2B5EF4-FFF2-40B4-BE49-F238E27FC236}">
                <a16:creationId xmlns:a16="http://schemas.microsoft.com/office/drawing/2014/main" id="{971A84CE-49FD-4C57-849F-3D8F2A97CBFC}"/>
              </a:ext>
            </a:extLst>
          </p:cNvPr>
          <p:cNvSpPr txBox="1"/>
          <p:nvPr/>
        </p:nvSpPr>
        <p:spPr>
          <a:xfrm>
            <a:off x="1085452" y="1676400"/>
            <a:ext cx="6973095" cy="369332"/>
          </a:xfrm>
          <a:prstGeom prst="rect">
            <a:avLst/>
          </a:prstGeom>
          <a:noFill/>
        </p:spPr>
        <p:txBody>
          <a:bodyPr wrap="square" rtlCol="0">
            <a:spAutoFit/>
          </a:bodyPr>
          <a:lstStyle/>
          <a:p>
            <a:r>
              <a:rPr lang="en-IN" sz="1800" dirty="0"/>
              <a:t>@52.4335049,4.8983948 (Het </a:t>
            </a:r>
            <a:r>
              <a:rPr lang="en-IN" sz="1800" dirty="0" err="1"/>
              <a:t>Twiske</a:t>
            </a:r>
            <a:r>
              <a:rPr lang="en-IN" sz="1800" dirty="0"/>
              <a:t>)</a:t>
            </a:r>
            <a:endParaRPr lang="en-IN" dirty="0"/>
          </a:p>
        </p:txBody>
      </p:sp>
      <p:pic>
        <p:nvPicPr>
          <p:cNvPr id="9" name="Picture 8">
            <a:extLst>
              <a:ext uri="{FF2B5EF4-FFF2-40B4-BE49-F238E27FC236}">
                <a16:creationId xmlns:a16="http://schemas.microsoft.com/office/drawing/2014/main" id="{1FBD69D5-5504-452A-A7B8-BBA8ACB2332C}"/>
              </a:ext>
            </a:extLst>
          </p:cNvPr>
          <p:cNvPicPr>
            <a:picLocks noChangeAspect="1"/>
          </p:cNvPicPr>
          <p:nvPr/>
        </p:nvPicPr>
        <p:blipFill>
          <a:blip r:embed="rId3"/>
          <a:stretch>
            <a:fillRect/>
          </a:stretch>
        </p:blipFill>
        <p:spPr>
          <a:xfrm>
            <a:off x="1085452" y="2491955"/>
            <a:ext cx="6839348" cy="3985045"/>
          </a:xfrm>
          <a:prstGeom prst="rect">
            <a:avLst/>
          </a:prstGeom>
        </p:spPr>
      </p:pic>
    </p:spTree>
    <p:extLst>
      <p:ext uri="{BB962C8B-B14F-4D97-AF65-F5344CB8AC3E}">
        <p14:creationId xmlns:p14="http://schemas.microsoft.com/office/powerpoint/2010/main" val="118250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599"/>
            <a:ext cx="7313612" cy="1143000"/>
          </a:xfrm>
        </p:spPr>
        <p:txBody>
          <a:bodyPr wrap="square" anchor="b">
            <a:noAutofit/>
          </a:bodyPr>
          <a:lstStyle/>
          <a:p>
            <a:r>
              <a:rPr lang="en-IN" sz="2800" dirty="0">
                <a:effectLst>
                  <a:outerShdw blurRad="38100" dist="38100" dir="2700000" algn="tl">
                    <a:srgbClr val="000000">
                      <a:alpha val="43137"/>
                    </a:srgbClr>
                  </a:outerShdw>
                </a:effectLst>
              </a:rPr>
              <a:t>Continued</a:t>
            </a: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3" name="TextBox 12">
            <a:extLst>
              <a:ext uri="{FF2B5EF4-FFF2-40B4-BE49-F238E27FC236}">
                <a16:creationId xmlns:a16="http://schemas.microsoft.com/office/drawing/2014/main" id="{64F37430-4D5D-4B95-91D9-C99A9EAC815F}"/>
              </a:ext>
            </a:extLst>
          </p:cNvPr>
          <p:cNvSpPr txBox="1"/>
          <p:nvPr/>
        </p:nvSpPr>
        <p:spPr>
          <a:xfrm>
            <a:off x="1066800" y="1744393"/>
            <a:ext cx="7446602" cy="3785652"/>
          </a:xfrm>
          <a:prstGeom prst="rect">
            <a:avLst/>
          </a:prstGeom>
          <a:noFill/>
        </p:spPr>
        <p:txBody>
          <a:bodyPr wrap="square" rtlCol="0">
            <a:spAutoFit/>
          </a:bodyPr>
          <a:lstStyle/>
          <a:p>
            <a:r>
              <a:rPr lang="en-IN" sz="2000" dirty="0">
                <a:latin typeface="Calibri" panose="020F0502020204030204" pitchFamily="34" charset="0"/>
                <a:ea typeface="Ebrima" panose="02000000000000000000" pitchFamily="2" charset="0"/>
                <a:cs typeface="Calibri" panose="020F0502020204030204" pitchFamily="34" charset="0"/>
              </a:rPr>
              <a:t>Steps to Know before you start SRVCC or IRAT test</a:t>
            </a:r>
          </a:p>
          <a:p>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T Mobile SRVCC can be easily found anywhere in Amsterdam, Also can be performed if you have RF shield bag or inside lifts</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Also can be performed at park mentioned in earlier slide</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Take a ticket before entering park and go inside until SRVCC or IRAT happens</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While Going out pay and take the receipt </a:t>
            </a:r>
          </a:p>
        </p:txBody>
      </p:sp>
    </p:spTree>
    <p:extLst>
      <p:ext uri="{BB962C8B-B14F-4D97-AF65-F5344CB8AC3E}">
        <p14:creationId xmlns:p14="http://schemas.microsoft.com/office/powerpoint/2010/main" val="227707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wrap="square" anchor="b">
            <a:normAutofit/>
          </a:bodyPr>
          <a:lstStyle/>
          <a:p>
            <a:r>
              <a:rPr lang="en-IN" sz="2400" dirty="0">
                <a:effectLst>
                  <a:outerShdw blurRad="38100" dist="38100" dir="2700000" algn="tl">
                    <a:srgbClr val="000000">
                      <a:alpha val="43137"/>
                    </a:srgbClr>
                  </a:outerShdw>
                </a:effectLst>
              </a:rPr>
              <a:t>T Mobile Intra Frequency cell change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pic>
        <p:nvPicPr>
          <p:cNvPr id="16" name="Picture 15">
            <a:extLst>
              <a:ext uri="{FF2B5EF4-FFF2-40B4-BE49-F238E27FC236}">
                <a16:creationId xmlns:a16="http://schemas.microsoft.com/office/drawing/2014/main" id="{22A720AC-FC46-4E5D-A505-4A364C3E264A}"/>
              </a:ext>
            </a:extLst>
          </p:cNvPr>
          <p:cNvPicPr>
            <a:picLocks noChangeAspect="1"/>
          </p:cNvPicPr>
          <p:nvPr/>
        </p:nvPicPr>
        <p:blipFill>
          <a:blip r:embed="rId3"/>
          <a:stretch>
            <a:fillRect/>
          </a:stretch>
        </p:blipFill>
        <p:spPr>
          <a:xfrm>
            <a:off x="1370013" y="1751012"/>
            <a:ext cx="6703563" cy="3196126"/>
          </a:xfrm>
          <a:prstGeom prst="rect">
            <a:avLst/>
          </a:prstGeom>
          <a:ln>
            <a:solidFill>
              <a:schemeClr val="tx1"/>
            </a:solidFill>
          </a:ln>
        </p:spPr>
      </p:pic>
      <p:sp>
        <p:nvSpPr>
          <p:cNvPr id="22" name="TextBox 21">
            <a:extLst>
              <a:ext uri="{FF2B5EF4-FFF2-40B4-BE49-F238E27FC236}">
                <a16:creationId xmlns:a16="http://schemas.microsoft.com/office/drawing/2014/main" id="{9B19E05D-DF1C-438C-8DC9-FE75BFAA591D}"/>
              </a:ext>
            </a:extLst>
          </p:cNvPr>
          <p:cNvSpPr txBox="1"/>
          <p:nvPr/>
        </p:nvSpPr>
        <p:spPr>
          <a:xfrm flipH="1">
            <a:off x="1294568" y="5355517"/>
            <a:ext cx="7376162" cy="369332"/>
          </a:xfrm>
          <a:prstGeom prst="rect">
            <a:avLst/>
          </a:prstGeom>
          <a:noFill/>
        </p:spPr>
        <p:txBody>
          <a:bodyPr wrap="square" rtlCol="0">
            <a:spAutoFit/>
          </a:bodyPr>
          <a:lstStyle/>
          <a:p>
            <a:r>
              <a:rPr lang="en-IN" dirty="0"/>
              <a:t>@52.3457923,4.8386877; Street - Henk </a:t>
            </a:r>
            <a:r>
              <a:rPr lang="en-IN" dirty="0" err="1"/>
              <a:t>sneevlietweg</a:t>
            </a:r>
            <a:endParaRPr lang="en-IN" dirty="0"/>
          </a:p>
        </p:txBody>
      </p:sp>
    </p:spTree>
    <p:extLst>
      <p:ext uri="{BB962C8B-B14F-4D97-AF65-F5344CB8AC3E}">
        <p14:creationId xmlns:p14="http://schemas.microsoft.com/office/powerpoint/2010/main" val="80323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wrap="square" anchor="b">
            <a:normAutofit/>
          </a:bodyPr>
          <a:lstStyle/>
          <a:p>
            <a:r>
              <a:rPr lang="en-IN" sz="2800" dirty="0">
                <a:effectLst>
                  <a:outerShdw blurRad="38100" dist="38100" dir="2700000" algn="tl">
                    <a:srgbClr val="000000">
                      <a:alpha val="43137"/>
                    </a:srgbClr>
                  </a:outerShdw>
                </a:effectLst>
              </a:rPr>
              <a:t>T Mobile 5G to 4G Handover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22" name="TextBox 21">
            <a:extLst>
              <a:ext uri="{FF2B5EF4-FFF2-40B4-BE49-F238E27FC236}">
                <a16:creationId xmlns:a16="http://schemas.microsoft.com/office/drawing/2014/main" id="{9B19E05D-DF1C-438C-8DC9-FE75BFAA591D}"/>
              </a:ext>
            </a:extLst>
          </p:cNvPr>
          <p:cNvSpPr txBox="1"/>
          <p:nvPr/>
        </p:nvSpPr>
        <p:spPr>
          <a:xfrm flipH="1">
            <a:off x="1219200" y="5879068"/>
            <a:ext cx="7376162" cy="646331"/>
          </a:xfrm>
          <a:prstGeom prst="rect">
            <a:avLst/>
          </a:prstGeom>
          <a:noFill/>
        </p:spPr>
        <p:txBody>
          <a:bodyPr wrap="square" rtlCol="0">
            <a:spAutoFit/>
          </a:bodyPr>
          <a:lstStyle/>
          <a:p>
            <a:r>
              <a:rPr lang="en-IN" dirty="0"/>
              <a:t>@52.3747844,4.820562; Street - </a:t>
            </a:r>
            <a:r>
              <a:rPr lang="nl-NL" i="0" dirty="0">
                <a:solidFill>
                  <a:srgbClr val="000000"/>
                </a:solidFill>
                <a:effectLst/>
                <a:latin typeface="Roboto"/>
              </a:rPr>
              <a:t>Spuistraat 100-122, 1012 VA Amsterdam</a:t>
            </a:r>
            <a:endParaRPr lang="en-IN" dirty="0"/>
          </a:p>
        </p:txBody>
      </p:sp>
      <p:pic>
        <p:nvPicPr>
          <p:cNvPr id="8" name="Picture 7">
            <a:extLst>
              <a:ext uri="{FF2B5EF4-FFF2-40B4-BE49-F238E27FC236}">
                <a16:creationId xmlns:a16="http://schemas.microsoft.com/office/drawing/2014/main" id="{E6377253-51F0-490E-9412-0ECDDA2865FE}"/>
              </a:ext>
            </a:extLst>
          </p:cNvPr>
          <p:cNvPicPr>
            <a:picLocks noChangeAspect="1"/>
          </p:cNvPicPr>
          <p:nvPr/>
        </p:nvPicPr>
        <p:blipFill>
          <a:blip r:embed="rId3"/>
          <a:stretch>
            <a:fillRect/>
          </a:stretch>
        </p:blipFill>
        <p:spPr>
          <a:xfrm>
            <a:off x="1370013" y="1784038"/>
            <a:ext cx="6687639" cy="3871267"/>
          </a:xfrm>
          <a:prstGeom prst="rect">
            <a:avLst/>
          </a:prstGeom>
          <a:ln>
            <a:solidFill>
              <a:schemeClr val="tx1"/>
            </a:solidFill>
          </a:ln>
        </p:spPr>
      </p:pic>
    </p:spTree>
    <p:extLst>
      <p:ext uri="{BB962C8B-B14F-4D97-AF65-F5344CB8AC3E}">
        <p14:creationId xmlns:p14="http://schemas.microsoft.com/office/powerpoint/2010/main" val="71247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04388-BD46-445A-974B-69FEFC7D6D4A}"/>
              </a:ext>
            </a:extLst>
          </p:cNvPr>
          <p:cNvSpPr>
            <a:spLocks noGrp="1"/>
          </p:cNvSpPr>
          <p:nvPr>
            <p:ph idx="1"/>
          </p:nvPr>
        </p:nvSpPr>
        <p:spPr>
          <a:xfrm>
            <a:off x="1524000" y="3048000"/>
            <a:ext cx="7159625" cy="2817813"/>
          </a:xfrm>
        </p:spPr>
        <p:txBody>
          <a:bodyPr/>
          <a:lstStyle/>
          <a:p>
            <a:r>
              <a:rPr lang="en-IN" dirty="0">
                <a:effectLst>
                  <a:outerShdw blurRad="38100" dist="38100" dir="2700000" algn="tl">
                    <a:srgbClr val="000000">
                      <a:alpha val="43137"/>
                    </a:srgbClr>
                  </a:outerShdw>
                </a:effectLst>
              </a:rPr>
              <a:t>Vodafone 5G Throughput, SRVCC, IRAT, Intra Frequency HO and 5G to 4G HO Locations</a:t>
            </a:r>
          </a:p>
        </p:txBody>
      </p:sp>
      <p:sp>
        <p:nvSpPr>
          <p:cNvPr id="4" name="Footer Placeholder 3">
            <a:extLst>
              <a:ext uri="{FF2B5EF4-FFF2-40B4-BE49-F238E27FC236}">
                <a16:creationId xmlns:a16="http://schemas.microsoft.com/office/drawing/2014/main" id="{A6DC09FB-2C88-488D-AA9F-91911CA56263}"/>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93314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effectLst>
                  <a:outerShdw blurRad="38100" dist="38100" dir="2700000" algn="tl">
                    <a:srgbClr val="000000">
                      <a:alpha val="43137"/>
                    </a:srgbClr>
                  </a:outerShdw>
                </a:effectLst>
              </a:rPr>
              <a:t>KPN 5G Small cell, Throughput Location details</a:t>
            </a:r>
          </a:p>
        </p:txBody>
      </p:sp>
      <p:sp>
        <p:nvSpPr>
          <p:cNvPr id="3" name="Content Placeholder 2"/>
          <p:cNvSpPr>
            <a:spLocks noGrp="1"/>
          </p:cNvSpPr>
          <p:nvPr>
            <p:ph idx="1"/>
          </p:nvPr>
        </p:nvSpPr>
        <p:spPr>
          <a:xfrm>
            <a:off x="990600" y="1635125"/>
            <a:ext cx="6402387" cy="4422775"/>
          </a:xfrm>
        </p:spPr>
        <p:txBody>
          <a:bodyPr/>
          <a:lstStyle/>
          <a:p>
            <a:pPr marL="457200" indent="-457200">
              <a:buAutoNum type="arabicPeriod"/>
            </a:pPr>
            <a:r>
              <a:rPr lang="en-IN" sz="1800" dirty="0"/>
              <a:t>KPN has Implemented 5G-B28 in Amsterdam </a:t>
            </a:r>
          </a:p>
          <a:p>
            <a:pPr marL="457200" indent="-457200">
              <a:buFont typeface="Wingdings" pitchFamily="2" charset="2"/>
              <a:buAutoNum type="arabicPeriod"/>
            </a:pPr>
            <a:r>
              <a:rPr lang="en-IN" sz="1800" dirty="0"/>
              <a:t>Location: Professor R. </a:t>
            </a:r>
            <a:r>
              <a:rPr lang="en-IN" sz="1800" dirty="0" err="1"/>
              <a:t>Casimirstraat</a:t>
            </a:r>
            <a:r>
              <a:rPr lang="en-IN" sz="1800" dirty="0"/>
              <a:t> (@52.3522881,4.8067299)</a:t>
            </a:r>
          </a:p>
          <a:p>
            <a:pPr marL="457200" indent="-457200">
              <a:buFont typeface="Wingdings" pitchFamily="2" charset="2"/>
              <a:buAutoNum type="arabicPeriod"/>
            </a:pPr>
            <a:r>
              <a:rPr lang="en-IN" sz="1800" dirty="0"/>
              <a:t>NR Frequency – 806/847 MHz</a:t>
            </a:r>
          </a:p>
          <a:p>
            <a:pPr marL="457200" indent="-457200">
              <a:buAutoNum type="arabicPeriod"/>
            </a:pPr>
            <a:r>
              <a:rPr lang="en-IN" sz="1800" dirty="0"/>
              <a:t>EARFCN - 6300</a:t>
            </a:r>
          </a:p>
          <a:p>
            <a:pPr marL="457200" indent="-457200">
              <a:buAutoNum type="arabicPeriod"/>
            </a:pPr>
            <a:r>
              <a:rPr lang="en-IN" sz="1800" dirty="0"/>
              <a:t>NR PCI– 403</a:t>
            </a:r>
          </a:p>
          <a:p>
            <a:pPr marL="457200" indent="-457200">
              <a:buAutoNum type="arabicPeriod"/>
            </a:pPr>
            <a:r>
              <a:rPr lang="en-IN" sz="1800" dirty="0"/>
              <a:t>DL BW – 20MHZ</a:t>
            </a:r>
          </a:p>
          <a:p>
            <a:pPr marL="457200" indent="-457200">
              <a:buAutoNum type="arabicPeriod"/>
            </a:pPr>
            <a:r>
              <a:rPr lang="en-IN" sz="1800" dirty="0"/>
              <a:t>UL BW – 20MHZ</a:t>
            </a:r>
          </a:p>
          <a:p>
            <a:pPr marL="457200" indent="-457200">
              <a:buAutoNum type="arabicPeriod"/>
            </a:pPr>
            <a:r>
              <a:rPr lang="en-IN" sz="1800" dirty="0"/>
              <a:t>DL Subcarrier Spacing – 15 kHz</a:t>
            </a:r>
          </a:p>
          <a:p>
            <a:pPr marL="457200" indent="-457200">
              <a:buFont typeface="Wingdings" pitchFamily="2" charset="2"/>
              <a:buAutoNum type="arabicPeriod"/>
            </a:pPr>
            <a:r>
              <a:rPr lang="en-IN" sz="1800" dirty="0"/>
              <a:t>UL Subcarrier Spacing – 15 kHz</a:t>
            </a:r>
          </a:p>
          <a:p>
            <a:pPr marL="457200" indent="-457200">
              <a:buFont typeface="Wingdings" pitchFamily="2" charset="2"/>
              <a:buAutoNum type="arabicPeriod"/>
            </a:pPr>
            <a:r>
              <a:rPr lang="en-IN" sz="1800" dirty="0"/>
              <a:t>SINR– 15-20</a:t>
            </a:r>
          </a:p>
          <a:p>
            <a:pPr marL="457200" indent="-457200">
              <a:buFont typeface="Wingdings" pitchFamily="2" charset="2"/>
              <a:buAutoNum type="arabicPeriod"/>
            </a:pPr>
            <a:r>
              <a:rPr lang="en-IN" sz="1800" dirty="0"/>
              <a:t>DL Data Split Path- DL:LTE &amp; NR</a:t>
            </a:r>
          </a:p>
          <a:p>
            <a:pPr marL="457200" indent="-457200">
              <a:buFont typeface="Wingdings" pitchFamily="2" charset="2"/>
              <a:buAutoNum type="arabicPeriod"/>
            </a:pPr>
            <a:r>
              <a:rPr lang="en-IN" sz="1800" dirty="0"/>
              <a:t>UL Data Split path- UL:LTE &amp; NR</a:t>
            </a:r>
          </a:p>
          <a:p>
            <a:pPr marL="457200" indent="-457200">
              <a:buFont typeface="Wingdings" pitchFamily="2" charset="2"/>
              <a:buAutoNum type="arabicPeriod"/>
            </a:pPr>
            <a:r>
              <a:rPr lang="en-IN" sz="1800" dirty="0"/>
              <a:t>Modulation type- DL 256QAM</a:t>
            </a:r>
          </a:p>
          <a:p>
            <a:pPr marL="457200" indent="-457200">
              <a:buFont typeface="Wingdings" pitchFamily="2" charset="2"/>
              <a:buAutoNum type="arabicPeriod"/>
            </a:pPr>
            <a:r>
              <a:rPr lang="en-IN" sz="1800" dirty="0"/>
              <a:t>NR SSB Index- 2</a:t>
            </a:r>
          </a:p>
          <a:p>
            <a:pPr marL="457200" indent="-457200">
              <a:buAutoNum type="arabicPeriod"/>
            </a:pPr>
            <a:endParaRPr lang="en-IN" sz="2000" dirty="0"/>
          </a:p>
          <a:p>
            <a:pPr marL="0" indent="0">
              <a:buNone/>
            </a:pPr>
            <a:endParaRPr lang="en-IN" sz="1500" dirty="0"/>
          </a:p>
          <a:p>
            <a:pPr marL="0" indent="0">
              <a:buNone/>
            </a:pPr>
            <a:endParaRPr lang="en-IN" sz="1500" dirty="0"/>
          </a:p>
        </p:txBody>
      </p:sp>
      <p:sp>
        <p:nvSpPr>
          <p:cNvPr id="4" name="Footer Placeholder 3"/>
          <p:cNvSpPr>
            <a:spLocks noGrp="1"/>
          </p:cNvSpPr>
          <p:nvPr>
            <p:ph type="ftr" sz="quarter" idx="11"/>
          </p:nvPr>
        </p:nvSpPr>
        <p:spPr/>
        <p:txBody>
          <a:bodyPr/>
          <a:lstStyle/>
          <a:p>
            <a:r>
              <a:rPr lang="en-US" dirty="0">
                <a:solidFill>
                  <a:srgbClr val="000000"/>
                </a:solidFill>
              </a:rPr>
              <a:t>Confidential</a:t>
            </a:r>
          </a:p>
        </p:txBody>
      </p:sp>
    </p:spTree>
    <p:extLst>
      <p:ext uri="{BB962C8B-B14F-4D97-AF65-F5344CB8AC3E}">
        <p14:creationId xmlns:p14="http://schemas.microsoft.com/office/powerpoint/2010/main" val="323515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452" y="756578"/>
            <a:ext cx="7313612" cy="1143000"/>
          </a:xfrm>
        </p:spPr>
        <p:txBody>
          <a:bodyPr wrap="square" anchor="b">
            <a:noAutofit/>
          </a:bodyPr>
          <a:lstStyle/>
          <a:p>
            <a:r>
              <a:rPr lang="en-IN" sz="2400" dirty="0">
                <a:effectLst>
                  <a:outerShdw blurRad="38100" dist="38100" dir="2700000" algn="tl">
                    <a:srgbClr val="000000">
                      <a:alpha val="43137"/>
                    </a:srgbClr>
                  </a:outerShdw>
                </a:effectLst>
              </a:rPr>
              <a:t>Vodafone SRVCC and IRAT Location</a:t>
            </a:r>
            <a:br>
              <a:rPr lang="en-IN" sz="2000" dirty="0"/>
            </a:b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4" name="TextBox 13">
            <a:extLst>
              <a:ext uri="{FF2B5EF4-FFF2-40B4-BE49-F238E27FC236}">
                <a16:creationId xmlns:a16="http://schemas.microsoft.com/office/drawing/2014/main" id="{971A84CE-49FD-4C57-849F-3D8F2A97CBFC}"/>
              </a:ext>
            </a:extLst>
          </p:cNvPr>
          <p:cNvSpPr txBox="1"/>
          <p:nvPr/>
        </p:nvSpPr>
        <p:spPr>
          <a:xfrm>
            <a:off x="1085452" y="1676400"/>
            <a:ext cx="6973095" cy="646331"/>
          </a:xfrm>
          <a:prstGeom prst="rect">
            <a:avLst/>
          </a:prstGeom>
          <a:noFill/>
        </p:spPr>
        <p:txBody>
          <a:bodyPr wrap="square" rtlCol="0">
            <a:spAutoFit/>
          </a:bodyPr>
          <a:lstStyle/>
          <a:p>
            <a:r>
              <a:rPr lang="en-IN" sz="1800" dirty="0"/>
              <a:t>@52.2941344,4.8160739(</a:t>
            </a:r>
            <a:r>
              <a:rPr lang="nl-NL" sz="1800" dirty="0"/>
              <a:t>Kleine Noorddijk 134, 1187 NZ Amstelveen</a:t>
            </a:r>
            <a:r>
              <a:rPr lang="en-IN" sz="1800" dirty="0"/>
              <a:t>)</a:t>
            </a:r>
            <a:endParaRPr lang="en-IN" dirty="0"/>
          </a:p>
        </p:txBody>
      </p:sp>
      <p:pic>
        <p:nvPicPr>
          <p:cNvPr id="5" name="Picture 4">
            <a:extLst>
              <a:ext uri="{FF2B5EF4-FFF2-40B4-BE49-F238E27FC236}">
                <a16:creationId xmlns:a16="http://schemas.microsoft.com/office/drawing/2014/main" id="{9D218D66-17F7-4F7C-9805-1824CB6B9158}"/>
              </a:ext>
            </a:extLst>
          </p:cNvPr>
          <p:cNvPicPr>
            <a:picLocks noChangeAspect="1"/>
          </p:cNvPicPr>
          <p:nvPr/>
        </p:nvPicPr>
        <p:blipFill>
          <a:blip r:embed="rId3"/>
          <a:stretch>
            <a:fillRect/>
          </a:stretch>
        </p:blipFill>
        <p:spPr>
          <a:xfrm>
            <a:off x="865384" y="2359073"/>
            <a:ext cx="7753748" cy="4579824"/>
          </a:xfrm>
          <a:prstGeom prst="rect">
            <a:avLst/>
          </a:prstGeom>
          <a:ln>
            <a:solidFill>
              <a:schemeClr val="tx1"/>
            </a:solidFill>
          </a:ln>
        </p:spPr>
      </p:pic>
    </p:spTree>
    <p:extLst>
      <p:ext uri="{BB962C8B-B14F-4D97-AF65-F5344CB8AC3E}">
        <p14:creationId xmlns:p14="http://schemas.microsoft.com/office/powerpoint/2010/main" val="318652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599"/>
            <a:ext cx="7313612" cy="1143000"/>
          </a:xfrm>
        </p:spPr>
        <p:txBody>
          <a:bodyPr wrap="square" anchor="b">
            <a:noAutofit/>
          </a:bodyPr>
          <a:lstStyle/>
          <a:p>
            <a:r>
              <a:rPr lang="en-IN" sz="2800" dirty="0">
                <a:effectLst>
                  <a:outerShdw blurRad="38100" dist="38100" dir="2700000" algn="tl">
                    <a:srgbClr val="000000">
                      <a:alpha val="43137"/>
                    </a:srgbClr>
                  </a:outerShdw>
                </a:effectLst>
              </a:rPr>
              <a:t>Continued</a:t>
            </a: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3" name="TextBox 12">
            <a:extLst>
              <a:ext uri="{FF2B5EF4-FFF2-40B4-BE49-F238E27FC236}">
                <a16:creationId xmlns:a16="http://schemas.microsoft.com/office/drawing/2014/main" id="{64F37430-4D5D-4B95-91D9-C99A9EAC815F}"/>
              </a:ext>
            </a:extLst>
          </p:cNvPr>
          <p:cNvSpPr txBox="1"/>
          <p:nvPr/>
        </p:nvSpPr>
        <p:spPr>
          <a:xfrm>
            <a:off x="1066800" y="1744393"/>
            <a:ext cx="7446602" cy="4708981"/>
          </a:xfrm>
          <a:prstGeom prst="rect">
            <a:avLst/>
          </a:prstGeom>
          <a:noFill/>
        </p:spPr>
        <p:txBody>
          <a:bodyPr wrap="square" rtlCol="0">
            <a:spAutoFit/>
          </a:bodyPr>
          <a:lstStyle/>
          <a:p>
            <a:r>
              <a:rPr lang="en-IN" sz="2000" dirty="0">
                <a:latin typeface="Calibri" panose="020F0502020204030204" pitchFamily="34" charset="0"/>
                <a:ea typeface="Ebrima" panose="02000000000000000000" pitchFamily="2" charset="0"/>
                <a:cs typeface="Calibri" panose="020F0502020204030204" pitchFamily="34" charset="0"/>
              </a:rPr>
              <a:t>Steps to Know before you start SRVCC or IRAT test</a:t>
            </a:r>
          </a:p>
          <a:p>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Vodafone does not support 3G, because of which SRVCC will be performed from 5G to 2G directly if NR device, or from 4G to 2G</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Need to follow exact route shown in picture as this is Private property</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It’s a camping site need to tell at the gate if asked that your there to check the site also there are children and people walking on the road, Please ask cab driver to drive slowly and only from the shown route.</a:t>
            </a:r>
          </a:p>
          <a:p>
            <a:pPr marL="342900" indent="-342900">
              <a:buAutoNum type="arabicPeriod"/>
            </a:pPr>
            <a:endParaRPr lang="en-IN" sz="2000"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sz="2000" dirty="0">
                <a:latin typeface="Calibri" panose="020F0502020204030204" pitchFamily="34" charset="0"/>
                <a:ea typeface="Ebrima" panose="02000000000000000000" pitchFamily="2" charset="0"/>
                <a:cs typeface="Calibri" panose="020F0502020204030204" pitchFamily="34" charset="0"/>
              </a:rPr>
              <a:t>When reached at the shown point, stop the cab for 10 seconds and device will perform SRVCC or IRAT from 5G to 2G, 4G to 2G</a:t>
            </a:r>
          </a:p>
        </p:txBody>
      </p:sp>
    </p:spTree>
    <p:extLst>
      <p:ext uri="{BB962C8B-B14F-4D97-AF65-F5344CB8AC3E}">
        <p14:creationId xmlns:p14="http://schemas.microsoft.com/office/powerpoint/2010/main" val="352919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088" y="314520"/>
            <a:ext cx="7313612" cy="1143000"/>
          </a:xfrm>
        </p:spPr>
        <p:txBody>
          <a:bodyPr wrap="square" anchor="b">
            <a:normAutofit/>
          </a:bodyPr>
          <a:lstStyle/>
          <a:p>
            <a:r>
              <a:rPr lang="en-IN" sz="2400" dirty="0">
                <a:effectLst>
                  <a:outerShdw blurRad="38100" dist="38100" dir="2700000" algn="tl">
                    <a:srgbClr val="000000">
                      <a:alpha val="43137"/>
                    </a:srgbClr>
                  </a:outerShdw>
                </a:effectLst>
              </a:rPr>
              <a:t>Vodafone 5G to 4G Handover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pic>
        <p:nvPicPr>
          <p:cNvPr id="5" name="Picture 4">
            <a:extLst>
              <a:ext uri="{FF2B5EF4-FFF2-40B4-BE49-F238E27FC236}">
                <a16:creationId xmlns:a16="http://schemas.microsoft.com/office/drawing/2014/main" id="{053CA8F2-9D43-4BAE-B68A-19AE9AFE6C0A}"/>
              </a:ext>
            </a:extLst>
          </p:cNvPr>
          <p:cNvPicPr>
            <a:picLocks noChangeAspect="1"/>
          </p:cNvPicPr>
          <p:nvPr/>
        </p:nvPicPr>
        <p:blipFill>
          <a:blip r:embed="rId3"/>
          <a:stretch>
            <a:fillRect/>
          </a:stretch>
        </p:blipFill>
        <p:spPr>
          <a:xfrm>
            <a:off x="954088" y="1676400"/>
            <a:ext cx="7313612" cy="4137469"/>
          </a:xfrm>
          <a:prstGeom prst="rect">
            <a:avLst/>
          </a:prstGeom>
          <a:ln>
            <a:solidFill>
              <a:schemeClr val="tx1"/>
            </a:solidFill>
          </a:ln>
        </p:spPr>
      </p:pic>
      <p:sp>
        <p:nvSpPr>
          <p:cNvPr id="9" name="TextBox 8">
            <a:extLst>
              <a:ext uri="{FF2B5EF4-FFF2-40B4-BE49-F238E27FC236}">
                <a16:creationId xmlns:a16="http://schemas.microsoft.com/office/drawing/2014/main" id="{CEB5E679-5154-454E-9CA4-C939B33EA815}"/>
              </a:ext>
            </a:extLst>
          </p:cNvPr>
          <p:cNvSpPr txBox="1"/>
          <p:nvPr/>
        </p:nvSpPr>
        <p:spPr>
          <a:xfrm>
            <a:off x="916574" y="6032749"/>
            <a:ext cx="7086600" cy="646331"/>
          </a:xfrm>
          <a:prstGeom prst="rect">
            <a:avLst/>
          </a:prstGeom>
          <a:noFill/>
        </p:spPr>
        <p:txBody>
          <a:bodyPr wrap="square">
            <a:spAutoFit/>
          </a:bodyPr>
          <a:lstStyle/>
          <a:p>
            <a:r>
              <a:rPr lang="en-IN" dirty="0"/>
              <a:t>@52.3471006,4.8311314; Street - </a:t>
            </a:r>
            <a:r>
              <a:rPr lang="nl-NL" i="0" dirty="0">
                <a:solidFill>
                  <a:srgbClr val="000000"/>
                </a:solidFill>
                <a:effectLst/>
                <a:latin typeface="Roboto"/>
              </a:rPr>
              <a:t>Aletta Jacobslaan 5, 1066 BP Amsterdam</a:t>
            </a:r>
            <a:endParaRPr lang="en-IN" dirty="0"/>
          </a:p>
        </p:txBody>
      </p:sp>
    </p:spTree>
    <p:extLst>
      <p:ext uri="{BB962C8B-B14F-4D97-AF65-F5344CB8AC3E}">
        <p14:creationId xmlns:p14="http://schemas.microsoft.com/office/powerpoint/2010/main" val="155044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088" y="314520"/>
            <a:ext cx="7313612" cy="1143000"/>
          </a:xfrm>
        </p:spPr>
        <p:txBody>
          <a:bodyPr wrap="square" anchor="b">
            <a:normAutofit/>
          </a:bodyPr>
          <a:lstStyle/>
          <a:p>
            <a:r>
              <a:rPr lang="en-IN" sz="2400" dirty="0">
                <a:effectLst>
                  <a:outerShdw blurRad="38100" dist="38100" dir="2700000" algn="tl">
                    <a:srgbClr val="000000">
                      <a:alpha val="43137"/>
                    </a:srgbClr>
                  </a:outerShdw>
                </a:effectLst>
              </a:rPr>
              <a:t>Vodafone Intra Frequency cell change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9" name="TextBox 8">
            <a:extLst>
              <a:ext uri="{FF2B5EF4-FFF2-40B4-BE49-F238E27FC236}">
                <a16:creationId xmlns:a16="http://schemas.microsoft.com/office/drawing/2014/main" id="{CEB5E679-5154-454E-9CA4-C939B33EA815}"/>
              </a:ext>
            </a:extLst>
          </p:cNvPr>
          <p:cNvSpPr txBox="1"/>
          <p:nvPr/>
        </p:nvSpPr>
        <p:spPr>
          <a:xfrm>
            <a:off x="916574" y="6032749"/>
            <a:ext cx="7086600" cy="646331"/>
          </a:xfrm>
          <a:prstGeom prst="rect">
            <a:avLst/>
          </a:prstGeom>
          <a:noFill/>
        </p:spPr>
        <p:txBody>
          <a:bodyPr wrap="square">
            <a:spAutoFit/>
          </a:bodyPr>
          <a:lstStyle/>
          <a:p>
            <a:r>
              <a:rPr lang="en-IN" dirty="0"/>
              <a:t>@52.3469924,4.8353265; Street - </a:t>
            </a:r>
            <a:r>
              <a:rPr lang="nl-NL" i="0" dirty="0">
                <a:solidFill>
                  <a:srgbClr val="000000"/>
                </a:solidFill>
                <a:effectLst/>
                <a:latin typeface="Roboto"/>
              </a:rPr>
              <a:t>Vlaardingenlaan, 1062 HM Amsterdam</a:t>
            </a:r>
            <a:endParaRPr lang="en-IN" dirty="0"/>
          </a:p>
        </p:txBody>
      </p:sp>
      <p:pic>
        <p:nvPicPr>
          <p:cNvPr id="6" name="Picture 5">
            <a:extLst>
              <a:ext uri="{FF2B5EF4-FFF2-40B4-BE49-F238E27FC236}">
                <a16:creationId xmlns:a16="http://schemas.microsoft.com/office/drawing/2014/main" id="{8B21F195-FEBF-4886-9B26-0068861B0864}"/>
              </a:ext>
            </a:extLst>
          </p:cNvPr>
          <p:cNvPicPr>
            <a:picLocks noChangeAspect="1"/>
          </p:cNvPicPr>
          <p:nvPr/>
        </p:nvPicPr>
        <p:blipFill>
          <a:blip r:embed="rId3"/>
          <a:stretch>
            <a:fillRect/>
          </a:stretch>
        </p:blipFill>
        <p:spPr>
          <a:xfrm>
            <a:off x="954088" y="1684894"/>
            <a:ext cx="7086600" cy="4083803"/>
          </a:xfrm>
          <a:prstGeom prst="rect">
            <a:avLst/>
          </a:prstGeom>
          <a:ln>
            <a:solidFill>
              <a:schemeClr val="tx1"/>
            </a:solidFill>
          </a:ln>
        </p:spPr>
      </p:pic>
    </p:spTree>
    <p:extLst>
      <p:ext uri="{BB962C8B-B14F-4D97-AF65-F5344CB8AC3E}">
        <p14:creationId xmlns:p14="http://schemas.microsoft.com/office/powerpoint/2010/main" val="173461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04388-BD46-445A-974B-69FEFC7D6D4A}"/>
              </a:ext>
            </a:extLst>
          </p:cNvPr>
          <p:cNvSpPr>
            <a:spLocks noGrp="1"/>
          </p:cNvSpPr>
          <p:nvPr>
            <p:ph idx="1"/>
          </p:nvPr>
        </p:nvSpPr>
        <p:spPr>
          <a:xfrm>
            <a:off x="1524000" y="3048000"/>
            <a:ext cx="7159625" cy="2817813"/>
          </a:xfrm>
        </p:spPr>
        <p:txBody>
          <a:bodyPr/>
          <a:lstStyle/>
          <a:p>
            <a:r>
              <a:rPr lang="en-IN" dirty="0">
                <a:effectLst>
                  <a:outerShdw blurRad="38100" dist="38100" dir="2700000" algn="tl">
                    <a:srgbClr val="000000">
                      <a:alpha val="43137"/>
                    </a:srgbClr>
                  </a:outerShdw>
                </a:effectLst>
              </a:rPr>
              <a:t>KPN 5G Throughput, SRVCC, IRAT, Intra Frequency HO and 5G to 4G HO Locations</a:t>
            </a:r>
          </a:p>
        </p:txBody>
      </p:sp>
      <p:sp>
        <p:nvSpPr>
          <p:cNvPr id="4" name="Footer Placeholder 3">
            <a:extLst>
              <a:ext uri="{FF2B5EF4-FFF2-40B4-BE49-F238E27FC236}">
                <a16:creationId xmlns:a16="http://schemas.microsoft.com/office/drawing/2014/main" id="{A6DC09FB-2C88-488D-AA9F-91911CA56263}"/>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414581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Confidential</a:t>
            </a:r>
          </a:p>
        </p:txBody>
      </p:sp>
      <p:sp>
        <p:nvSpPr>
          <p:cNvPr id="10" name="Rectangle 13"/>
          <p:cNvSpPr>
            <a:spLocks noChangeArrowheads="1"/>
          </p:cNvSpPr>
          <p:nvPr/>
        </p:nvSpPr>
        <p:spPr bwMode="auto">
          <a:xfrm>
            <a:off x="5749651" y="3124201"/>
            <a:ext cx="2198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prstDash val="sysDot"/>
                <a:miter lim="800000"/>
                <a:headEnd/>
                <a:tailEnd/>
              </a14:hiddenLine>
            </a:ext>
          </a:extLst>
        </p:spPr>
        <p:txBody>
          <a:bodyPr wrap="none"/>
          <a:lstStyle/>
          <a:p>
            <a:pPr eaLnBrk="0" hangingPunct="0"/>
            <a:endParaRPr lang="en-US" sz="1400" b="1" dirty="0">
              <a:solidFill>
                <a:srgbClr val="0B1041"/>
              </a:solidFill>
              <a:latin typeface="Trebuchet MS" pitchFamily="34" charset="0"/>
            </a:endParaRPr>
          </a:p>
        </p:txBody>
      </p:sp>
      <p:sp>
        <p:nvSpPr>
          <p:cNvPr id="13" name="Title 12"/>
          <p:cNvSpPr txBox="1">
            <a:spLocks noGrp="1"/>
          </p:cNvSpPr>
          <p:nvPr>
            <p:ph type="title"/>
          </p:nvPr>
        </p:nvSpPr>
        <p:spPr>
          <a:xfrm>
            <a:off x="3276600" y="2638961"/>
            <a:ext cx="3124200" cy="1323439"/>
          </a:xfrm>
          <a:prstGeom prst="rect">
            <a:avLst/>
          </a:prstGeom>
          <a:noFill/>
        </p:spPr>
        <p:txBody>
          <a:bodyPr wrap="square" rtlCol="0">
            <a:spAutoFit/>
          </a:bodyPr>
          <a:lstStyle/>
          <a:p>
            <a:br>
              <a:rPr lang="en-US" sz="4000" dirty="0">
                <a:latin typeface="Calibri" pitchFamily="34" charset="0"/>
                <a:cs typeface="Calibri" pitchFamily="34" charset="0"/>
              </a:rPr>
            </a:br>
            <a:r>
              <a:rPr lang="en-US" sz="4000" dirty="0">
                <a:effectLst>
                  <a:outerShdw blurRad="38100" dist="38100" dir="2700000" algn="tl">
                    <a:srgbClr val="000000">
                      <a:alpha val="43137"/>
                    </a:srgbClr>
                  </a:outerShdw>
                </a:effectLst>
                <a:latin typeface="Calibri" pitchFamily="34" charset="0"/>
                <a:cs typeface="Calibri" pitchFamily="34"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effectLst>
                  <a:outerShdw blurRad="38100" dist="38100" dir="2700000" algn="tl">
                    <a:srgbClr val="000000">
                      <a:alpha val="43137"/>
                    </a:srgbClr>
                  </a:outerShdw>
                </a:effectLst>
              </a:rPr>
              <a:t>KPN 5G Small cell, Throughput Location details</a:t>
            </a:r>
          </a:p>
        </p:txBody>
      </p:sp>
      <p:sp>
        <p:nvSpPr>
          <p:cNvPr id="3" name="Content Placeholder 2"/>
          <p:cNvSpPr>
            <a:spLocks noGrp="1"/>
          </p:cNvSpPr>
          <p:nvPr>
            <p:ph idx="1"/>
          </p:nvPr>
        </p:nvSpPr>
        <p:spPr>
          <a:xfrm>
            <a:off x="990600" y="1635125"/>
            <a:ext cx="6402387" cy="4422775"/>
          </a:xfrm>
        </p:spPr>
        <p:txBody>
          <a:bodyPr/>
          <a:lstStyle/>
          <a:p>
            <a:pPr marL="457200" indent="-457200">
              <a:buAutoNum type="arabicPeriod"/>
            </a:pPr>
            <a:r>
              <a:rPr lang="en-IN" sz="1800" dirty="0"/>
              <a:t>KPN has Implemented 5G-B28 in Amsterdam </a:t>
            </a:r>
          </a:p>
          <a:p>
            <a:pPr marL="457200" indent="-457200">
              <a:buFont typeface="Wingdings" pitchFamily="2" charset="2"/>
              <a:buAutoNum type="arabicPeriod"/>
            </a:pPr>
            <a:r>
              <a:rPr lang="en-IN" sz="1800" dirty="0"/>
              <a:t>Location: MQT Apartment (@52.3521485,4.8341271)</a:t>
            </a:r>
          </a:p>
          <a:p>
            <a:pPr marL="457200" indent="-457200">
              <a:buFont typeface="Wingdings" pitchFamily="2" charset="2"/>
              <a:buAutoNum type="arabicPeriod"/>
            </a:pPr>
            <a:r>
              <a:rPr lang="en-IN" sz="1800" dirty="0"/>
              <a:t>NR Frequency – 773/718 MHz</a:t>
            </a:r>
          </a:p>
          <a:p>
            <a:pPr marL="457200" indent="-457200">
              <a:buAutoNum type="arabicPeriod"/>
            </a:pPr>
            <a:r>
              <a:rPr lang="en-IN" sz="1800" dirty="0"/>
              <a:t>NARFCN – 154600</a:t>
            </a:r>
          </a:p>
          <a:p>
            <a:pPr marL="457200" indent="-457200">
              <a:buAutoNum type="arabicPeriod"/>
            </a:pPr>
            <a:r>
              <a:rPr lang="en-IN" sz="1800" dirty="0"/>
              <a:t>EARFCN - 1300</a:t>
            </a:r>
          </a:p>
          <a:p>
            <a:pPr marL="457200" indent="-457200">
              <a:buAutoNum type="arabicPeriod"/>
            </a:pPr>
            <a:r>
              <a:rPr lang="en-IN" sz="1800" dirty="0"/>
              <a:t>NR PCI– 315, 369</a:t>
            </a:r>
          </a:p>
          <a:p>
            <a:pPr marL="457200" indent="-457200">
              <a:buAutoNum type="arabicPeriod"/>
            </a:pPr>
            <a:r>
              <a:rPr lang="en-IN" sz="1800" dirty="0"/>
              <a:t>DL BW – 10MHZ</a:t>
            </a:r>
          </a:p>
          <a:p>
            <a:pPr marL="457200" indent="-457200">
              <a:buAutoNum type="arabicPeriod"/>
            </a:pPr>
            <a:r>
              <a:rPr lang="en-IN" sz="1800" dirty="0"/>
              <a:t>UL BW – 10MHZ</a:t>
            </a:r>
          </a:p>
          <a:p>
            <a:pPr marL="457200" indent="-457200">
              <a:buAutoNum type="arabicPeriod"/>
            </a:pPr>
            <a:r>
              <a:rPr lang="en-IN" sz="1800" dirty="0"/>
              <a:t>DL Subcarrier Spacing – 15 kHz</a:t>
            </a:r>
          </a:p>
          <a:p>
            <a:pPr marL="457200" indent="-457200">
              <a:buFont typeface="Wingdings" pitchFamily="2" charset="2"/>
              <a:buAutoNum type="arabicPeriod"/>
            </a:pPr>
            <a:r>
              <a:rPr lang="en-IN" sz="1800" dirty="0"/>
              <a:t>UL Subcarrier Spacing – 15 kHz</a:t>
            </a:r>
          </a:p>
          <a:p>
            <a:pPr marL="457200" indent="-457200">
              <a:buFont typeface="Wingdings" pitchFamily="2" charset="2"/>
              <a:buAutoNum type="arabicPeriod"/>
            </a:pPr>
            <a:r>
              <a:rPr lang="en-IN" sz="1800" dirty="0"/>
              <a:t>SINR– 15-20</a:t>
            </a:r>
          </a:p>
          <a:p>
            <a:pPr marL="457200" indent="-457200">
              <a:buFont typeface="Wingdings" pitchFamily="2" charset="2"/>
              <a:buAutoNum type="arabicPeriod"/>
            </a:pPr>
            <a:r>
              <a:rPr lang="en-IN" sz="1800" dirty="0"/>
              <a:t>DL Data Split Path- DL:NR</a:t>
            </a:r>
          </a:p>
          <a:p>
            <a:pPr marL="457200" indent="-457200">
              <a:buFont typeface="Wingdings" pitchFamily="2" charset="2"/>
              <a:buAutoNum type="arabicPeriod"/>
            </a:pPr>
            <a:r>
              <a:rPr lang="en-IN" sz="1800" dirty="0"/>
              <a:t>UL Data Split path- UL:NR</a:t>
            </a:r>
          </a:p>
          <a:p>
            <a:pPr marL="457200" indent="-457200">
              <a:buFont typeface="Wingdings" pitchFamily="2" charset="2"/>
              <a:buAutoNum type="arabicPeriod"/>
            </a:pPr>
            <a:r>
              <a:rPr lang="en-IN" sz="1800" dirty="0"/>
              <a:t>Modulation type- DL 256QAM</a:t>
            </a:r>
          </a:p>
          <a:p>
            <a:pPr marL="457200" indent="-457200">
              <a:buFont typeface="Wingdings" pitchFamily="2" charset="2"/>
              <a:buAutoNum type="arabicPeriod"/>
            </a:pPr>
            <a:r>
              <a:rPr lang="en-IN" sz="1800" dirty="0"/>
              <a:t>NR SSB Index- 3</a:t>
            </a:r>
          </a:p>
          <a:p>
            <a:pPr marL="457200" indent="-457200">
              <a:buAutoNum type="arabicPeriod"/>
            </a:pPr>
            <a:endParaRPr lang="en-IN" sz="2000" dirty="0"/>
          </a:p>
          <a:p>
            <a:pPr marL="0" indent="0">
              <a:buNone/>
            </a:pPr>
            <a:endParaRPr lang="en-IN" sz="1500" dirty="0"/>
          </a:p>
          <a:p>
            <a:pPr marL="0" indent="0">
              <a:buNone/>
            </a:pPr>
            <a:endParaRPr lang="en-IN" sz="1500" dirty="0"/>
          </a:p>
        </p:txBody>
      </p:sp>
      <p:sp>
        <p:nvSpPr>
          <p:cNvPr id="4" name="Footer Placeholder 3"/>
          <p:cNvSpPr>
            <a:spLocks noGrp="1"/>
          </p:cNvSpPr>
          <p:nvPr>
            <p:ph type="ftr" sz="quarter" idx="11"/>
          </p:nvPr>
        </p:nvSpPr>
        <p:spPr/>
        <p:txBody>
          <a:bodyPr/>
          <a:lstStyle/>
          <a:p>
            <a:r>
              <a:rPr lang="en-US" dirty="0">
                <a:solidFill>
                  <a:srgbClr val="000000"/>
                </a:solidFill>
              </a:rPr>
              <a:t>Confidential</a:t>
            </a:r>
          </a:p>
        </p:txBody>
      </p:sp>
    </p:spTree>
    <p:extLst>
      <p:ext uri="{BB962C8B-B14F-4D97-AF65-F5344CB8AC3E}">
        <p14:creationId xmlns:p14="http://schemas.microsoft.com/office/powerpoint/2010/main" val="229808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452" y="756578"/>
            <a:ext cx="7313612" cy="1143000"/>
          </a:xfrm>
        </p:spPr>
        <p:txBody>
          <a:bodyPr wrap="square" anchor="b">
            <a:noAutofit/>
          </a:bodyPr>
          <a:lstStyle/>
          <a:p>
            <a:r>
              <a:rPr lang="en-IN" sz="2400" dirty="0">
                <a:effectLst>
                  <a:outerShdw blurRad="38100" dist="38100" dir="2700000" algn="tl">
                    <a:srgbClr val="000000">
                      <a:alpha val="43137"/>
                    </a:srgbClr>
                  </a:outerShdw>
                </a:effectLst>
              </a:rPr>
              <a:t>KPN SRVCC and IRAT Location</a:t>
            </a:r>
            <a:br>
              <a:rPr lang="en-IN" sz="2000" dirty="0"/>
            </a:b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4" name="TextBox 13">
            <a:extLst>
              <a:ext uri="{FF2B5EF4-FFF2-40B4-BE49-F238E27FC236}">
                <a16:creationId xmlns:a16="http://schemas.microsoft.com/office/drawing/2014/main" id="{971A84CE-49FD-4C57-849F-3D8F2A97CBFC}"/>
              </a:ext>
            </a:extLst>
          </p:cNvPr>
          <p:cNvSpPr txBox="1"/>
          <p:nvPr/>
        </p:nvSpPr>
        <p:spPr>
          <a:xfrm>
            <a:off x="1085452" y="1676400"/>
            <a:ext cx="6973095" cy="646331"/>
          </a:xfrm>
          <a:prstGeom prst="rect">
            <a:avLst/>
          </a:prstGeom>
          <a:noFill/>
        </p:spPr>
        <p:txBody>
          <a:bodyPr wrap="square" rtlCol="0">
            <a:spAutoFit/>
          </a:bodyPr>
          <a:lstStyle/>
          <a:p>
            <a:r>
              <a:rPr lang="en-IN" sz="1800" dirty="0"/>
              <a:t>@52.3764458,4.894485 (Q-Park </a:t>
            </a:r>
            <a:r>
              <a:rPr lang="en-IN" sz="1800" dirty="0" err="1"/>
              <a:t>Nieuwendijk</a:t>
            </a:r>
            <a:r>
              <a:rPr lang="en-IN" sz="1800" dirty="0"/>
              <a:t>, </a:t>
            </a:r>
            <a:r>
              <a:rPr lang="nl-NL" sz="1800" dirty="0"/>
              <a:t>Nieuwezijds Kolk 18, 1012 PV Amsterdam</a:t>
            </a:r>
            <a:endParaRPr lang="en-IN" dirty="0"/>
          </a:p>
        </p:txBody>
      </p:sp>
      <p:pic>
        <p:nvPicPr>
          <p:cNvPr id="23" name="Picture 22">
            <a:extLst>
              <a:ext uri="{FF2B5EF4-FFF2-40B4-BE49-F238E27FC236}">
                <a16:creationId xmlns:a16="http://schemas.microsoft.com/office/drawing/2014/main" id="{2293930C-F18B-45DB-A5F3-329D508D0BD9}"/>
              </a:ext>
            </a:extLst>
          </p:cNvPr>
          <p:cNvPicPr>
            <a:picLocks noChangeAspect="1"/>
          </p:cNvPicPr>
          <p:nvPr/>
        </p:nvPicPr>
        <p:blipFill>
          <a:blip r:embed="rId3"/>
          <a:stretch>
            <a:fillRect/>
          </a:stretch>
        </p:blipFill>
        <p:spPr>
          <a:xfrm>
            <a:off x="635275" y="2354433"/>
            <a:ext cx="7873448" cy="4381647"/>
          </a:xfrm>
          <a:prstGeom prst="rect">
            <a:avLst/>
          </a:prstGeom>
          <a:ln>
            <a:solidFill>
              <a:schemeClr val="tx1"/>
            </a:solidFill>
          </a:ln>
        </p:spPr>
      </p:pic>
    </p:spTree>
    <p:extLst>
      <p:ext uri="{BB962C8B-B14F-4D97-AF65-F5344CB8AC3E}">
        <p14:creationId xmlns:p14="http://schemas.microsoft.com/office/powerpoint/2010/main" val="403546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599"/>
            <a:ext cx="7313612" cy="1143000"/>
          </a:xfrm>
        </p:spPr>
        <p:txBody>
          <a:bodyPr wrap="square" anchor="b">
            <a:noAutofit/>
          </a:bodyPr>
          <a:lstStyle/>
          <a:p>
            <a:r>
              <a:rPr lang="en-IN" sz="2800" dirty="0">
                <a:effectLst>
                  <a:outerShdw blurRad="38100" dist="38100" dir="2700000" algn="tl">
                    <a:srgbClr val="000000">
                      <a:alpha val="43137"/>
                    </a:srgbClr>
                  </a:outerShdw>
                </a:effectLst>
              </a:rPr>
              <a:t>Continued</a:t>
            </a:r>
            <a:br>
              <a:rPr lang="en-IN" sz="2000" b="0" i="0" dirty="0">
                <a:solidFill>
                  <a:srgbClr val="000000"/>
                </a:solidFill>
                <a:effectLst/>
                <a:latin typeface="Google Sans"/>
              </a:rPr>
            </a:br>
            <a:endParaRPr lang="en-IN" sz="2000" dirty="0"/>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sp>
        <p:nvSpPr>
          <p:cNvPr id="13" name="TextBox 12">
            <a:extLst>
              <a:ext uri="{FF2B5EF4-FFF2-40B4-BE49-F238E27FC236}">
                <a16:creationId xmlns:a16="http://schemas.microsoft.com/office/drawing/2014/main" id="{64F37430-4D5D-4B95-91D9-C99A9EAC815F}"/>
              </a:ext>
            </a:extLst>
          </p:cNvPr>
          <p:cNvSpPr txBox="1"/>
          <p:nvPr/>
        </p:nvSpPr>
        <p:spPr>
          <a:xfrm>
            <a:off x="848699" y="1524000"/>
            <a:ext cx="7446602" cy="5078313"/>
          </a:xfrm>
          <a:prstGeom prst="rect">
            <a:avLst/>
          </a:prstGeom>
          <a:noFill/>
        </p:spPr>
        <p:txBody>
          <a:bodyPr wrap="square" rtlCol="0">
            <a:spAutoFit/>
          </a:bodyPr>
          <a:lstStyle/>
          <a:p>
            <a:r>
              <a:rPr lang="en-IN" dirty="0">
                <a:latin typeface="Calibri" panose="020F0502020204030204" pitchFamily="34" charset="0"/>
                <a:ea typeface="Ebrima" panose="02000000000000000000" pitchFamily="2" charset="0"/>
                <a:cs typeface="Calibri" panose="020F0502020204030204" pitchFamily="34" charset="0"/>
              </a:rPr>
              <a:t>Steps to Know before you start SRVCC or IRAT test</a:t>
            </a:r>
          </a:p>
          <a:p>
            <a:endParaRPr lang="en-IN"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Before driving inside parking DUT will go from 5G to 4G </a:t>
            </a:r>
            <a:r>
              <a:rPr lang="en-IN" dirty="0">
                <a:latin typeface="Calibri" panose="020F0502020204030204" pitchFamily="34" charset="0"/>
                <a:ea typeface="Ebrima" panose="02000000000000000000" pitchFamily="2" charset="0"/>
                <a:cs typeface="Calibri" panose="020F0502020204030204" pitchFamily="34" charset="0"/>
                <a:sym typeface="Wingdings" panose="05000000000000000000" pitchFamily="2" charset="2"/>
              </a:rPr>
              <a:t></a:t>
            </a:r>
            <a:r>
              <a:rPr lang="en-IN" dirty="0">
                <a:latin typeface="Calibri" panose="020F0502020204030204" pitchFamily="34" charset="0"/>
                <a:ea typeface="Ebrima" panose="02000000000000000000" pitchFamily="2" charset="0"/>
                <a:cs typeface="Calibri" panose="020F0502020204030204" pitchFamily="34" charset="0"/>
              </a:rPr>
              <a:t>Drive to entry point</a:t>
            </a:r>
          </a:p>
          <a:p>
            <a:pPr marL="342900" indent="-342900">
              <a:buAutoNum type="arabicPeriod"/>
            </a:pPr>
            <a:endParaRPr lang="en-IN"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Now take Parking ticket </a:t>
            </a:r>
          </a:p>
          <a:p>
            <a:pPr marL="342900" indent="-342900">
              <a:buAutoNum type="arabicPeriod"/>
            </a:pPr>
            <a:endParaRPr lang="en-IN"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Go inside and car will go left, keep device ready as now it will go to 3G (During call or IRAT) </a:t>
            </a:r>
          </a:p>
          <a:p>
            <a:pPr marL="342900" indent="-342900">
              <a:buAutoNum type="arabicPeriod"/>
            </a:pPr>
            <a:endParaRPr lang="en-IN"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Go straight and come to entry point of parking where your device will again camp on 4G (Do not go out of parking if you have another round or test case to do, otherwise you will have to buy another ticket to enter which will cost you 2Euro)</a:t>
            </a: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Don’t stop for too long at the entry point as other cars also entering the parking from same entry</a:t>
            </a:r>
          </a:p>
          <a:p>
            <a:pPr marL="342900" indent="-342900">
              <a:buAutoNum type="arabicPeriod"/>
            </a:pPr>
            <a:endParaRPr lang="en-IN" dirty="0">
              <a:latin typeface="Calibri" panose="020F0502020204030204" pitchFamily="34" charset="0"/>
              <a:ea typeface="Ebrima" panose="02000000000000000000" pitchFamily="2" charset="0"/>
              <a:cs typeface="Calibri" panose="020F0502020204030204" pitchFamily="34" charset="0"/>
            </a:endParaRPr>
          </a:p>
          <a:p>
            <a:pPr marL="342900" indent="-342900">
              <a:buAutoNum type="arabicPeriod"/>
            </a:pPr>
            <a:r>
              <a:rPr lang="en-IN" dirty="0">
                <a:latin typeface="Calibri" panose="020F0502020204030204" pitchFamily="34" charset="0"/>
                <a:ea typeface="Ebrima" panose="02000000000000000000" pitchFamily="2" charset="0"/>
                <a:cs typeface="Calibri" panose="020F0502020204030204" pitchFamily="34" charset="0"/>
              </a:rPr>
              <a:t>While Going out pay and take the receipt </a:t>
            </a:r>
          </a:p>
        </p:txBody>
      </p:sp>
    </p:spTree>
    <p:extLst>
      <p:ext uri="{BB962C8B-B14F-4D97-AF65-F5344CB8AC3E}">
        <p14:creationId xmlns:p14="http://schemas.microsoft.com/office/powerpoint/2010/main" val="397718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wrap="square" anchor="b">
            <a:normAutofit/>
          </a:bodyPr>
          <a:lstStyle/>
          <a:p>
            <a:r>
              <a:rPr lang="en-IN" sz="2800" dirty="0">
                <a:effectLst>
                  <a:outerShdw blurRad="38100" dist="38100" dir="2700000" algn="tl">
                    <a:srgbClr val="000000">
                      <a:alpha val="43137"/>
                    </a:srgbClr>
                  </a:outerShdw>
                </a:effectLst>
              </a:rPr>
              <a:t>KPN Intra Frequency cell change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pic>
        <p:nvPicPr>
          <p:cNvPr id="16" name="Picture 15">
            <a:extLst>
              <a:ext uri="{FF2B5EF4-FFF2-40B4-BE49-F238E27FC236}">
                <a16:creationId xmlns:a16="http://schemas.microsoft.com/office/drawing/2014/main" id="{22A720AC-FC46-4E5D-A505-4A364C3E264A}"/>
              </a:ext>
            </a:extLst>
          </p:cNvPr>
          <p:cNvPicPr>
            <a:picLocks noChangeAspect="1"/>
          </p:cNvPicPr>
          <p:nvPr/>
        </p:nvPicPr>
        <p:blipFill>
          <a:blip r:embed="rId3"/>
          <a:stretch>
            <a:fillRect/>
          </a:stretch>
        </p:blipFill>
        <p:spPr>
          <a:xfrm>
            <a:off x="1370013" y="1751012"/>
            <a:ext cx="6703563" cy="3196126"/>
          </a:xfrm>
          <a:prstGeom prst="rect">
            <a:avLst/>
          </a:prstGeom>
          <a:ln>
            <a:solidFill>
              <a:schemeClr val="tx1"/>
            </a:solidFill>
          </a:ln>
        </p:spPr>
      </p:pic>
      <p:sp>
        <p:nvSpPr>
          <p:cNvPr id="22" name="TextBox 21">
            <a:extLst>
              <a:ext uri="{FF2B5EF4-FFF2-40B4-BE49-F238E27FC236}">
                <a16:creationId xmlns:a16="http://schemas.microsoft.com/office/drawing/2014/main" id="{9B19E05D-DF1C-438C-8DC9-FE75BFAA591D}"/>
              </a:ext>
            </a:extLst>
          </p:cNvPr>
          <p:cNvSpPr txBox="1"/>
          <p:nvPr/>
        </p:nvSpPr>
        <p:spPr>
          <a:xfrm flipH="1">
            <a:off x="1294568" y="5355517"/>
            <a:ext cx="7376162" cy="369332"/>
          </a:xfrm>
          <a:prstGeom prst="rect">
            <a:avLst/>
          </a:prstGeom>
          <a:noFill/>
        </p:spPr>
        <p:txBody>
          <a:bodyPr wrap="square" rtlCol="0">
            <a:spAutoFit/>
          </a:bodyPr>
          <a:lstStyle/>
          <a:p>
            <a:r>
              <a:rPr lang="en-IN" dirty="0"/>
              <a:t>@52.3457923,4.8386877; Street - Henk </a:t>
            </a:r>
            <a:r>
              <a:rPr lang="en-IN" dirty="0" err="1"/>
              <a:t>sneevlietweg</a:t>
            </a:r>
            <a:endParaRPr lang="en-IN" dirty="0"/>
          </a:p>
        </p:txBody>
      </p:sp>
    </p:spTree>
    <p:extLst>
      <p:ext uri="{BB962C8B-B14F-4D97-AF65-F5344CB8AC3E}">
        <p14:creationId xmlns:p14="http://schemas.microsoft.com/office/powerpoint/2010/main" val="316473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wrap="square" anchor="b">
            <a:normAutofit/>
          </a:bodyPr>
          <a:lstStyle/>
          <a:p>
            <a:r>
              <a:rPr lang="en-IN" sz="2800" dirty="0">
                <a:effectLst>
                  <a:outerShdw blurRad="38100" dist="38100" dir="2700000" algn="tl">
                    <a:srgbClr val="000000">
                      <a:alpha val="43137"/>
                    </a:srgbClr>
                  </a:outerShdw>
                </a:effectLst>
              </a:rPr>
              <a:t>KPN 5G to 4G Handover location</a:t>
            </a:r>
          </a:p>
        </p:txBody>
      </p:sp>
      <p:sp>
        <p:nvSpPr>
          <p:cNvPr id="4" name="Footer Placeholder 3"/>
          <p:cNvSpPr>
            <a:spLocks noGrp="1"/>
          </p:cNvSpPr>
          <p:nvPr>
            <p:ph type="ftr" sz="quarter" idx="11"/>
          </p:nvPr>
        </p:nvSpPr>
        <p:spPr>
          <a:xfrm>
            <a:off x="3124200" y="6248400"/>
            <a:ext cx="2895600" cy="457200"/>
          </a:xfrm>
        </p:spPr>
        <p:txBody>
          <a:bodyPr wrap="square" anchor="b">
            <a:normAutofit/>
          </a:bodyPr>
          <a:lstStyle/>
          <a:p>
            <a:pPr>
              <a:spcAft>
                <a:spcPts val="600"/>
              </a:spcAft>
            </a:pPr>
            <a:endParaRPr lang="en-US" dirty="0"/>
          </a:p>
          <a:p>
            <a:pPr>
              <a:spcAft>
                <a:spcPts val="600"/>
              </a:spcAft>
            </a:pPr>
            <a:endParaRPr lang="en-US" dirty="0"/>
          </a:p>
        </p:txBody>
      </p:sp>
      <p:pic>
        <p:nvPicPr>
          <p:cNvPr id="5" name="Content Placeholder 4">
            <a:extLst>
              <a:ext uri="{FF2B5EF4-FFF2-40B4-BE49-F238E27FC236}">
                <a16:creationId xmlns:a16="http://schemas.microsoft.com/office/drawing/2014/main" id="{13BC8A14-8F82-4B08-A2AE-EFFA10C6C5B4}"/>
              </a:ext>
            </a:extLst>
          </p:cNvPr>
          <p:cNvPicPr>
            <a:picLocks noGrp="1" noChangeAspect="1"/>
          </p:cNvPicPr>
          <p:nvPr>
            <p:ph idx="1"/>
          </p:nvPr>
        </p:nvPicPr>
        <p:blipFill>
          <a:blip r:embed="rId3"/>
          <a:stretch>
            <a:fillRect/>
          </a:stretch>
        </p:blipFill>
        <p:spPr>
          <a:xfrm>
            <a:off x="1294568" y="1720740"/>
            <a:ext cx="7172325" cy="3429000"/>
          </a:xfrm>
          <a:ln>
            <a:solidFill>
              <a:schemeClr val="tx1"/>
            </a:solidFill>
          </a:ln>
        </p:spPr>
      </p:pic>
      <p:sp>
        <p:nvSpPr>
          <p:cNvPr id="22" name="TextBox 21">
            <a:extLst>
              <a:ext uri="{FF2B5EF4-FFF2-40B4-BE49-F238E27FC236}">
                <a16:creationId xmlns:a16="http://schemas.microsoft.com/office/drawing/2014/main" id="{9B19E05D-DF1C-438C-8DC9-FE75BFAA591D}"/>
              </a:ext>
            </a:extLst>
          </p:cNvPr>
          <p:cNvSpPr txBox="1"/>
          <p:nvPr/>
        </p:nvSpPr>
        <p:spPr>
          <a:xfrm flipH="1">
            <a:off x="1294568" y="5329738"/>
            <a:ext cx="7376162" cy="369332"/>
          </a:xfrm>
          <a:prstGeom prst="rect">
            <a:avLst/>
          </a:prstGeom>
          <a:noFill/>
        </p:spPr>
        <p:txBody>
          <a:bodyPr wrap="square" rtlCol="0">
            <a:spAutoFit/>
          </a:bodyPr>
          <a:lstStyle/>
          <a:p>
            <a:r>
              <a:rPr lang="en-IN" dirty="0"/>
              <a:t>@52.3360556,4.8060909; Street - </a:t>
            </a:r>
            <a:r>
              <a:rPr lang="en-IN" i="0" dirty="0">
                <a:solidFill>
                  <a:srgbClr val="000000"/>
                </a:solidFill>
                <a:effectLst/>
                <a:latin typeface="Roboto"/>
              </a:rPr>
              <a:t>Oude </a:t>
            </a:r>
            <a:r>
              <a:rPr lang="en-IN" i="0" dirty="0" err="1">
                <a:solidFill>
                  <a:srgbClr val="000000"/>
                </a:solidFill>
                <a:effectLst/>
                <a:latin typeface="Roboto"/>
              </a:rPr>
              <a:t>Haagseweg</a:t>
            </a:r>
            <a:endParaRPr lang="en-IN" dirty="0"/>
          </a:p>
        </p:txBody>
      </p:sp>
    </p:spTree>
    <p:extLst>
      <p:ext uri="{BB962C8B-B14F-4D97-AF65-F5344CB8AC3E}">
        <p14:creationId xmlns:p14="http://schemas.microsoft.com/office/powerpoint/2010/main" val="394312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04388-BD46-445A-974B-69FEFC7D6D4A}"/>
              </a:ext>
            </a:extLst>
          </p:cNvPr>
          <p:cNvSpPr>
            <a:spLocks noGrp="1"/>
          </p:cNvSpPr>
          <p:nvPr>
            <p:ph idx="1"/>
          </p:nvPr>
        </p:nvSpPr>
        <p:spPr>
          <a:xfrm>
            <a:off x="1524000" y="3048000"/>
            <a:ext cx="7159625" cy="2817813"/>
          </a:xfrm>
        </p:spPr>
        <p:txBody>
          <a:bodyPr/>
          <a:lstStyle/>
          <a:p>
            <a:r>
              <a:rPr lang="en-IN" dirty="0">
                <a:effectLst>
                  <a:outerShdw blurRad="38100" dist="38100" dir="2700000" algn="tl">
                    <a:srgbClr val="000000">
                      <a:alpha val="43137"/>
                    </a:srgbClr>
                  </a:outerShdw>
                </a:effectLst>
              </a:rPr>
              <a:t>T Mobile 5G Throughput, SRVCC, IRAT, Intra Frequency HO and 5G to 4G HO Locations</a:t>
            </a:r>
          </a:p>
        </p:txBody>
      </p:sp>
      <p:sp>
        <p:nvSpPr>
          <p:cNvPr id="4" name="Footer Placeholder 3">
            <a:extLst>
              <a:ext uri="{FF2B5EF4-FFF2-40B4-BE49-F238E27FC236}">
                <a16:creationId xmlns:a16="http://schemas.microsoft.com/office/drawing/2014/main" id="{A6DC09FB-2C88-488D-AA9F-91911CA56263}"/>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192449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effectLst>
                  <a:outerShdw blurRad="38100" dist="38100" dir="2700000" algn="tl">
                    <a:srgbClr val="000000">
                      <a:alpha val="43137"/>
                    </a:srgbClr>
                  </a:outerShdw>
                </a:effectLst>
              </a:rPr>
              <a:t>T Mobile 5G Small cell, Throughput Location details</a:t>
            </a:r>
          </a:p>
        </p:txBody>
      </p:sp>
      <p:sp>
        <p:nvSpPr>
          <p:cNvPr id="3" name="Content Placeholder 2"/>
          <p:cNvSpPr>
            <a:spLocks noGrp="1"/>
          </p:cNvSpPr>
          <p:nvPr>
            <p:ph idx="1"/>
          </p:nvPr>
        </p:nvSpPr>
        <p:spPr>
          <a:xfrm>
            <a:off x="990600" y="1461037"/>
            <a:ext cx="6402387" cy="4422775"/>
          </a:xfrm>
        </p:spPr>
        <p:txBody>
          <a:bodyPr/>
          <a:lstStyle/>
          <a:p>
            <a:pPr marL="457200" indent="-457200">
              <a:buAutoNum type="arabicPeriod"/>
            </a:pPr>
            <a:r>
              <a:rPr lang="en-IN" sz="1800" dirty="0"/>
              <a:t>T Mobile has Implemented 5G-B28 and B3 in Amsterdam </a:t>
            </a:r>
          </a:p>
          <a:p>
            <a:pPr marL="457200" indent="-457200">
              <a:buFont typeface="Wingdings" pitchFamily="2" charset="2"/>
              <a:buAutoNum type="arabicPeriod"/>
            </a:pPr>
            <a:r>
              <a:rPr lang="en-IN" sz="1800" dirty="0"/>
              <a:t>Location: </a:t>
            </a:r>
            <a:r>
              <a:rPr lang="en-IN" sz="1800" dirty="0" err="1"/>
              <a:t>Wimbledonpark</a:t>
            </a:r>
            <a:r>
              <a:rPr lang="en-IN" sz="1800" dirty="0"/>
              <a:t>, 1185 XJ Amstelveen(@52.2904195,4.8427377)</a:t>
            </a:r>
          </a:p>
          <a:p>
            <a:pPr marL="457200" indent="-457200">
              <a:buFont typeface="Wingdings" pitchFamily="2" charset="2"/>
              <a:buAutoNum type="arabicPeriod"/>
            </a:pPr>
            <a:r>
              <a:rPr lang="en-IN" sz="1800" dirty="0"/>
              <a:t>NR Frequency – 783/729 MHz, Band-N28</a:t>
            </a:r>
          </a:p>
          <a:p>
            <a:pPr marL="457200" indent="-457200">
              <a:buAutoNum type="arabicPeriod"/>
            </a:pPr>
            <a:r>
              <a:rPr lang="en-IN" sz="1800" dirty="0"/>
              <a:t>EARFCN - 1800</a:t>
            </a:r>
          </a:p>
          <a:p>
            <a:pPr marL="457200" indent="-457200">
              <a:buAutoNum type="arabicPeriod"/>
            </a:pPr>
            <a:r>
              <a:rPr lang="en-IN" sz="1800" dirty="0"/>
              <a:t>NR PCI– 222</a:t>
            </a:r>
          </a:p>
          <a:p>
            <a:pPr marL="457200" indent="-457200">
              <a:buAutoNum type="arabicPeriod"/>
            </a:pPr>
            <a:r>
              <a:rPr lang="en-IN" sz="1800" dirty="0"/>
              <a:t>DL BW – 10MHZ</a:t>
            </a:r>
          </a:p>
          <a:p>
            <a:pPr marL="457200" indent="-457200">
              <a:buAutoNum type="arabicPeriod"/>
            </a:pPr>
            <a:r>
              <a:rPr lang="en-IN" sz="1800" dirty="0"/>
              <a:t>UL BW – 10MHZ</a:t>
            </a:r>
          </a:p>
          <a:p>
            <a:pPr marL="457200" indent="-457200">
              <a:buAutoNum type="arabicPeriod"/>
            </a:pPr>
            <a:r>
              <a:rPr lang="en-IN" sz="1800" dirty="0"/>
              <a:t>DL Subcarrier Spacing – 15 kHz</a:t>
            </a:r>
          </a:p>
          <a:p>
            <a:pPr marL="457200" indent="-457200">
              <a:buFont typeface="Wingdings" pitchFamily="2" charset="2"/>
              <a:buAutoNum type="arabicPeriod"/>
            </a:pPr>
            <a:r>
              <a:rPr lang="en-IN" sz="1800" dirty="0"/>
              <a:t>UL Subcarrier Spacing – 15 kHz</a:t>
            </a:r>
          </a:p>
          <a:p>
            <a:pPr marL="457200" indent="-457200">
              <a:buFont typeface="Wingdings" pitchFamily="2" charset="2"/>
              <a:buAutoNum type="arabicPeriod"/>
            </a:pPr>
            <a:r>
              <a:rPr lang="en-IN" sz="1800" dirty="0"/>
              <a:t>SINR– 15-20</a:t>
            </a:r>
          </a:p>
          <a:p>
            <a:pPr marL="457200" indent="-457200">
              <a:buFont typeface="Wingdings" pitchFamily="2" charset="2"/>
              <a:buAutoNum type="arabicPeriod"/>
            </a:pPr>
            <a:r>
              <a:rPr lang="en-IN" sz="1800" dirty="0"/>
              <a:t>DL Data Split Path- DL: LTE &amp; NR</a:t>
            </a:r>
          </a:p>
          <a:p>
            <a:pPr marL="457200" indent="-457200">
              <a:buFont typeface="Wingdings" pitchFamily="2" charset="2"/>
              <a:buAutoNum type="arabicPeriod"/>
            </a:pPr>
            <a:r>
              <a:rPr lang="en-IN" sz="1800" dirty="0"/>
              <a:t>UL Data Split path- UL: LTE &amp; NR</a:t>
            </a:r>
          </a:p>
          <a:p>
            <a:pPr marL="457200" indent="-457200">
              <a:buFont typeface="Wingdings" pitchFamily="2" charset="2"/>
              <a:buAutoNum type="arabicPeriod"/>
            </a:pPr>
            <a:r>
              <a:rPr lang="en-IN" sz="1800" dirty="0"/>
              <a:t>Modulation type- DL 256QAM</a:t>
            </a:r>
          </a:p>
          <a:p>
            <a:pPr marL="457200" indent="-457200">
              <a:buFont typeface="Wingdings" pitchFamily="2" charset="2"/>
              <a:buAutoNum type="arabicPeriod"/>
            </a:pPr>
            <a:r>
              <a:rPr lang="en-IN" sz="1800" dirty="0"/>
              <a:t>NR SSB Index- 3</a:t>
            </a:r>
          </a:p>
          <a:p>
            <a:pPr marL="457200" indent="-457200">
              <a:buAutoNum type="arabicPeriod"/>
            </a:pPr>
            <a:endParaRPr lang="en-IN" sz="2000" dirty="0"/>
          </a:p>
          <a:p>
            <a:pPr marL="0" indent="0">
              <a:buNone/>
            </a:pPr>
            <a:endParaRPr lang="en-IN" sz="1500" dirty="0"/>
          </a:p>
          <a:p>
            <a:pPr marL="0" indent="0">
              <a:buNone/>
            </a:pPr>
            <a:endParaRPr lang="en-IN" sz="1500" dirty="0"/>
          </a:p>
        </p:txBody>
      </p:sp>
      <p:sp>
        <p:nvSpPr>
          <p:cNvPr id="4" name="Footer Placeholder 3"/>
          <p:cNvSpPr>
            <a:spLocks noGrp="1"/>
          </p:cNvSpPr>
          <p:nvPr>
            <p:ph type="ftr" sz="quarter" idx="11"/>
          </p:nvPr>
        </p:nvSpPr>
        <p:spPr/>
        <p:txBody>
          <a:bodyPr/>
          <a:lstStyle/>
          <a:p>
            <a:r>
              <a:rPr lang="en-US" dirty="0">
                <a:solidFill>
                  <a:srgbClr val="000000"/>
                </a:solidFill>
              </a:rPr>
              <a:t>Confidential</a:t>
            </a:r>
          </a:p>
        </p:txBody>
      </p:sp>
    </p:spTree>
    <p:extLst>
      <p:ext uri="{BB962C8B-B14F-4D97-AF65-F5344CB8AC3E}">
        <p14:creationId xmlns:p14="http://schemas.microsoft.com/office/powerpoint/2010/main" val="1133806744"/>
      </p:ext>
    </p:extLst>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17775</TotalTime>
  <Words>827</Words>
  <Application>Microsoft Office PowerPoint</Application>
  <PresentationFormat>On-screen Show (4:3)</PresentationFormat>
  <Paragraphs>119</Paragraphs>
  <Slides>20</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Calibri</vt:lpstr>
      <vt:lpstr>Cambria</vt:lpstr>
      <vt:lpstr>Google Sans</vt:lpstr>
      <vt:lpstr>Roboto</vt:lpstr>
      <vt:lpstr>Times New Roman</vt:lpstr>
      <vt:lpstr>Trebuchet MS</vt:lpstr>
      <vt:lpstr>Verdana</vt:lpstr>
      <vt:lpstr>Wingdings</vt:lpstr>
      <vt:lpstr>Eclipse</vt:lpstr>
      <vt:lpstr>MARQUIS TECHNOLOGIES NL  </vt:lpstr>
      <vt:lpstr>PowerPoint Presentation</vt:lpstr>
      <vt:lpstr>KPN 5G Small cell, Throughput Location details</vt:lpstr>
      <vt:lpstr>KPN SRVCC and IRAT Location  </vt:lpstr>
      <vt:lpstr>Continued </vt:lpstr>
      <vt:lpstr>KPN Intra Frequency cell change location</vt:lpstr>
      <vt:lpstr>KPN 5G to 4G Handover location</vt:lpstr>
      <vt:lpstr>PowerPoint Presentation</vt:lpstr>
      <vt:lpstr>T Mobile 5G Small cell, Throughput Location details</vt:lpstr>
      <vt:lpstr>T Mobile SRVCC and IRAT Location  </vt:lpstr>
      <vt:lpstr>Continued </vt:lpstr>
      <vt:lpstr>T Mobile Intra Frequency cell change location</vt:lpstr>
      <vt:lpstr>T Mobile 5G to 4G Handover location</vt:lpstr>
      <vt:lpstr>PowerPoint Presentation</vt:lpstr>
      <vt:lpstr>KPN 5G Small cell, Throughput Location details</vt:lpstr>
      <vt:lpstr>Vodafone SRVCC and IRAT Location  </vt:lpstr>
      <vt:lpstr>Continued </vt:lpstr>
      <vt:lpstr>Vodafone 5G to 4G Handover location</vt:lpstr>
      <vt:lpstr>Vodafone Intra Frequency cell change location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 &amp; Info Security</dc:title>
  <dc:creator>HarmikSaini</dc:creator>
  <cp:lastModifiedBy>Vishal Dongare</cp:lastModifiedBy>
  <cp:revision>570</cp:revision>
  <dcterms:created xsi:type="dcterms:W3CDTF">2006-08-16T00:00:00Z</dcterms:created>
  <dcterms:modified xsi:type="dcterms:W3CDTF">2020-10-18T12:22:34Z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ef9e78c9-bc7c-4cec-80b8-7c6d7018fdf5</vt:lpwstr>
  </property>
  <property fmtid="{D5CDD505-2E9C-101B-9397-08002B2CF9AE}" pid="3" name="NokiaConfidentiality">
    <vt:lpwstr>Personal</vt:lpwstr>
  </property>
</Properties>
</file>