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5" r:id="rId2"/>
    <p:sldId id="519" r:id="rId3"/>
    <p:sldId id="261" r:id="rId4"/>
    <p:sldId id="343" r:id="rId5"/>
    <p:sldId id="520" r:id="rId6"/>
    <p:sldId id="28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C12"/>
    <a:srgbClr val="262626"/>
    <a:srgbClr val="FF9700"/>
    <a:srgbClr val="429EBD"/>
    <a:srgbClr val="249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CE260-35A8-6364-3B2D-0983109E6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114" y="150813"/>
            <a:ext cx="5414736" cy="2387600"/>
          </a:xfrm>
        </p:spPr>
        <p:txBody>
          <a:bodyPr lIns="0" tIns="72000" rIns="0" bIns="72000" anchor="b">
            <a:normAutofit/>
          </a:bodyPr>
          <a:lstStyle>
            <a:lvl1pPr algn="l">
              <a:defRPr sz="4800" b="1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1600F-234D-998F-AD1B-B900949B8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14" y="2630488"/>
            <a:ext cx="5414736" cy="1655762"/>
          </a:xfrm>
        </p:spPr>
        <p:txBody>
          <a:bodyPr lIns="0" tIns="72000" rIns="0" bIns="7200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7D482-A781-2BD8-7BFA-2CAD2D0A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928EC-1888-BBAA-5DBC-B79559915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0" y="6356350"/>
            <a:ext cx="2743200" cy="365125"/>
          </a:xfrm>
        </p:spPr>
        <p:txBody>
          <a:bodyPr/>
          <a:lstStyle/>
          <a:p>
            <a:fld id="{214FF1F5-0302-4164-8212-E5585AD95F7D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3E4D04-E88D-E9ED-8BD0-46814E3C19AA}"/>
              </a:ext>
            </a:extLst>
          </p:cNvPr>
          <p:cNvCxnSpPr>
            <a:cxnSpLocks/>
          </p:cNvCxnSpPr>
          <p:nvPr userDrawn="1"/>
        </p:nvCxnSpPr>
        <p:spPr>
          <a:xfrm>
            <a:off x="624114" y="2538413"/>
            <a:ext cx="2177143" cy="0"/>
          </a:xfrm>
          <a:prstGeom prst="line">
            <a:avLst/>
          </a:prstGeom>
          <a:ln w="57150">
            <a:solidFill>
              <a:srgbClr val="F39C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Marquistech Logo">
            <a:extLst>
              <a:ext uri="{FF2B5EF4-FFF2-40B4-BE49-F238E27FC236}">
                <a16:creationId xmlns:a16="http://schemas.microsoft.com/office/drawing/2014/main" id="{A07E53EF-13A6-4FF5-60D5-DE5D0D8ED5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14" y="5578335"/>
            <a:ext cx="3204936" cy="72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317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38F401-57F9-5C1B-ED86-D0AD16E3E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C54C-50FB-4D26-9248-D58EF9060AC5}" type="datetimeFigureOut">
              <a:rPr lang="en-IN" smtClean="0"/>
              <a:t>19-09-2023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BBBF72-DA83-49EF-7525-ADD98BB6F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ABD8D7-EDA7-569E-3344-2FCFEFD3C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F1F5-0302-4164-8212-E5585AD95F7D}" type="slidenum">
              <a:rPr lang="en-IN" smtClean="0"/>
              <a:t>‹#›</a:t>
            </a:fld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E53BEA-2188-B61B-71FE-E4512B91E116}"/>
              </a:ext>
            </a:extLst>
          </p:cNvPr>
          <p:cNvSpPr txBox="1"/>
          <p:nvPr userDrawn="1"/>
        </p:nvSpPr>
        <p:spPr>
          <a:xfrm>
            <a:off x="3048000" y="2828840"/>
            <a:ext cx="6096000" cy="1200329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algn="ctr"/>
            <a:r>
              <a:rPr lang="en-US" sz="7200" b="1" dirty="0">
                <a:solidFill>
                  <a:srgbClr val="F39C12"/>
                </a:solidFill>
              </a:rPr>
              <a:t>Thank you!</a:t>
            </a:r>
            <a:endParaRPr lang="en-IN" sz="7200" b="1" dirty="0">
              <a:solidFill>
                <a:srgbClr val="F39C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060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CE260-35A8-6364-3B2D-0983109E6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114" y="2665413"/>
            <a:ext cx="5414736" cy="2387600"/>
          </a:xfrm>
        </p:spPr>
        <p:txBody>
          <a:bodyPr lIns="0" tIns="72000" rIns="0" bIns="72000" anchor="b">
            <a:normAutofit/>
          </a:bodyPr>
          <a:lstStyle>
            <a:lvl1pPr algn="l">
              <a:defRPr sz="4800" b="1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1600F-234D-998F-AD1B-B900949B8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14" y="5145088"/>
            <a:ext cx="5414736" cy="1655762"/>
          </a:xfrm>
        </p:spPr>
        <p:txBody>
          <a:bodyPr lIns="0" tIns="72000" rIns="0" bIns="7200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7D482-A781-2BD8-7BFA-2CAD2D0A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928EC-1888-BBAA-5DBC-B79559915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0" y="6356350"/>
            <a:ext cx="2743200" cy="365125"/>
          </a:xfrm>
        </p:spPr>
        <p:txBody>
          <a:bodyPr/>
          <a:lstStyle/>
          <a:p>
            <a:fld id="{214FF1F5-0302-4164-8212-E5585AD95F7D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3E4D04-E88D-E9ED-8BD0-46814E3C19AA}"/>
              </a:ext>
            </a:extLst>
          </p:cNvPr>
          <p:cNvCxnSpPr>
            <a:cxnSpLocks/>
          </p:cNvCxnSpPr>
          <p:nvPr userDrawn="1"/>
        </p:nvCxnSpPr>
        <p:spPr>
          <a:xfrm>
            <a:off x="624114" y="5053013"/>
            <a:ext cx="2177143" cy="0"/>
          </a:xfrm>
          <a:prstGeom prst="line">
            <a:avLst/>
          </a:prstGeom>
          <a:ln w="57150">
            <a:solidFill>
              <a:srgbClr val="F39C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Marquistech Logo">
            <a:extLst>
              <a:ext uri="{FF2B5EF4-FFF2-40B4-BE49-F238E27FC236}">
                <a16:creationId xmlns:a16="http://schemas.microsoft.com/office/drawing/2014/main" id="{A07E53EF-13A6-4FF5-60D5-DE5D0D8ED5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14" y="682485"/>
            <a:ext cx="3204936" cy="72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297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CE260-35A8-6364-3B2D-0983109E6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114" y="1312863"/>
            <a:ext cx="5414736" cy="2387600"/>
          </a:xfrm>
        </p:spPr>
        <p:txBody>
          <a:bodyPr lIns="0" tIns="72000" rIns="0" bIns="72000" anchor="b">
            <a:normAutofit/>
          </a:bodyPr>
          <a:lstStyle>
            <a:lvl1pPr algn="l">
              <a:defRPr sz="4800" b="1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1600F-234D-998F-AD1B-B900949B8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14" y="3792538"/>
            <a:ext cx="5414736" cy="1655762"/>
          </a:xfrm>
        </p:spPr>
        <p:txBody>
          <a:bodyPr lIns="0" tIns="72000" rIns="0" bIns="7200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7D482-A781-2BD8-7BFA-2CAD2D0A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928EC-1888-BBAA-5DBC-B79559915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0" y="6356350"/>
            <a:ext cx="2743200" cy="365125"/>
          </a:xfrm>
        </p:spPr>
        <p:txBody>
          <a:bodyPr/>
          <a:lstStyle/>
          <a:p>
            <a:fld id="{214FF1F5-0302-4164-8212-E5585AD95F7D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3E4D04-E88D-E9ED-8BD0-46814E3C19AA}"/>
              </a:ext>
            </a:extLst>
          </p:cNvPr>
          <p:cNvCxnSpPr>
            <a:cxnSpLocks/>
          </p:cNvCxnSpPr>
          <p:nvPr userDrawn="1"/>
        </p:nvCxnSpPr>
        <p:spPr>
          <a:xfrm>
            <a:off x="624114" y="3700463"/>
            <a:ext cx="2177143" cy="0"/>
          </a:xfrm>
          <a:prstGeom prst="line">
            <a:avLst/>
          </a:prstGeom>
          <a:ln w="57150">
            <a:solidFill>
              <a:srgbClr val="F39C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Marquistech Logo">
            <a:extLst>
              <a:ext uri="{FF2B5EF4-FFF2-40B4-BE49-F238E27FC236}">
                <a16:creationId xmlns:a16="http://schemas.microsoft.com/office/drawing/2014/main" id="{A07E53EF-13A6-4FF5-60D5-DE5D0D8ED5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14" y="5502135"/>
            <a:ext cx="3204936" cy="72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55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690AE-0E81-0D72-2E8B-223FF31E7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14" y="365125"/>
            <a:ext cx="10944000" cy="1129847"/>
          </a:xfrm>
        </p:spPr>
        <p:txBody>
          <a:bodyPr vert="horz" lIns="0" tIns="45720" rIns="0" bIns="45720" rtlCol="0" anchor="ctr">
            <a:normAutofit/>
          </a:bodyPr>
          <a:lstStyle>
            <a:lvl1pPr>
              <a:defRPr lang="en-IN" sz="3600" b="1" dirty="0"/>
            </a:lvl1pPr>
          </a:lstStyle>
          <a:p>
            <a:pPr lvl="0"/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4C367-F75E-6AF0-B75F-066AB8DD4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114" y="1825625"/>
            <a:ext cx="10943772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77B21-9BA6-FD0C-5F2B-FACE3E350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51AB1-11C3-5B79-C5E5-41C71A990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4114" y="6356350"/>
            <a:ext cx="2743200" cy="365125"/>
          </a:xfrm>
        </p:spPr>
        <p:txBody>
          <a:bodyPr lIns="0" rIns="0"/>
          <a:lstStyle>
            <a:lvl1pPr algn="l">
              <a:defRPr/>
            </a:lvl1pPr>
          </a:lstStyle>
          <a:p>
            <a:fld id="{214FF1F5-0302-4164-8212-E5585AD95F7D}" type="slidenum">
              <a:rPr lang="en-IN" smtClean="0"/>
              <a:pPr/>
              <a:t>‹#›</a:t>
            </a:fld>
            <a:endParaRPr lang="en-IN" dirty="0"/>
          </a:p>
        </p:txBody>
      </p:sp>
      <p:pic>
        <p:nvPicPr>
          <p:cNvPr id="1026" name="Picture 2" descr="Marquistech Logo">
            <a:extLst>
              <a:ext uri="{FF2B5EF4-FFF2-40B4-BE49-F238E27FC236}">
                <a16:creationId xmlns:a16="http://schemas.microsoft.com/office/drawing/2014/main" id="{E3E345A5-F7E4-9490-D66F-9E515BC704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1670" y="6311899"/>
            <a:ext cx="180213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17684C9-6212-C74B-AC8E-A8E53068D80C}"/>
              </a:ext>
            </a:extLst>
          </p:cNvPr>
          <p:cNvCxnSpPr>
            <a:cxnSpLocks/>
          </p:cNvCxnSpPr>
          <p:nvPr userDrawn="1"/>
        </p:nvCxnSpPr>
        <p:spPr>
          <a:xfrm>
            <a:off x="624114" y="1589088"/>
            <a:ext cx="2177143" cy="0"/>
          </a:xfrm>
          <a:prstGeom prst="line">
            <a:avLst/>
          </a:prstGeom>
          <a:ln w="57150">
            <a:solidFill>
              <a:srgbClr val="F39C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0497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690AE-0E81-0D72-2E8B-223FF31E7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14" y="365126"/>
            <a:ext cx="10944000" cy="1129846"/>
          </a:xfrm>
        </p:spPr>
        <p:txBody>
          <a:bodyPr vert="horz" lIns="0" tIns="45720" rIns="0" bIns="45720" rtlCol="0" anchor="ctr">
            <a:normAutofit/>
          </a:bodyPr>
          <a:lstStyle>
            <a:lvl1pPr>
              <a:defRPr lang="en-IN" sz="3600" b="1" dirty="0">
                <a:latin typeface="+mj-lt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77B21-9BA6-FD0C-5F2B-FACE3E350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51AB1-11C3-5B79-C5E5-41C71A990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4114" y="6356350"/>
            <a:ext cx="2743200" cy="365125"/>
          </a:xfrm>
        </p:spPr>
        <p:txBody>
          <a:bodyPr lIns="0" rIns="0"/>
          <a:lstStyle>
            <a:lvl1pPr algn="l">
              <a:defRPr/>
            </a:lvl1pPr>
          </a:lstStyle>
          <a:p>
            <a:fld id="{214FF1F5-0302-4164-8212-E5585AD95F7D}" type="slidenum">
              <a:rPr lang="en-IN" smtClean="0"/>
              <a:pPr/>
              <a:t>‹#›</a:t>
            </a:fld>
            <a:endParaRPr lang="en-IN" dirty="0"/>
          </a:p>
        </p:txBody>
      </p:sp>
      <p:pic>
        <p:nvPicPr>
          <p:cNvPr id="1026" name="Picture 2" descr="Marquistech Logo">
            <a:extLst>
              <a:ext uri="{FF2B5EF4-FFF2-40B4-BE49-F238E27FC236}">
                <a16:creationId xmlns:a16="http://schemas.microsoft.com/office/drawing/2014/main" id="{E3E345A5-F7E4-9490-D66F-9E515BC704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1670" y="6311899"/>
            <a:ext cx="180213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FF8CA6-3075-B460-C6DD-E0C9464D6B0E}"/>
              </a:ext>
            </a:extLst>
          </p:cNvPr>
          <p:cNvCxnSpPr>
            <a:cxnSpLocks/>
          </p:cNvCxnSpPr>
          <p:nvPr userDrawn="1"/>
        </p:nvCxnSpPr>
        <p:spPr>
          <a:xfrm>
            <a:off x="624114" y="1589088"/>
            <a:ext cx="2177143" cy="0"/>
          </a:xfrm>
          <a:prstGeom prst="line">
            <a:avLst/>
          </a:prstGeom>
          <a:ln w="57150">
            <a:solidFill>
              <a:srgbClr val="F39C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65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D337A-73AD-8FEB-B53A-FE4A4AE4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B875D-5004-8ADF-1BD7-5681B6B8F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AD6A6-434E-9F61-9DCC-8571EA610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C54C-50FB-4D26-9248-D58EF9060AC5}" type="datetimeFigureOut">
              <a:rPr lang="en-IN" smtClean="0"/>
              <a:t>19-09-2023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B31F0-4682-C3D3-6022-FF0417381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45645-4163-DCD0-E50F-DB0758D1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F1F5-0302-4164-8212-E5585AD95F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086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145AE-B798-9532-1FD0-DC042233D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02E37-03F4-DB9D-CBD7-A6341F5D2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BC8E73-4032-8845-9E8B-E8272A94C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0F3B63-3E4F-6D33-0308-93E667246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C54C-50FB-4D26-9248-D58EF9060AC5}" type="datetimeFigureOut">
              <a:rPr lang="en-IN" smtClean="0"/>
              <a:t>19-09-2023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82CA4-1358-55BA-2AD7-52995CD27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74BF20-46FE-26F2-6E40-E2FA16843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F1F5-0302-4164-8212-E5585AD95F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4678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A6D5-770B-E18B-9A78-890709622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F4A047-E771-E0FE-1EA5-667CF2AA8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E92DED-63B8-5810-2625-F496F12A8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762243-9387-B3CD-E19D-DCF297C80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68121F-C999-1451-CFFA-D41E015113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45A998-4BAE-FE90-C915-9D768837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C54C-50FB-4D26-9248-D58EF9060AC5}" type="datetimeFigureOut">
              <a:rPr lang="en-IN" smtClean="0"/>
              <a:t>19-09-2023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8A1A3B-BA23-529C-C5A5-421A7EA7D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53750E-0122-7623-AEB6-076D95644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F1F5-0302-4164-8212-E5585AD95F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802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91E88-50EE-516D-F9EB-F54B266DE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4EB9A8-7FEF-8B41-DDB2-B271BF957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C54C-50FB-4D26-9248-D58EF9060AC5}" type="datetimeFigureOut">
              <a:rPr lang="en-IN" smtClean="0"/>
              <a:t>19-09-2023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F0068B-BA35-386C-12F5-844F46ADE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BB8108-30EE-E87E-3200-B989138D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F1F5-0302-4164-8212-E5585AD95F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436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F393AF-746C-F631-EBE3-90BEDA699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5D7F8-C708-766B-FAAA-B2551202B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CFD3F-A6AA-7D69-9563-FACC91DE80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EC54C-50FB-4D26-9248-D58EF9060AC5}" type="datetimeFigureOut">
              <a:rPr lang="en-IN" smtClean="0"/>
              <a:t>19-09-2023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64014-94CA-7835-C66A-38C8E9C5E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91358-917B-8B63-FF80-23C486F7B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FF1F5-0302-4164-8212-E5585AD95F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821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50" r:id="rId4"/>
    <p:sldLayoutId id="2147483660" r:id="rId5"/>
    <p:sldLayoutId id="2147483651" r:id="rId6"/>
    <p:sldLayoutId id="2147483652" r:id="rId7"/>
    <p:sldLayoutId id="2147483653" r:id="rId8"/>
    <p:sldLayoutId id="2147483654" r:id="rId9"/>
    <p:sldLayoutId id="214748365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39C1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4638" algn="l" defTabSz="914400" rtl="0" eaLnBrk="1" latinLnBrk="0" hangingPunct="1">
        <a:lnSpc>
          <a:spcPct val="90000"/>
        </a:lnSpc>
        <a:spcBef>
          <a:spcPts val="500"/>
        </a:spcBef>
        <a:buClr>
          <a:srgbClr val="F39C12"/>
        </a:buClr>
        <a:buFont typeface="Arial" panose="020B0604020202020204" pitchFamily="34" charset="0"/>
        <a:buChar char="–"/>
        <a:tabLst>
          <a:tab pos="182563" algn="l"/>
        </a:tabLst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-266700" algn="l" defTabSz="914400" rtl="0" eaLnBrk="1" latinLnBrk="0" hangingPunct="1">
        <a:lnSpc>
          <a:spcPct val="90000"/>
        </a:lnSpc>
        <a:spcBef>
          <a:spcPts val="500"/>
        </a:spcBef>
        <a:buClr>
          <a:srgbClr val="F39C1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738" indent="-266700" algn="l" defTabSz="914400" rtl="0" eaLnBrk="1" latinLnBrk="0" hangingPunct="1">
        <a:lnSpc>
          <a:spcPct val="90000"/>
        </a:lnSpc>
        <a:spcBef>
          <a:spcPts val="500"/>
        </a:spcBef>
        <a:buClr>
          <a:srgbClr val="F39C1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39C1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rrow: Chevron 7">
            <a:extLst>
              <a:ext uri="{FF2B5EF4-FFF2-40B4-BE49-F238E27FC236}">
                <a16:creationId xmlns:a16="http://schemas.microsoft.com/office/drawing/2014/main" id="{0B26EE93-1995-1F0B-82C6-55A465ED9588}"/>
              </a:ext>
            </a:extLst>
          </p:cNvPr>
          <p:cNvSpPr/>
          <p:nvPr/>
        </p:nvSpPr>
        <p:spPr>
          <a:xfrm>
            <a:off x="5619750" y="57150"/>
            <a:ext cx="6314459" cy="6858000"/>
          </a:xfrm>
          <a:prstGeom prst="chevron">
            <a:avLst>
              <a:gd name="adj" fmla="val 23150"/>
            </a:avLst>
          </a:prstGeom>
          <a:solidFill>
            <a:schemeClr val="bg1">
              <a:lumMod val="85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D4AE1574-FCCC-F57D-5C53-11D64F993FFB}"/>
              </a:ext>
            </a:extLst>
          </p:cNvPr>
          <p:cNvSpPr/>
          <p:nvPr/>
        </p:nvSpPr>
        <p:spPr>
          <a:xfrm>
            <a:off x="5143972" y="0"/>
            <a:ext cx="6314459" cy="6858000"/>
          </a:xfrm>
          <a:prstGeom prst="chevron">
            <a:avLst>
              <a:gd name="adj" fmla="val 23150"/>
            </a:avLst>
          </a:prstGeom>
          <a:solidFill>
            <a:schemeClr val="bg1">
              <a:lumMod val="85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27AD47-E2F3-E50E-9D13-8D4C5C2D68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114" y="1312863"/>
            <a:ext cx="10301552" cy="2387600"/>
          </a:xfrm>
        </p:spPr>
        <p:txBody>
          <a:bodyPr>
            <a:normAutofit/>
          </a:bodyPr>
          <a:lstStyle/>
          <a:p>
            <a:br>
              <a:rPr lang="en-IN" dirty="0"/>
            </a:br>
            <a:r>
              <a:rPr lang="en-IN" dirty="0"/>
              <a:t>UE KPI Report on BSNL Test Network_Panjab Circle </a:t>
            </a:r>
          </a:p>
        </p:txBody>
      </p:sp>
    </p:spTree>
    <p:extLst>
      <p:ext uri="{BB962C8B-B14F-4D97-AF65-F5344CB8AC3E}">
        <p14:creationId xmlns:p14="http://schemas.microsoft.com/office/powerpoint/2010/main" val="2831342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mbria" pitchFamily="18" charset="0"/>
              </a:rPr>
              <a:t>BSNL Network </a:t>
            </a:r>
            <a:r>
              <a:rPr lang="en-US" sz="2400" dirty="0" err="1">
                <a:latin typeface="Cambria" pitchFamily="18" charset="0"/>
              </a:rPr>
              <a:t>Info_Panjab</a:t>
            </a:r>
            <a:r>
              <a:rPr lang="en-US" sz="2400" dirty="0">
                <a:latin typeface="Cambria" pitchFamily="18" charset="0"/>
              </a:rPr>
              <a:t> Circle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975037B-E9FA-18B8-60F1-3991C9E0D6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465849"/>
              </p:ext>
            </p:extLst>
          </p:nvPr>
        </p:nvGraphicFramePr>
        <p:xfrm>
          <a:off x="699152" y="1284482"/>
          <a:ext cx="8482554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3089">
                  <a:extLst>
                    <a:ext uri="{9D8B030D-6E8A-4147-A177-3AD203B41FA5}">
                      <a16:colId xmlns:a16="http://schemas.microsoft.com/office/drawing/2014/main" val="1759716804"/>
                    </a:ext>
                  </a:extLst>
                </a:gridCol>
                <a:gridCol w="1950230">
                  <a:extLst>
                    <a:ext uri="{9D8B030D-6E8A-4147-A177-3AD203B41FA5}">
                      <a16:colId xmlns:a16="http://schemas.microsoft.com/office/drawing/2014/main" val="3658945586"/>
                    </a:ext>
                  </a:extLst>
                </a:gridCol>
                <a:gridCol w="1723019">
                  <a:extLst>
                    <a:ext uri="{9D8B030D-6E8A-4147-A177-3AD203B41FA5}">
                      <a16:colId xmlns:a16="http://schemas.microsoft.com/office/drawing/2014/main" val="1287481534"/>
                    </a:ext>
                  </a:extLst>
                </a:gridCol>
                <a:gridCol w="1666216">
                  <a:extLst>
                    <a:ext uri="{9D8B030D-6E8A-4147-A177-3AD203B41FA5}">
                      <a16:colId xmlns:a16="http://schemas.microsoft.com/office/drawing/2014/main" val="136288452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Operator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Band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A-EARFCN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PCI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52096"/>
                  </a:ext>
                </a:extLst>
              </a:tr>
              <a:tr h="18288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BSNL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</a:t>
                      </a:r>
                    </a:p>
                  </a:txBody>
                  <a:tcPr marL="7620" marR="7620" marT="762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3094520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4554185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9739524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2380124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2A7DB90-CBF8-785D-3C53-1FC59DECF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781512"/>
              </p:ext>
            </p:extLst>
          </p:nvPr>
        </p:nvGraphicFramePr>
        <p:xfrm>
          <a:off x="769033" y="2420262"/>
          <a:ext cx="8968855" cy="4361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4669">
                  <a:extLst>
                    <a:ext uri="{9D8B030D-6E8A-4147-A177-3AD203B41FA5}">
                      <a16:colId xmlns:a16="http://schemas.microsoft.com/office/drawing/2014/main" val="3137207784"/>
                    </a:ext>
                  </a:extLst>
                </a:gridCol>
                <a:gridCol w="5514186">
                  <a:extLst>
                    <a:ext uri="{9D8B030D-6E8A-4147-A177-3AD203B41FA5}">
                      <a16:colId xmlns:a16="http://schemas.microsoft.com/office/drawing/2014/main" val="152076083"/>
                    </a:ext>
                  </a:extLst>
                </a:gridCol>
              </a:tblGrid>
              <a:tr h="26017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Feature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BSNL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404110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5G Band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supported</a:t>
                      </a: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0461576"/>
                  </a:ext>
                </a:extLst>
              </a:tr>
              <a:tr h="36266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Dedicate Mode- NSA/SA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supported</a:t>
                      </a:r>
                    </a:p>
                    <a:p>
                      <a:pPr algn="ctr" fontAlgn="ctr"/>
                      <a:endParaRPr lang="en-IN" sz="12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9717366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VONR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supported</a:t>
                      </a:r>
                    </a:p>
                    <a:p>
                      <a:pPr algn="ctr" fontAlgn="ctr"/>
                      <a:endParaRPr lang="en-IN" sz="12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1531030"/>
                  </a:ext>
                </a:extLst>
              </a:tr>
              <a:tr h="31142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4G Band</a:t>
                      </a:r>
                      <a:endParaRPr lang="en-IN" sz="14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Band 1 (2100 MHz )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228254"/>
                  </a:ext>
                </a:extLst>
              </a:tr>
              <a:tr h="31142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4G CA Combination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 Supported</a:t>
                      </a: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916729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USSD</a:t>
                      </a:r>
                      <a:endParaRPr lang="en-IN" sz="14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*222#</a:t>
                      </a: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906656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VoLTE Support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en-IN" sz="12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4775701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ViLTE</a:t>
                      </a:r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Call Support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en-IN" sz="12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649438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CSFB supoort</a:t>
                      </a:r>
                      <a:endParaRPr lang="en-IN" sz="14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2331668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VoWiFi Support</a:t>
                      </a:r>
                      <a:endParaRPr lang="en-IN" sz="14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08186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Voicemail Services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n-IN" sz="12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9541408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UT /XCAP</a:t>
                      </a:r>
                      <a:endParaRPr lang="en-IN" sz="14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929427"/>
                  </a:ext>
                </a:extLst>
              </a:tr>
              <a:tr h="36266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Conference Call Support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en-IN" sz="12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8704"/>
                  </a:ext>
                </a:extLst>
              </a:tr>
              <a:tr h="18331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Infra vender name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ZTE</a:t>
                      </a: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9056974"/>
                  </a:ext>
                </a:extLst>
              </a:tr>
              <a:tr h="36266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Supplementary services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Call Waiting, Call Forwarding, Call Hold, Conference Call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12" marR="4712" marT="47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7229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A137F7-F7E9-FD99-A960-B42E45663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Network Info: MATT Or G Net Track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CD34F0-97B2-9BB1-BB18-8256EE5D4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316" y="1024229"/>
            <a:ext cx="6780700" cy="4807212"/>
          </a:xfrm>
          <a:prstGeom prst="rect">
            <a:avLst/>
          </a:prstGeom>
        </p:spPr>
      </p:pic>
      <p:sp>
        <p:nvSpPr>
          <p:cNvPr id="22" name="Google Shape;236;p21">
            <a:extLst>
              <a:ext uri="{FF2B5EF4-FFF2-40B4-BE49-F238E27FC236}">
                <a16:creationId xmlns:a16="http://schemas.microsoft.com/office/drawing/2014/main" id="{7EDCAB5F-BACC-805B-03C7-1754A26474B7}"/>
              </a:ext>
            </a:extLst>
          </p:cNvPr>
          <p:cNvSpPr txBox="1"/>
          <p:nvPr/>
        </p:nvSpPr>
        <p:spPr>
          <a:xfrm>
            <a:off x="624114" y="4769509"/>
            <a:ext cx="2054618" cy="1250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48287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62AEC-3FC8-D4D4-9C59-48E05597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14" y="271820"/>
            <a:ext cx="10944000" cy="1129846"/>
          </a:xfrm>
        </p:spPr>
        <p:txBody>
          <a:bodyPr/>
          <a:lstStyle/>
          <a:p>
            <a:r>
              <a:rPr lang="en-SG" dirty="0"/>
              <a:t>Test Location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F6D87A-7738-632C-4405-206E58B8810B}"/>
              </a:ext>
            </a:extLst>
          </p:cNvPr>
          <p:cNvSpPr txBox="1"/>
          <p:nvPr/>
        </p:nvSpPr>
        <p:spPr>
          <a:xfrm>
            <a:off x="459681" y="1859411"/>
            <a:ext cx="105316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dirty="0">
                <a:solidFill>
                  <a:schemeClr val="tx2"/>
                </a:solidFill>
              </a:rPr>
              <a:t>Field trial are conducted in different Cell ID, Pass Fail logs on UE sides are uploaded and shared with Client with </a:t>
            </a:r>
            <a:r>
              <a:rPr lang="en-SG" sz="1600" dirty="0" err="1">
                <a:solidFill>
                  <a:schemeClr val="tx2"/>
                </a:solidFill>
              </a:rPr>
              <a:t>Ananlysis</a:t>
            </a:r>
            <a:r>
              <a:rPr lang="en-SG" sz="1600" dirty="0">
                <a:solidFill>
                  <a:schemeClr val="tx2"/>
                </a:solidFill>
              </a:rPr>
              <a:t>.</a:t>
            </a:r>
          </a:p>
          <a:p>
            <a:endParaRPr lang="en-SG" sz="1600" dirty="0">
              <a:solidFill>
                <a:schemeClr val="tx2"/>
              </a:solidFill>
            </a:endParaRPr>
          </a:p>
          <a:p>
            <a:r>
              <a:rPr lang="en-SG" sz="1600" dirty="0">
                <a:solidFill>
                  <a:schemeClr val="tx2"/>
                </a:solidFill>
              </a:rPr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7DF7544-02D2-F13A-DD13-724B984E1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119228"/>
              </p:ext>
            </p:extLst>
          </p:nvPr>
        </p:nvGraphicFramePr>
        <p:xfrm>
          <a:off x="624114" y="2829203"/>
          <a:ext cx="9985358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443">
                  <a:extLst>
                    <a:ext uri="{9D8B030D-6E8A-4147-A177-3AD203B41FA5}">
                      <a16:colId xmlns:a16="http://schemas.microsoft.com/office/drawing/2014/main" val="2358917608"/>
                    </a:ext>
                  </a:extLst>
                </a:gridCol>
                <a:gridCol w="1443790">
                  <a:extLst>
                    <a:ext uri="{9D8B030D-6E8A-4147-A177-3AD203B41FA5}">
                      <a16:colId xmlns:a16="http://schemas.microsoft.com/office/drawing/2014/main" val="1315155961"/>
                    </a:ext>
                  </a:extLst>
                </a:gridCol>
                <a:gridCol w="2382252">
                  <a:extLst>
                    <a:ext uri="{9D8B030D-6E8A-4147-A177-3AD203B41FA5}">
                      <a16:colId xmlns:a16="http://schemas.microsoft.com/office/drawing/2014/main" val="2399473976"/>
                    </a:ext>
                  </a:extLst>
                </a:gridCol>
                <a:gridCol w="1179095">
                  <a:extLst>
                    <a:ext uri="{9D8B030D-6E8A-4147-A177-3AD203B41FA5}">
                      <a16:colId xmlns:a16="http://schemas.microsoft.com/office/drawing/2014/main" val="2425530752"/>
                    </a:ext>
                  </a:extLst>
                </a:gridCol>
                <a:gridCol w="2470484">
                  <a:extLst>
                    <a:ext uri="{9D8B030D-6E8A-4147-A177-3AD203B41FA5}">
                      <a16:colId xmlns:a16="http://schemas.microsoft.com/office/drawing/2014/main" val="1924928384"/>
                    </a:ext>
                  </a:extLst>
                </a:gridCol>
                <a:gridCol w="1636294">
                  <a:extLst>
                    <a:ext uri="{9D8B030D-6E8A-4147-A177-3AD203B41FA5}">
                      <a16:colId xmlns:a16="http://schemas.microsoft.com/office/drawing/2014/main" val="1071807581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876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sz="1400" dirty="0"/>
                        <a:t>Day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Site Covered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Cell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Issues Reported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Log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951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sz="1400" dirty="0"/>
                        <a:t>Day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15/09/2023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AMI 008 </a:t>
                      </a:r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Upload Successful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Shared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105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dirty="0"/>
                        <a:t>Day 2</a:t>
                      </a:r>
                    </a:p>
                    <a:p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16/09/2023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AMI 012,AMI 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2,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dirty="0"/>
                        <a:t>Upload Successful</a:t>
                      </a:r>
                    </a:p>
                    <a:p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shared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178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G" sz="1400" dirty="0"/>
                        <a:t>Day-3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18/09/2023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AMI 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400" dirty="0"/>
                        <a:t>Upload Successful</a:t>
                      </a:r>
                    </a:p>
                    <a:p>
                      <a:endParaRPr lang="en-S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400" dirty="0"/>
                        <a:t>shared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178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07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62AEC-3FC8-D4D4-9C59-48E05597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14" y="365126"/>
            <a:ext cx="10944000" cy="634115"/>
          </a:xfrm>
        </p:spPr>
        <p:txBody>
          <a:bodyPr/>
          <a:lstStyle/>
          <a:p>
            <a:r>
              <a:rPr lang="en-SG" dirty="0"/>
              <a:t>Reports and Analysis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A0A31C-1CBF-215D-2A84-11E480B3BF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547144"/>
              </p:ext>
            </p:extLst>
          </p:nvPr>
        </p:nvGraphicFramePr>
        <p:xfrm>
          <a:off x="367645" y="1762810"/>
          <a:ext cx="10833755" cy="5270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8239">
                  <a:extLst>
                    <a:ext uri="{9D8B030D-6E8A-4147-A177-3AD203B41FA5}">
                      <a16:colId xmlns:a16="http://schemas.microsoft.com/office/drawing/2014/main" val="3418727818"/>
                    </a:ext>
                  </a:extLst>
                </a:gridCol>
                <a:gridCol w="3874968">
                  <a:extLst>
                    <a:ext uri="{9D8B030D-6E8A-4147-A177-3AD203B41FA5}">
                      <a16:colId xmlns:a16="http://schemas.microsoft.com/office/drawing/2014/main" val="36377893"/>
                    </a:ext>
                  </a:extLst>
                </a:gridCol>
                <a:gridCol w="3630548">
                  <a:extLst>
                    <a:ext uri="{9D8B030D-6E8A-4147-A177-3AD203B41FA5}">
                      <a16:colId xmlns:a16="http://schemas.microsoft.com/office/drawing/2014/main" val="1369858210"/>
                    </a:ext>
                  </a:extLst>
                </a:gridCol>
              </a:tblGrid>
              <a:tr h="19119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u="none" strike="noStrike" dirty="0">
                          <a:effectLst/>
                        </a:rPr>
                        <a:t>Bug Details </a:t>
                      </a:r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u="none" strike="noStrike" dirty="0">
                          <a:effectLst/>
                        </a:rPr>
                        <a:t>Log Analysis Conclusion /Failure Reason</a:t>
                      </a:r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Next Action</a:t>
                      </a:r>
                    </a:p>
                  </a:txBody>
                  <a:tcPr marL="7557" marR="7557" marT="7557" marB="0" anchor="ctr"/>
                </a:tc>
                <a:extLst>
                  <a:ext uri="{0D108BD9-81ED-4DB2-BD59-A6C34878D82A}">
                    <a16:rowId xmlns:a16="http://schemas.microsoft.com/office/drawing/2014/main" val="2883449180"/>
                  </a:ext>
                </a:extLst>
              </a:tr>
              <a:tr h="51249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Issue 01 : [MQT][BSNL][VoLTE]  DUT fail to register on 4G network </a:t>
                      </a:r>
                      <a:endParaRPr lang="en-IN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 Failure at Message 4 ( from Network) during registration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Network Team to check the reason for failure of message 4</a:t>
                      </a:r>
                    </a:p>
                  </a:txBody>
                  <a:tcPr marL="7557" marR="7557" marT="7557" marB="0" anchor="ctr"/>
                </a:tc>
                <a:extLst>
                  <a:ext uri="{0D108BD9-81ED-4DB2-BD59-A6C34878D82A}">
                    <a16:rowId xmlns:a16="http://schemas.microsoft.com/office/drawing/2014/main" val="4124136513"/>
                  </a:ext>
                </a:extLst>
              </a:tr>
              <a:tr h="5124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Issue 02 : [MQT][BSNL][VoLTE] DUT is taking more time as compared to normal time to register on 4G network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Due to Authentication failure at registration process. Cause code=21 ( Sync- Failure)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Network Team to check the reason for failure of message 4</a:t>
                      </a:r>
                    </a:p>
                  </a:txBody>
                  <a:tcPr marL="7557" marR="7557" marT="7557" marB="0" anchor="ctr"/>
                </a:tc>
                <a:extLst>
                  <a:ext uri="{0D108BD9-81ED-4DB2-BD59-A6C34878D82A}">
                    <a16:rowId xmlns:a16="http://schemas.microsoft.com/office/drawing/2014/main" val="3406904466"/>
                  </a:ext>
                </a:extLst>
              </a:tr>
              <a:tr h="175891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extLst>
                  <a:ext uri="{0D108BD9-81ED-4DB2-BD59-A6C34878D82A}">
                    <a16:rowId xmlns:a16="http://schemas.microsoft.com/office/drawing/2014/main" val="4053502660"/>
                  </a:ext>
                </a:extLst>
              </a:tr>
              <a:tr h="27463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03 : [MQT][BSNL][VoLTE] Observed voice cracking &amp; call muting while ongoing call &amp; then UE drops the call   (12/20)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Call Muted and call drop observed due to RTP inactivity and causing RTP timeout. </a:t>
                      </a:r>
                      <a:endParaRPr lang="en-IN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Packet Loss is the major cause for RTP inactivity (causing RTP timeout). To prevent release of connection from UE, network node performs a method to prevent such activity.</a:t>
                      </a:r>
                      <a:endParaRPr lang="en-IN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the Network node detects a gap in packet flow, the network node prevents the UE from initiating a release of the connection caused by the gap in the packet flow, by sending a message to the UE, which message forces the UE into a failure. </a:t>
                      </a:r>
                      <a:endParaRPr lang="en-IN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failure triggers the UE to initiate a Radio Resource Control, RRC, Connection Reestablishment procedure.</a:t>
                      </a:r>
                      <a:endParaRPr lang="en-IN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b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</a:t>
                      </a:r>
                      <a:b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Packet Loss need to be check from Network End</a:t>
                      </a:r>
                    </a:p>
                  </a:txBody>
                  <a:tcPr marL="7557" marR="7557" marT="7557" marB="0" anchor="ctr"/>
                </a:tc>
                <a:extLst>
                  <a:ext uri="{0D108BD9-81ED-4DB2-BD59-A6C34878D82A}">
                    <a16:rowId xmlns:a16="http://schemas.microsoft.com/office/drawing/2014/main" val="519191336"/>
                  </a:ext>
                </a:extLst>
              </a:tr>
              <a:tr h="175891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extLst>
                  <a:ext uri="{0D108BD9-81ED-4DB2-BD59-A6C34878D82A}">
                    <a16:rowId xmlns:a16="http://schemas.microsoft.com/office/drawing/2014/main" val="354745789"/>
                  </a:ext>
                </a:extLst>
              </a:tr>
              <a:tr h="9562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04 : [MQT][BSNL][VoLTE] Observed UE fallback on 2G network during volte call setup in moderate RSRP value and taking time around 35 sec to </a:t>
                      </a:r>
                      <a:r>
                        <a:rPr lang="en-US" sz="11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recamp</a:t>
                      </a:r>
                      <a:r>
                        <a:rPr 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 4G after disconnecting the call  .(10/20)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Fast return to LTE taking a lot of time. It is a network issue. Need to check at the network end.  Observed multiple TA request in the UE logs. Need to Check the TAC / LAC relation in the Core side. Maybe these relations were not properly created.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7" marR="7557" marT="755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To be check from Network End</a:t>
                      </a:r>
                    </a:p>
                  </a:txBody>
                  <a:tcPr marL="7557" marR="7557" marT="7557" marB="0" anchor="ctr"/>
                </a:tc>
                <a:extLst>
                  <a:ext uri="{0D108BD9-81ED-4DB2-BD59-A6C34878D82A}">
                    <a16:rowId xmlns:a16="http://schemas.microsoft.com/office/drawing/2014/main" val="3974068733"/>
                  </a:ext>
                </a:extLst>
              </a:tr>
            </a:tbl>
          </a:graphicData>
        </a:graphic>
      </p:graphicFrame>
      <p:sp>
        <p:nvSpPr>
          <p:cNvPr id="6" name="Title 2">
            <a:extLst>
              <a:ext uri="{FF2B5EF4-FFF2-40B4-BE49-F238E27FC236}">
                <a16:creationId xmlns:a16="http://schemas.microsoft.com/office/drawing/2014/main" id="{24D61A59-BE96-571C-2CAE-376B9F6F15F1}"/>
              </a:ext>
            </a:extLst>
          </p:cNvPr>
          <p:cNvSpPr txBox="1">
            <a:spLocks/>
          </p:cNvSpPr>
          <p:nvPr/>
        </p:nvSpPr>
        <p:spPr>
          <a:xfrm>
            <a:off x="699155" y="5889920"/>
            <a:ext cx="8229600" cy="502877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2000" b="0" dirty="0"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latin typeface="Calibri" pitchFamily="34" charset="0"/>
                <a:cs typeface="Calibri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87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6445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546</Words>
  <Application>Microsoft Office PowerPoint</Application>
  <PresentationFormat>Widescreen</PresentationFormat>
  <Paragraphs>94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</vt:lpstr>
      <vt:lpstr>Roboto</vt:lpstr>
      <vt:lpstr>Wingdings</vt:lpstr>
      <vt:lpstr>Office Theme</vt:lpstr>
      <vt:lpstr> UE KPI Report on BSNL Test Network_Panjab Circle </vt:lpstr>
      <vt:lpstr>BSNL Network Info_Panjab Circle</vt:lpstr>
      <vt:lpstr>Network Info: MATT Or G Net Track</vt:lpstr>
      <vt:lpstr>Test Location</vt:lpstr>
      <vt:lpstr>Reports and Analysis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Abel Subhash</dc:creator>
  <cp:lastModifiedBy>Brajpal Singh</cp:lastModifiedBy>
  <cp:revision>10</cp:revision>
  <dcterms:created xsi:type="dcterms:W3CDTF">2023-05-30T17:46:50Z</dcterms:created>
  <dcterms:modified xsi:type="dcterms:W3CDTF">2023-09-19T02:18:17Z</dcterms:modified>
</cp:coreProperties>
</file>