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5" r:id="rId9"/>
    <p:sldId id="262" r:id="rId10"/>
    <p:sldId id="267" r:id="rId11"/>
    <p:sldId id="264" r:id="rId12"/>
    <p:sldId id="266" r:id="rId13"/>
    <p:sldId id="268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EFFFB-1C87-4386-B261-81120D31DB6B}" v="77" dt="2024-08-08T05:31:52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0FCA-9CF8-13E3-FE47-C40994E8F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B6B09-A8A4-AA8F-DDFF-4FB8DC388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ABF51-C689-04BB-69E5-F494E683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50BB8-F951-3750-AB08-E187301C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149C-AB90-F33B-34EB-F947D750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7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340F-C9BA-6B4A-C68C-A9624F95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B6F77-B770-C523-669E-47832926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CE577-5845-F8E4-3C4E-A6F61F9B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30141-13AA-04E4-0EF9-91F4C6F2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B8F-C794-01F7-D4FD-D17ADD62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55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2BDD4-F4B4-B036-DCA3-5716CDA71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2F647-98DD-274E-D365-37DB1107F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7DA3-AB61-7356-F3DB-7FB3A760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84A6-6F37-2D18-00A7-147F8905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34653-0A87-6027-31C8-3AE4D1F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65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FE98-4A50-77C3-4B8D-601C874B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0844-707C-BCF1-8292-FE28BF21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C2F38-5987-6A68-0A2C-D1F862E5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5C7C3-F2F2-71BF-3353-07B564C7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CF659-F1DC-5D7A-CF7F-A60A462B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97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194E-5D9D-B0F2-9017-FE9605D2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9AE0-B9D1-10D8-46B5-4BC950F0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AF95-C5BD-5A13-B237-776C0215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E5CBC-3E0A-59E4-B8BF-3B8084A2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54AA7-169B-9714-B7B2-48F42098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8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50AA-4811-F718-BDB3-BBDB5752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8E88-49A6-CFFA-78EA-A89ED0E6B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07B14-EA81-D16D-7118-93BB152A6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64FF0-8235-B2F9-92C1-A5F8E893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6AFDB-3960-6FC2-00C4-5BDA739C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649A-28C0-65A0-2ACD-39A622C0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24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9566-632F-FC4F-D563-AE93C35A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E4543-ED99-12B4-3095-B822FF06B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19860-9D5F-E83B-F981-629A85E2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CACAC-2689-CB8B-5D08-A41DDFA51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D2373-17A8-A268-1735-55BDD373F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44249-58B1-2AA0-A432-49B190D8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E1A87-401C-D487-26D8-6A17BBAF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2C046-0D50-8F83-E738-2359E127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60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A440-AB54-827E-F34D-D5FAE39D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37E85-199B-1BBC-DDDE-DD998353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C9EA9-7CE5-B598-3629-29E01B7E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D4BE-C5B1-FCA3-0CDF-81C329C3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0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4F2C8-C525-99EC-9F88-20B74A0F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51F6F-CC32-4DE4-73DE-FFD068CF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24ACF-7DD9-2805-2CF4-02DED6D6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0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4254-9263-8670-B37A-F740A9ED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C836-3089-8869-B122-AAA658E2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9DB-C398-B0D0-2271-73A6C56B0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39E14-DAD3-A7AB-F351-5172C92D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9F5D-3407-F49C-1CDB-3E78F8AE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EC159-1341-33A7-080D-536E0EC4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65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D759-93C0-EF0E-56C2-8353070E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E6864-1D92-F3E5-4FEC-5483801EA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C1B48-AAC7-AECF-6B19-BAE10880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62A97-CC4A-AAE3-1131-044FEEB1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9BB57-D5FD-1C72-013B-6664B82B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44F7F-55E6-424D-F918-CBAE1962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45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A4DF2-41A7-3512-966F-FBF0B4B0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CB64B-D33B-4569-3168-891167A9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4913-253D-495F-E925-7CFF76D89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72910-1C11-98B3-E98A-B88BF066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DA7D-56E9-B412-929F-88036445F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59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7C34A-B3D8-92D7-E27F-173CEAE7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3700" b="1" dirty="0">
                <a:solidFill>
                  <a:srgbClr val="FFFFFF"/>
                </a:solidFill>
              </a:rPr>
              <a:t>Kota/Rajasthan</a:t>
            </a: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b="1" dirty="0">
                <a:solidFill>
                  <a:srgbClr val="FFFFFF"/>
                </a:solidFill>
              </a:rPr>
              <a:t>Network Information</a:t>
            </a:r>
            <a:endParaRPr lang="en-IN" sz="37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CAF1D-BB01-3E17-5FFF-ADEC480AB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Kota</a:t>
            </a:r>
          </a:p>
          <a:p>
            <a:r>
              <a:rPr lang="en-US" sz="3600" b="1" dirty="0">
                <a:solidFill>
                  <a:srgbClr val="FFFFFF"/>
                </a:solidFill>
              </a:rPr>
              <a:t>(Rajasthan)</a:t>
            </a:r>
            <a:endParaRPr lang="en-IN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B8310C-D2F2-720B-4326-5B1D6EFFB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15335"/>
              </p:ext>
            </p:extLst>
          </p:nvPr>
        </p:nvGraphicFramePr>
        <p:xfrm>
          <a:off x="432225" y="3044838"/>
          <a:ext cx="11327551" cy="2457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713">
                  <a:extLst>
                    <a:ext uri="{9D8B030D-6E8A-4147-A177-3AD203B41FA5}">
                      <a16:colId xmlns:a16="http://schemas.microsoft.com/office/drawing/2014/main" val="3265807297"/>
                    </a:ext>
                  </a:extLst>
                </a:gridCol>
                <a:gridCol w="892965">
                  <a:extLst>
                    <a:ext uri="{9D8B030D-6E8A-4147-A177-3AD203B41FA5}">
                      <a16:colId xmlns:a16="http://schemas.microsoft.com/office/drawing/2014/main" val="2108332148"/>
                    </a:ext>
                  </a:extLst>
                </a:gridCol>
                <a:gridCol w="2035970">
                  <a:extLst>
                    <a:ext uri="{9D8B030D-6E8A-4147-A177-3AD203B41FA5}">
                      <a16:colId xmlns:a16="http://schemas.microsoft.com/office/drawing/2014/main" val="2793516078"/>
                    </a:ext>
                  </a:extLst>
                </a:gridCol>
                <a:gridCol w="1447044">
                  <a:extLst>
                    <a:ext uri="{9D8B030D-6E8A-4147-A177-3AD203B41FA5}">
                      <a16:colId xmlns:a16="http://schemas.microsoft.com/office/drawing/2014/main" val="3502181755"/>
                    </a:ext>
                  </a:extLst>
                </a:gridCol>
                <a:gridCol w="1636963">
                  <a:extLst>
                    <a:ext uri="{9D8B030D-6E8A-4147-A177-3AD203B41FA5}">
                      <a16:colId xmlns:a16="http://schemas.microsoft.com/office/drawing/2014/main" val="2555522544"/>
                    </a:ext>
                  </a:extLst>
                </a:gridCol>
                <a:gridCol w="1544617">
                  <a:extLst>
                    <a:ext uri="{9D8B030D-6E8A-4147-A177-3AD203B41FA5}">
                      <a16:colId xmlns:a16="http://schemas.microsoft.com/office/drawing/2014/main" val="693248898"/>
                    </a:ext>
                  </a:extLst>
                </a:gridCol>
                <a:gridCol w="3105279">
                  <a:extLst>
                    <a:ext uri="{9D8B030D-6E8A-4147-A177-3AD203B41FA5}">
                      <a16:colId xmlns:a16="http://schemas.microsoft.com/office/drawing/2014/main" val="2735666894"/>
                    </a:ext>
                  </a:extLst>
                </a:gridCol>
              </a:tblGrid>
              <a:tr h="41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S.NO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Operator Name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Service Supported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Band Supported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Band Tested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Endc Combination tested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CA Combination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53468"/>
                  </a:ext>
                </a:extLst>
              </a:tr>
              <a:tr h="61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1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Airtel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2G/4G/5G/VoLTE/VoWiFi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1/3/8/40,5GBand N78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B1,B40,N78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N78+B1,N78+B40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B40+B40,B1+B3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44517"/>
                  </a:ext>
                </a:extLst>
              </a:tr>
              <a:tr h="61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2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RJIO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4G/5G/VoLTE/VoWiFi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3/5/40,5G Band N78/N28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B40,B3,B5,N78,N28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NA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NRCA(N78+N28),</a:t>
                      </a:r>
                      <a:br>
                        <a:rPr lang="en-IN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B40+B40,B5+B40,B3+B40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86067"/>
                  </a:ext>
                </a:extLst>
              </a:tr>
              <a:tr h="41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3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VI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2G/4G/VoLTE/VoWiFi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4G BAND 1/3/8/41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B3,B8,41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NA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331344"/>
                  </a:ext>
                </a:extLst>
              </a:tr>
              <a:tr h="222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4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BSNL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4G/3G/2G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4G BAND 28, 3G BAND 1</a:t>
                      </a: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B28,B1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NA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IN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2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5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F1063-169C-09E5-CAA2-A4D735A9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LTE BAND Handover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0D822C-1FD7-21BB-B268-A672A4547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345062"/>
              </p:ext>
            </p:extLst>
          </p:nvPr>
        </p:nvGraphicFramePr>
        <p:xfrm>
          <a:off x="4288221" y="185269"/>
          <a:ext cx="7803260" cy="1371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736">
                  <a:extLst>
                    <a:ext uri="{9D8B030D-6E8A-4147-A177-3AD203B41FA5}">
                      <a16:colId xmlns:a16="http://schemas.microsoft.com/office/drawing/2014/main" val="2418069167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1908994397"/>
                    </a:ext>
                  </a:extLst>
                </a:gridCol>
                <a:gridCol w="2217907">
                  <a:extLst>
                    <a:ext uri="{9D8B030D-6E8A-4147-A177-3AD203B41FA5}">
                      <a16:colId xmlns:a16="http://schemas.microsoft.com/office/drawing/2014/main" val="1955637147"/>
                    </a:ext>
                  </a:extLst>
                </a:gridCol>
                <a:gridCol w="1468876">
                  <a:extLst>
                    <a:ext uri="{9D8B030D-6E8A-4147-A177-3AD203B41FA5}">
                      <a16:colId xmlns:a16="http://schemas.microsoft.com/office/drawing/2014/main" val="511976865"/>
                    </a:ext>
                  </a:extLst>
                </a:gridCol>
                <a:gridCol w="1498060">
                  <a:extLst>
                    <a:ext uri="{9D8B030D-6E8A-4147-A177-3AD203B41FA5}">
                      <a16:colId xmlns:a16="http://schemas.microsoft.com/office/drawing/2014/main" val="2579213741"/>
                    </a:ext>
                  </a:extLst>
                </a:gridCol>
              </a:tblGrid>
              <a:tr h="3474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2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2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40329"/>
                  </a:ext>
                </a:extLst>
              </a:tr>
              <a:tr h="89728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Airtel LTE Band Handover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Airtel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TDD&gt;&gt;FDD&gt;&gt;TDD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25.131763 </a:t>
                      </a: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75.837882</a:t>
                      </a: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62234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902FC9B-5E88-29A1-74DA-887B067B4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451" y="1738307"/>
            <a:ext cx="4364719" cy="49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0A2B7-D121-E4DC-22E4-60B59549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90AE1F-7C5A-F5F5-7DD8-5E786DE7E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615756"/>
              </p:ext>
            </p:extLst>
          </p:nvPr>
        </p:nvGraphicFramePr>
        <p:xfrm>
          <a:off x="4266877" y="189043"/>
          <a:ext cx="7752298" cy="236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4709">
                  <a:extLst>
                    <a:ext uri="{9D8B030D-6E8A-4147-A177-3AD203B41FA5}">
                      <a16:colId xmlns:a16="http://schemas.microsoft.com/office/drawing/2014/main" val="2619385456"/>
                    </a:ext>
                  </a:extLst>
                </a:gridCol>
                <a:gridCol w="1265016">
                  <a:extLst>
                    <a:ext uri="{9D8B030D-6E8A-4147-A177-3AD203B41FA5}">
                      <a16:colId xmlns:a16="http://schemas.microsoft.com/office/drawing/2014/main" val="3566675254"/>
                    </a:ext>
                  </a:extLst>
                </a:gridCol>
                <a:gridCol w="1630837">
                  <a:extLst>
                    <a:ext uri="{9D8B030D-6E8A-4147-A177-3AD203B41FA5}">
                      <a16:colId xmlns:a16="http://schemas.microsoft.com/office/drawing/2014/main" val="3092615456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2942690835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2354347774"/>
                    </a:ext>
                  </a:extLst>
                </a:gridCol>
              </a:tblGrid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Discrption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Lat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88338"/>
                  </a:ext>
                </a:extLst>
              </a:tr>
              <a:tr h="9821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LTE 2CA Location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Airtel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B1+B3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25.155944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75.852800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7008"/>
                  </a:ext>
                </a:extLst>
              </a:tr>
              <a:tr h="982137">
                <a:tc vMerge="1">
                  <a:txBody>
                    <a:bodyPr/>
                    <a:lstStyle/>
                    <a:p>
                      <a:pPr algn="ctr" fontAlgn="ctr"/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B40+B40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25.156046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75.852776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5891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473285A-A9E3-63EF-BF3E-94065489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21" y="2965005"/>
            <a:ext cx="7730954" cy="370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2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1E973-45D4-8581-1949-3BB020EA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4G BAND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0FC0CA-1C52-9EBC-89B1-D07FA2681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83576"/>
              </p:ext>
            </p:extLst>
          </p:nvPr>
        </p:nvGraphicFramePr>
        <p:xfrm>
          <a:off x="4194933" y="110529"/>
          <a:ext cx="7857636" cy="1481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033">
                  <a:extLst>
                    <a:ext uri="{9D8B030D-6E8A-4147-A177-3AD203B41FA5}">
                      <a16:colId xmlns:a16="http://schemas.microsoft.com/office/drawing/2014/main" val="179551997"/>
                    </a:ext>
                  </a:extLst>
                </a:gridCol>
                <a:gridCol w="1186774">
                  <a:extLst>
                    <a:ext uri="{9D8B030D-6E8A-4147-A177-3AD203B41FA5}">
                      <a16:colId xmlns:a16="http://schemas.microsoft.com/office/drawing/2014/main" val="3358657872"/>
                    </a:ext>
                  </a:extLst>
                </a:gridCol>
                <a:gridCol w="1517515">
                  <a:extLst>
                    <a:ext uri="{9D8B030D-6E8A-4147-A177-3AD203B41FA5}">
                      <a16:colId xmlns:a16="http://schemas.microsoft.com/office/drawing/2014/main" val="1672981178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3956648993"/>
                    </a:ext>
                  </a:extLst>
                </a:gridCol>
                <a:gridCol w="1750978">
                  <a:extLst>
                    <a:ext uri="{9D8B030D-6E8A-4147-A177-3AD203B41FA5}">
                      <a16:colId xmlns:a16="http://schemas.microsoft.com/office/drawing/2014/main" val="4058881877"/>
                    </a:ext>
                  </a:extLst>
                </a:gridCol>
              </a:tblGrid>
              <a:tr h="4138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37170"/>
                  </a:ext>
                </a:extLst>
              </a:tr>
              <a:tr h="413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Airtel 4G Band Location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Airtel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B3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25.156028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75.852868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46169"/>
                  </a:ext>
                </a:extLst>
              </a:tr>
              <a:tr h="4138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B40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25.156028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75.852868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59477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2E49952-5F17-E308-4C00-0297DDE63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451" y="1900708"/>
            <a:ext cx="5943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77E8A-CAAE-4499-A282-3666DF82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 LTE BAND Handover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0D25F5-1879-9AD8-097F-C963C757E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762593"/>
              </p:ext>
            </p:extLst>
          </p:nvPr>
        </p:nvGraphicFramePr>
        <p:xfrm>
          <a:off x="4165750" y="131509"/>
          <a:ext cx="7906275" cy="117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565">
                  <a:extLst>
                    <a:ext uri="{9D8B030D-6E8A-4147-A177-3AD203B41FA5}">
                      <a16:colId xmlns:a16="http://schemas.microsoft.com/office/drawing/2014/main" val="2477741703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val="4274996308"/>
                    </a:ext>
                  </a:extLst>
                </a:gridCol>
                <a:gridCol w="2091447">
                  <a:extLst>
                    <a:ext uri="{9D8B030D-6E8A-4147-A177-3AD203B41FA5}">
                      <a16:colId xmlns:a16="http://schemas.microsoft.com/office/drawing/2014/main" val="92877818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4049941842"/>
                    </a:ext>
                  </a:extLst>
                </a:gridCol>
                <a:gridCol w="1614791">
                  <a:extLst>
                    <a:ext uri="{9D8B030D-6E8A-4147-A177-3AD203B41FA5}">
                      <a16:colId xmlns:a16="http://schemas.microsoft.com/office/drawing/2014/main" val="2625769332"/>
                    </a:ext>
                  </a:extLst>
                </a:gridCol>
              </a:tblGrid>
              <a:tr h="4198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83077"/>
                  </a:ext>
                </a:extLst>
              </a:tr>
              <a:tr h="7521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effectLst/>
                        </a:rPr>
                        <a:t>VI LTE Band Handover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effectLst/>
                        </a:rPr>
                        <a:t>VI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TDD&gt;&gt;FDD&gt;&gt;TDD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25.133318</a:t>
                      </a: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75.806758 </a:t>
                      </a: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1396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697804-CB4F-EA6D-EDE5-B997CAD4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451" y="1489573"/>
            <a:ext cx="7253834" cy="51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6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927CF-0166-6070-37B4-9ED5D88C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BSNL 4G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Good Coverage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B612BA-7762-4C2D-91AF-563AA2515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404204"/>
              </p:ext>
            </p:extLst>
          </p:nvPr>
        </p:nvGraphicFramePr>
        <p:xfrm>
          <a:off x="4107384" y="10137"/>
          <a:ext cx="7896547" cy="1580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685">
                  <a:extLst>
                    <a:ext uri="{9D8B030D-6E8A-4147-A177-3AD203B41FA5}">
                      <a16:colId xmlns:a16="http://schemas.microsoft.com/office/drawing/2014/main" val="1538944532"/>
                    </a:ext>
                  </a:extLst>
                </a:gridCol>
                <a:gridCol w="1238033">
                  <a:extLst>
                    <a:ext uri="{9D8B030D-6E8A-4147-A177-3AD203B41FA5}">
                      <a16:colId xmlns:a16="http://schemas.microsoft.com/office/drawing/2014/main" val="3235381852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2342877700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2240354210"/>
                    </a:ext>
                  </a:extLst>
                </a:gridCol>
                <a:gridCol w="1673157">
                  <a:extLst>
                    <a:ext uri="{9D8B030D-6E8A-4147-A177-3AD203B41FA5}">
                      <a16:colId xmlns:a16="http://schemas.microsoft.com/office/drawing/2014/main" val="844162894"/>
                    </a:ext>
                  </a:extLst>
                </a:gridCol>
              </a:tblGrid>
              <a:tr h="4667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229842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4G Good coverage Location</a:t>
                      </a:r>
                      <a:endParaRPr lang="en-IN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</a:t>
                      </a:r>
                      <a:r>
                        <a:rPr lang="en-IN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SNL</a:t>
                      </a: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B28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25.156141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75.852420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33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40FD19F-8E03-9E33-7BC1-FD4C51A2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1683756"/>
            <a:ext cx="4684578" cy="50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0EA33617-A2A0-9C08-55D2-337F9F55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1FE88-4D9D-B61C-C747-10DDF46F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BDE50-972D-1B93-F06F-26047CB0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JIO 5G SA Good Coverage Location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BF84D9-C515-D7C3-1D7A-111B41EC1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894058"/>
              </p:ext>
            </p:extLst>
          </p:nvPr>
        </p:nvGraphicFramePr>
        <p:xfrm>
          <a:off x="4369776" y="253861"/>
          <a:ext cx="7235746" cy="165241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1828381">
                  <a:extLst>
                    <a:ext uri="{9D8B030D-6E8A-4147-A177-3AD203B41FA5}">
                      <a16:colId xmlns:a16="http://schemas.microsoft.com/office/drawing/2014/main" val="1406230269"/>
                    </a:ext>
                  </a:extLst>
                </a:gridCol>
                <a:gridCol w="1481740">
                  <a:extLst>
                    <a:ext uri="{9D8B030D-6E8A-4147-A177-3AD203B41FA5}">
                      <a16:colId xmlns:a16="http://schemas.microsoft.com/office/drawing/2014/main" val="3425046079"/>
                    </a:ext>
                  </a:extLst>
                </a:gridCol>
                <a:gridCol w="1086277">
                  <a:extLst>
                    <a:ext uri="{9D8B030D-6E8A-4147-A177-3AD203B41FA5}">
                      <a16:colId xmlns:a16="http://schemas.microsoft.com/office/drawing/2014/main" val="3331697653"/>
                    </a:ext>
                  </a:extLst>
                </a:gridCol>
                <a:gridCol w="1419674">
                  <a:extLst>
                    <a:ext uri="{9D8B030D-6E8A-4147-A177-3AD203B41FA5}">
                      <a16:colId xmlns:a16="http://schemas.microsoft.com/office/drawing/2014/main" val="465345205"/>
                    </a:ext>
                  </a:extLst>
                </a:gridCol>
                <a:gridCol w="1419674">
                  <a:extLst>
                    <a:ext uri="{9D8B030D-6E8A-4147-A177-3AD203B41FA5}">
                      <a16:colId xmlns:a16="http://schemas.microsoft.com/office/drawing/2014/main" val="3819190537"/>
                    </a:ext>
                  </a:extLst>
                </a:gridCol>
              </a:tblGrid>
              <a:tr h="5271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Lat.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Long.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46856"/>
                  </a:ext>
                </a:extLst>
              </a:tr>
              <a:tr h="90274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5G SA Good coverage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JIO</a:t>
                      </a:r>
                      <a:endParaRPr lang="en-IN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25.133583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75.823223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4450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103E08B-7C79-A1F8-BA7A-5EA06EE6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02" y="2160138"/>
            <a:ext cx="4334872" cy="44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6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FFD25-FA26-CFE5-1139-119DF72F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JIO 5G SA N28 Location</a:t>
            </a:r>
            <a:endParaRPr lang="en-IN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A55213-9D1A-3905-FFE6-26B250DA6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846519"/>
              </p:ext>
            </p:extLst>
          </p:nvPr>
        </p:nvGraphicFramePr>
        <p:xfrm>
          <a:off x="4134810" y="323964"/>
          <a:ext cx="7752390" cy="1310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753">
                  <a:extLst>
                    <a:ext uri="{9D8B030D-6E8A-4147-A177-3AD203B41FA5}">
                      <a16:colId xmlns:a16="http://schemas.microsoft.com/office/drawing/2014/main" val="1756674531"/>
                    </a:ext>
                  </a:extLst>
                </a:gridCol>
                <a:gridCol w="1235769">
                  <a:extLst>
                    <a:ext uri="{9D8B030D-6E8A-4147-A177-3AD203B41FA5}">
                      <a16:colId xmlns:a16="http://schemas.microsoft.com/office/drawing/2014/main" val="1606268914"/>
                    </a:ext>
                  </a:extLst>
                </a:gridCol>
                <a:gridCol w="1237313">
                  <a:extLst>
                    <a:ext uri="{9D8B030D-6E8A-4147-A177-3AD203B41FA5}">
                      <a16:colId xmlns:a16="http://schemas.microsoft.com/office/drawing/2014/main" val="2970036761"/>
                    </a:ext>
                  </a:extLst>
                </a:gridCol>
                <a:gridCol w="1237313">
                  <a:extLst>
                    <a:ext uri="{9D8B030D-6E8A-4147-A177-3AD203B41FA5}">
                      <a16:colId xmlns:a16="http://schemas.microsoft.com/office/drawing/2014/main" val="3032850304"/>
                    </a:ext>
                  </a:extLst>
                </a:gridCol>
                <a:gridCol w="1390242">
                  <a:extLst>
                    <a:ext uri="{9D8B030D-6E8A-4147-A177-3AD203B41FA5}">
                      <a16:colId xmlns:a16="http://schemas.microsoft.com/office/drawing/2014/main" val="238532917"/>
                    </a:ext>
                  </a:extLst>
                </a:gridCol>
              </a:tblGrid>
              <a:tr h="793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Discerption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91734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5G SA N28 Location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N28</a:t>
                      </a:r>
                      <a:endParaRPr lang="en-IN" sz="190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25133583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75.823223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2798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AD59976-F888-5ADD-2D1F-EB9492B8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63" y="1874089"/>
            <a:ext cx="4278756" cy="44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FE710-6AC9-A0C7-8032-D37D6977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JIO 5G to 4G Handover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2C75B0-9A8F-221A-4CE0-57C5A726F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107171"/>
              </p:ext>
            </p:extLst>
          </p:nvPr>
        </p:nvGraphicFramePr>
        <p:xfrm>
          <a:off x="4207468" y="211289"/>
          <a:ext cx="7434635" cy="147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558">
                  <a:extLst>
                    <a:ext uri="{9D8B030D-6E8A-4147-A177-3AD203B41FA5}">
                      <a16:colId xmlns:a16="http://schemas.microsoft.com/office/drawing/2014/main" val="679846051"/>
                    </a:ext>
                  </a:extLst>
                </a:gridCol>
                <a:gridCol w="1249043">
                  <a:extLst>
                    <a:ext uri="{9D8B030D-6E8A-4147-A177-3AD203B41FA5}">
                      <a16:colId xmlns:a16="http://schemas.microsoft.com/office/drawing/2014/main" val="2801343481"/>
                    </a:ext>
                  </a:extLst>
                </a:gridCol>
                <a:gridCol w="1878382">
                  <a:extLst>
                    <a:ext uri="{9D8B030D-6E8A-4147-A177-3AD203B41FA5}">
                      <a16:colId xmlns:a16="http://schemas.microsoft.com/office/drawing/2014/main" val="1758552999"/>
                    </a:ext>
                  </a:extLst>
                </a:gridCol>
                <a:gridCol w="1459826">
                  <a:extLst>
                    <a:ext uri="{9D8B030D-6E8A-4147-A177-3AD203B41FA5}">
                      <a16:colId xmlns:a16="http://schemas.microsoft.com/office/drawing/2014/main" val="253851666"/>
                    </a:ext>
                  </a:extLst>
                </a:gridCol>
                <a:gridCol w="1459826">
                  <a:extLst>
                    <a:ext uri="{9D8B030D-6E8A-4147-A177-3AD203B41FA5}">
                      <a16:colId xmlns:a16="http://schemas.microsoft.com/office/drawing/2014/main" val="3262351694"/>
                    </a:ext>
                  </a:extLst>
                </a:gridCol>
              </a:tblGrid>
              <a:tr h="5226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Discerption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Technology/</a:t>
                      </a:r>
                      <a:br>
                        <a:rPr lang="en-IN" sz="1900" u="none" strike="noStrike" dirty="0">
                          <a:effectLst/>
                        </a:rPr>
                      </a:br>
                      <a:r>
                        <a:rPr lang="en-IN" sz="1900" u="none" strike="noStrike" dirty="0">
                          <a:effectLst/>
                        </a:rPr>
                        <a:t>Band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00860"/>
                  </a:ext>
                </a:extLst>
              </a:tr>
              <a:tr h="82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5G to 4G Handover Location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JIO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5G&gt;&gt;4G&gt;&gt;5G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25.109969 </a:t>
                      </a: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75.782037</a:t>
                      </a: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549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9815419-B8D8-32A2-B880-EB57BCF3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2" y="1804987"/>
            <a:ext cx="4037839" cy="46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4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11294-1235-F627-1D61-4DA9EDB1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JIO NR 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F791E3-A645-EBCC-5A0B-B78A2FC91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773830"/>
              </p:ext>
            </p:extLst>
          </p:nvPr>
        </p:nvGraphicFramePr>
        <p:xfrm>
          <a:off x="4175477" y="225950"/>
          <a:ext cx="7497713" cy="102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673">
                  <a:extLst>
                    <a:ext uri="{9D8B030D-6E8A-4147-A177-3AD203B41FA5}">
                      <a16:colId xmlns:a16="http://schemas.microsoft.com/office/drawing/2014/main" val="3374104096"/>
                    </a:ext>
                  </a:extLst>
                </a:gridCol>
                <a:gridCol w="957530">
                  <a:extLst>
                    <a:ext uri="{9D8B030D-6E8A-4147-A177-3AD203B41FA5}">
                      <a16:colId xmlns:a16="http://schemas.microsoft.com/office/drawing/2014/main" val="2549967774"/>
                    </a:ext>
                  </a:extLst>
                </a:gridCol>
                <a:gridCol w="1464358">
                  <a:extLst>
                    <a:ext uri="{9D8B030D-6E8A-4147-A177-3AD203B41FA5}">
                      <a16:colId xmlns:a16="http://schemas.microsoft.com/office/drawing/2014/main" val="53494780"/>
                    </a:ext>
                  </a:extLst>
                </a:gridCol>
                <a:gridCol w="1125076">
                  <a:extLst>
                    <a:ext uri="{9D8B030D-6E8A-4147-A177-3AD203B41FA5}">
                      <a16:colId xmlns:a16="http://schemas.microsoft.com/office/drawing/2014/main" val="3725359462"/>
                    </a:ext>
                  </a:extLst>
                </a:gridCol>
                <a:gridCol w="1125076">
                  <a:extLst>
                    <a:ext uri="{9D8B030D-6E8A-4147-A177-3AD203B41FA5}">
                      <a16:colId xmlns:a16="http://schemas.microsoft.com/office/drawing/2014/main" val="1580287959"/>
                    </a:ext>
                  </a:extLst>
                </a:gridCol>
              </a:tblGrid>
              <a:tr h="514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  <a:highlight>
                            <a:srgbClr val="E97132"/>
                          </a:highlight>
                        </a:rPr>
                        <a:t>Discerption</a:t>
                      </a:r>
                      <a:endParaRPr lang="en-IN" sz="15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  <a:highlight>
                            <a:srgbClr val="E97132"/>
                          </a:highlight>
                        </a:rPr>
                        <a:t>Operator</a:t>
                      </a:r>
                      <a:endParaRPr lang="en-IN" sz="15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  <a:highlight>
                            <a:srgbClr val="E97132"/>
                          </a:highlight>
                        </a:rPr>
                        <a:t>Technology/</a:t>
                      </a:r>
                      <a:br>
                        <a:rPr lang="en-IN" sz="1500" u="none" strike="noStrike" dirty="0">
                          <a:effectLst/>
                          <a:highlight>
                            <a:srgbClr val="E97132"/>
                          </a:highlight>
                        </a:rPr>
                      </a:br>
                      <a:r>
                        <a:rPr lang="en-IN" sz="1500" u="none" strike="noStrike" dirty="0">
                          <a:effectLst/>
                          <a:highlight>
                            <a:srgbClr val="E97132"/>
                          </a:highlight>
                        </a:rPr>
                        <a:t>Band</a:t>
                      </a:r>
                      <a:endParaRPr lang="en-IN" sz="15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  <a:highlight>
                            <a:srgbClr val="E97132"/>
                          </a:highlight>
                        </a:rPr>
                        <a:t>Lat.</a:t>
                      </a:r>
                      <a:endParaRPr lang="en-IN" sz="15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  <a:highlight>
                            <a:srgbClr val="E97132"/>
                          </a:highlight>
                        </a:rPr>
                        <a:t>Long.</a:t>
                      </a:r>
                      <a:endParaRPr lang="en-IN" sz="15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70791"/>
                  </a:ext>
                </a:extLst>
              </a:tr>
              <a:tr h="514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JIO NR CA Location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</a:rPr>
                        <a:t>JIO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</a:rPr>
                        <a:t>5G&gt;&gt;4G&gt;&gt;5G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</a:rPr>
                        <a:t>25.099098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</a:rPr>
                        <a:t>75.776564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53129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802A66F-FBA1-5400-7A03-8B2C0B79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78" y="1683757"/>
            <a:ext cx="7883172" cy="46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6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28A85-F30E-5033-451E-0D248558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JIO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73026B-4D7F-7AA6-1D63-972C9CB32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894531"/>
              </p:ext>
            </p:extLst>
          </p:nvPr>
        </p:nvGraphicFramePr>
        <p:xfrm>
          <a:off x="4409752" y="191255"/>
          <a:ext cx="6666836" cy="172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35">
                  <a:extLst>
                    <a:ext uri="{9D8B030D-6E8A-4147-A177-3AD203B41FA5}">
                      <a16:colId xmlns:a16="http://schemas.microsoft.com/office/drawing/2014/main" val="772827832"/>
                    </a:ext>
                  </a:extLst>
                </a:gridCol>
                <a:gridCol w="1166837">
                  <a:extLst>
                    <a:ext uri="{9D8B030D-6E8A-4147-A177-3AD203B41FA5}">
                      <a16:colId xmlns:a16="http://schemas.microsoft.com/office/drawing/2014/main" val="784358450"/>
                    </a:ext>
                  </a:extLst>
                </a:gridCol>
                <a:gridCol w="1476268">
                  <a:extLst>
                    <a:ext uri="{9D8B030D-6E8A-4147-A177-3AD203B41FA5}">
                      <a16:colId xmlns:a16="http://schemas.microsoft.com/office/drawing/2014/main" val="262943964"/>
                    </a:ext>
                  </a:extLst>
                </a:gridCol>
                <a:gridCol w="1363748">
                  <a:extLst>
                    <a:ext uri="{9D8B030D-6E8A-4147-A177-3AD203B41FA5}">
                      <a16:colId xmlns:a16="http://schemas.microsoft.com/office/drawing/2014/main" val="49238466"/>
                    </a:ext>
                  </a:extLst>
                </a:gridCol>
                <a:gridCol w="1363748">
                  <a:extLst>
                    <a:ext uri="{9D8B030D-6E8A-4147-A177-3AD203B41FA5}">
                      <a16:colId xmlns:a16="http://schemas.microsoft.com/office/drawing/2014/main" val="2172670045"/>
                    </a:ext>
                  </a:extLst>
                </a:gridCol>
              </a:tblGrid>
              <a:tr h="37536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Discrption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Band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66040"/>
                  </a:ext>
                </a:extLst>
              </a:tr>
              <a:tr h="6724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LTE 2CA Location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JIO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B3+B40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25.155947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75.852800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102743"/>
                  </a:ext>
                </a:extLst>
              </a:tr>
              <a:tr h="672422">
                <a:tc vMerge="1">
                  <a:txBody>
                    <a:bodyPr/>
                    <a:lstStyle/>
                    <a:p>
                      <a:pPr algn="ctr" fontAlgn="ctr"/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B40+B40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25.155808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75.853208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00707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D8487D7-B291-ADE8-E000-301D9584E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693" y="2534624"/>
            <a:ext cx="3814613" cy="3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01F919-CE60-D095-E054-6D4E87EBC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23" y="2534624"/>
            <a:ext cx="4022459" cy="36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8B6B5-EB58-B7D5-11E2-90DB4AE6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5G NSA Good coverage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94C3E5-DAA4-46DB-A7EA-807E2D3E4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452833"/>
              </p:ext>
            </p:extLst>
          </p:nvPr>
        </p:nvGraphicFramePr>
        <p:xfrm>
          <a:off x="4505002" y="330257"/>
          <a:ext cx="7236282" cy="131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569">
                  <a:extLst>
                    <a:ext uri="{9D8B030D-6E8A-4147-A177-3AD203B41FA5}">
                      <a16:colId xmlns:a16="http://schemas.microsoft.com/office/drawing/2014/main" val="2461660371"/>
                    </a:ext>
                  </a:extLst>
                </a:gridCol>
                <a:gridCol w="1182739">
                  <a:extLst>
                    <a:ext uri="{9D8B030D-6E8A-4147-A177-3AD203B41FA5}">
                      <a16:colId xmlns:a16="http://schemas.microsoft.com/office/drawing/2014/main" val="708824391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2761456256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3236248837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196148092"/>
                    </a:ext>
                  </a:extLst>
                </a:gridCol>
              </a:tblGrid>
              <a:tr h="4327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Discerption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15561"/>
                  </a:ext>
                </a:extLst>
              </a:tr>
              <a:tr h="82034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5G NSA Good Coverage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</a:t>
                      </a:r>
                      <a:r>
                        <a:rPr lang="en-IN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irtel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N78+B1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25.128306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75.822101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12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5BE2A5D-3196-DA66-CCA5-402D9EA8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02" y="1898819"/>
            <a:ext cx="4587792" cy="47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92B07-8C20-D3A3-F934-C6401D30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Airtel ENDC Combination</a:t>
            </a:r>
            <a:endParaRPr lang="en-IN" sz="40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1EDEF0-EA35-F7A1-F176-DE2CD21DB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863750"/>
              </p:ext>
            </p:extLst>
          </p:nvPr>
        </p:nvGraphicFramePr>
        <p:xfrm>
          <a:off x="4098579" y="160023"/>
          <a:ext cx="8012357" cy="222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025">
                  <a:extLst>
                    <a:ext uri="{9D8B030D-6E8A-4147-A177-3AD203B41FA5}">
                      <a16:colId xmlns:a16="http://schemas.microsoft.com/office/drawing/2014/main" val="4212815907"/>
                    </a:ext>
                  </a:extLst>
                </a:gridCol>
                <a:gridCol w="1293779">
                  <a:extLst>
                    <a:ext uri="{9D8B030D-6E8A-4147-A177-3AD203B41FA5}">
                      <a16:colId xmlns:a16="http://schemas.microsoft.com/office/drawing/2014/main" val="3409170769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2667995177"/>
                    </a:ext>
                  </a:extLst>
                </a:gridCol>
                <a:gridCol w="1488332">
                  <a:extLst>
                    <a:ext uri="{9D8B030D-6E8A-4147-A177-3AD203B41FA5}">
                      <a16:colId xmlns:a16="http://schemas.microsoft.com/office/drawing/2014/main" val="4178650000"/>
                    </a:ext>
                  </a:extLst>
                </a:gridCol>
                <a:gridCol w="1653702">
                  <a:extLst>
                    <a:ext uri="{9D8B030D-6E8A-4147-A177-3AD203B41FA5}">
                      <a16:colId xmlns:a16="http://schemas.microsoft.com/office/drawing/2014/main" val="4084075801"/>
                    </a:ext>
                  </a:extLst>
                </a:gridCol>
              </a:tblGrid>
              <a:tr h="54328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ENDC Combination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94085"/>
                  </a:ext>
                </a:extLst>
              </a:tr>
              <a:tr h="17578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Airtel ENDC Combination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Airtel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N78+B1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25.128306 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5.822101</a:t>
                      </a: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39432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FD0BA3A-8FEB-62FC-A286-4E948CEB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206" y="2508226"/>
            <a:ext cx="7993730" cy="41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DBBC1-1B47-8155-85D1-A0FDD373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5G to 4G Handover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B14CC7-3D33-D513-39BD-E60881505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150147"/>
              </p:ext>
            </p:extLst>
          </p:nvPr>
        </p:nvGraphicFramePr>
        <p:xfrm>
          <a:off x="4105780" y="216972"/>
          <a:ext cx="8018253" cy="1861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929">
                  <a:extLst>
                    <a:ext uri="{9D8B030D-6E8A-4147-A177-3AD203B41FA5}">
                      <a16:colId xmlns:a16="http://schemas.microsoft.com/office/drawing/2014/main" val="3075518944"/>
                    </a:ext>
                  </a:extLst>
                </a:gridCol>
                <a:gridCol w="1262930">
                  <a:extLst>
                    <a:ext uri="{9D8B030D-6E8A-4147-A177-3AD203B41FA5}">
                      <a16:colId xmlns:a16="http://schemas.microsoft.com/office/drawing/2014/main" val="683534263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1719178521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3312305517"/>
                    </a:ext>
                  </a:extLst>
                </a:gridCol>
                <a:gridCol w="1528305">
                  <a:extLst>
                    <a:ext uri="{9D8B030D-6E8A-4147-A177-3AD203B41FA5}">
                      <a16:colId xmlns:a16="http://schemas.microsoft.com/office/drawing/2014/main" val="251953193"/>
                    </a:ext>
                  </a:extLst>
                </a:gridCol>
              </a:tblGrid>
              <a:tr h="32801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Technology/</a:t>
                      </a:r>
                      <a:b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97369"/>
                  </a:ext>
                </a:extLst>
              </a:tr>
              <a:tr h="955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5G to 4G Handover Location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Airtel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5G&gt;&gt;4G&gt;&gt;5G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25.160300 </a:t>
                      </a: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75.851989</a:t>
                      </a: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898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7FD9B00-7C56-92C8-8C1D-E5021C55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02" y="2574841"/>
            <a:ext cx="4986626" cy="41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448</Words>
  <Application>Microsoft Office PowerPoint</Application>
  <PresentationFormat>Widescreen</PresentationFormat>
  <Paragraphs>191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Aptos Narrow</vt:lpstr>
      <vt:lpstr>Arial</vt:lpstr>
      <vt:lpstr>Office Theme</vt:lpstr>
      <vt:lpstr>Kota/Rajasthan Network Information</vt:lpstr>
      <vt:lpstr>JIO 5G SA Good Coverage Location</vt:lpstr>
      <vt:lpstr>JIO 5G SA N28 Location</vt:lpstr>
      <vt:lpstr>JIO 5G to 4G Handover Location</vt:lpstr>
      <vt:lpstr>JIO NR CA Location</vt:lpstr>
      <vt:lpstr>JIO LTE 2CA Location</vt:lpstr>
      <vt:lpstr>Airtel 5G NSA Good coverage Location</vt:lpstr>
      <vt:lpstr>Airtel ENDC Combination</vt:lpstr>
      <vt:lpstr>Airtel 5G to 4G Handover Location</vt:lpstr>
      <vt:lpstr>Airtel LTE BAND Handover</vt:lpstr>
      <vt:lpstr>Airtel LTE 2CA Location</vt:lpstr>
      <vt:lpstr>Airtel 4G BAND Location</vt:lpstr>
      <vt:lpstr>VI LTE BAND Handover</vt:lpstr>
      <vt:lpstr>BSNL 4G Good Coverage Location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Chandrashekhar Kumar</dc:creator>
  <cp:lastModifiedBy>Dorothea Tomazos</cp:lastModifiedBy>
  <cp:revision>84</cp:revision>
  <dcterms:created xsi:type="dcterms:W3CDTF">2024-08-07T10:47:46Z</dcterms:created>
  <dcterms:modified xsi:type="dcterms:W3CDTF">2024-08-08T11:48:56Z</dcterms:modified>
</cp:coreProperties>
</file>