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5"/>
  </p:notesMasterIdLst>
  <p:handoutMasterIdLst>
    <p:handoutMasterId r:id="rId36"/>
  </p:handoutMasterIdLst>
  <p:sldIdLst>
    <p:sldId id="343" r:id="rId2"/>
    <p:sldId id="434" r:id="rId3"/>
    <p:sldId id="479" r:id="rId4"/>
    <p:sldId id="435" r:id="rId5"/>
    <p:sldId id="540" r:id="rId6"/>
    <p:sldId id="542" r:id="rId7"/>
    <p:sldId id="539" r:id="rId8"/>
    <p:sldId id="474" r:id="rId9"/>
    <p:sldId id="499" r:id="rId10"/>
    <p:sldId id="467" r:id="rId11"/>
    <p:sldId id="464" r:id="rId12"/>
    <p:sldId id="507" r:id="rId13"/>
    <p:sldId id="500" r:id="rId14"/>
    <p:sldId id="505" r:id="rId15"/>
    <p:sldId id="495" r:id="rId16"/>
    <p:sldId id="496" r:id="rId17"/>
    <p:sldId id="535" r:id="rId18"/>
    <p:sldId id="501" r:id="rId19"/>
    <p:sldId id="469" r:id="rId20"/>
    <p:sldId id="520" r:id="rId21"/>
    <p:sldId id="537" r:id="rId22"/>
    <p:sldId id="511" r:id="rId23"/>
    <p:sldId id="485" r:id="rId24"/>
    <p:sldId id="512" r:id="rId25"/>
    <p:sldId id="517" r:id="rId26"/>
    <p:sldId id="547" r:id="rId27"/>
    <p:sldId id="518" r:id="rId28"/>
    <p:sldId id="544" r:id="rId29"/>
    <p:sldId id="543" r:id="rId30"/>
    <p:sldId id="548" r:id="rId31"/>
    <p:sldId id="546" r:id="rId32"/>
    <p:sldId id="545" r:id="rId33"/>
    <p:sldId id="457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sath" initials="P" lastIdx="1" clrIdx="0">
    <p:extLst>
      <p:ext uri="{19B8F6BF-5375-455C-9EA6-DF929625EA0E}">
        <p15:presenceInfo xmlns:p15="http://schemas.microsoft.com/office/powerpoint/2012/main" userId="Prasa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9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4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8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Ho Chi Minh( Vietnam)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9696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Good coverage to test </a:t>
            </a:r>
            <a:r>
              <a:rPr lang="en-US" sz="27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MobiFone</a:t>
            </a:r>
            <a:r>
              <a:rPr lang="en-US" sz="27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 Junction near Chill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Skybar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 Location 10.771399, 106.693260  RSRP: Near -65 to -75 dBm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624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7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C4236-0D79-4F61-8871-DC4018E3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36AFF-3735-445D-AB1A-CF0AF608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6837"/>
            <a:ext cx="8229600" cy="46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Poor coverage to test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MobiFone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Basement Market of Sense.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Location : 10.769260, 106.693136  RSRP: -105 dBm</a:t>
            </a: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1C5D5-B6D9-42AD-9162-3B9A8746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1" y="3429000"/>
            <a:ext cx="1687689" cy="257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1800" y="6400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14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CA5DCD-07E1-4067-B993-0269A6EB7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481138"/>
            <a:ext cx="7686340" cy="44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9696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IRAT area for </a:t>
            </a:r>
            <a:r>
              <a:rPr lang="en-US" sz="31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MobiFone</a:t>
            </a:r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dirty="0"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Place : Near 101 Saigon hotel, Co-bac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location: 10.765006, 106.69516 , IRAT to HSPA+ network </a:t>
            </a: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2800" y="6477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17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DD375-24C9-4949-943D-1FA9AE188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8138"/>
            <a:ext cx="8229600" cy="3631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32D65-EE70-4EBD-BDCE-845257F5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87" y="1950716"/>
            <a:ext cx="2742857" cy="1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3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Viettel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Ho Chi Minh( Vietnam)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2649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96962"/>
          </a:xfrm>
        </p:spPr>
        <p:txBody>
          <a:bodyPr>
            <a:normAutofit fontScale="90000"/>
          </a:bodyPr>
          <a:lstStyle/>
          <a:p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Good coverage to test Viettel operator</a:t>
            </a:r>
            <a:b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Crescent mall road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Location 10.728880, 106.718748 RSRP: Near -65 to -75 dBm ; Band :3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400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jio-Slide : 5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AC6F81-E8AD-4C2D-AF2D-1BAA53ED3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7811"/>
            <a:ext cx="8229600" cy="42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1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969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Poor coverage to test Viettel operator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Basement Market of Sense.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Location : 10.769260, 106.693136  RSRP: -108 dBm and Band:3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640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jio-Slide : 12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999003-7485-42CD-9D0E-5D46455A0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DB15520-48BD-448F-8E8D-802CA0709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3267" y="1355549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6C6CA0-1A0F-487A-8F3E-1C36D231C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467" y="1481138"/>
            <a:ext cx="2733333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0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96962"/>
          </a:xfrm>
        </p:spPr>
        <p:txBody>
          <a:bodyPr>
            <a:normAutofit fontScale="90000"/>
          </a:bodyPr>
          <a:lstStyle/>
          <a:p>
            <a:r>
              <a:rPr lang="en-US" sz="29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Low coverage area for Viettel Operator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Location: 10.769594, 106.707690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Saigon River Tunnel serves as Low coverage area of all major 4G operators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6324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jio-Slide : 13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BEC0C-0866-426F-AEBA-BC7B71A8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2050F-F5B5-4B12-808A-D2E7A9E98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81138"/>
            <a:ext cx="8229600" cy="43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01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1792E3-8CA6-4D67-96D3-824EEE417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67" y="1402644"/>
            <a:ext cx="8153400" cy="45259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DD681-E20C-4905-9248-FD7F1122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IRAT area for Viettel Operator</a:t>
            </a:r>
            <a:br>
              <a:rPr lang="en-US" sz="1800" dirty="0"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Place :Ground Floor to Basement 1 of Aeon mall</a:t>
            </a:r>
            <a:b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location: 10.742942, 106.61279 , IRAT to 3G Network 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9F21D-C2D2-4FB2-8945-1A2257B4E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45195"/>
            <a:ext cx="2742857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Vinaphone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Ho Chi Minh( Vietnam)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01186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Good coverage to test </a:t>
            </a:r>
            <a:r>
              <a:rPr lang="en-US" sz="27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Vinaphone</a:t>
            </a:r>
            <a:r>
              <a:rPr lang="en-US" sz="27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Location : 10.799551, 106.619298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RSRP: near -60 dBm   Band : 3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CBB0FB1-E2B7-4CD5-947C-2B9C56238341}"/>
              </a:ext>
            </a:extLst>
          </p:cNvPr>
          <p:cNvSpPr/>
          <p:nvPr/>
        </p:nvSpPr>
        <p:spPr>
          <a:xfrm>
            <a:off x="3200400" y="1676400"/>
            <a:ext cx="1143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89D6CC-36ED-4807-AF2A-9E8F92DE1AB1}"/>
              </a:ext>
            </a:extLst>
          </p:cNvPr>
          <p:cNvCxnSpPr/>
          <p:nvPr/>
        </p:nvCxnSpPr>
        <p:spPr>
          <a:xfrm>
            <a:off x="3771900" y="304323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6D55BE-DC23-4C57-BBAC-BC5F1266D9EE}"/>
              </a:ext>
            </a:extLst>
          </p:cNvPr>
          <p:cNvCxnSpPr/>
          <p:nvPr/>
        </p:nvCxnSpPr>
        <p:spPr>
          <a:xfrm flipH="1" flipV="1">
            <a:off x="3581400" y="3007960"/>
            <a:ext cx="1447800" cy="421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29400" y="6477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8147BA4-5F39-42E5-9CAD-D49DB6449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181" y="1676400"/>
            <a:ext cx="7883637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Testing Place – Ho Chi Minh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Vietnam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20844"/>
              </p:ext>
            </p:extLst>
          </p:nvPr>
        </p:nvGraphicFramePr>
        <p:xfrm>
          <a:off x="1943100" y="1851096"/>
          <a:ext cx="5257800" cy="167640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Vietnam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 Chi Minh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GMT+7:00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15669"/>
            <a:ext cx="8458200" cy="1255931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IRAT area for </a:t>
            </a:r>
            <a:r>
              <a:rPr lang="en-US" sz="31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Vinaphone</a:t>
            </a:r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sz="2000" dirty="0"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Place :Near language school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location: 10.765249, 106.69543  </a:t>
            </a: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6096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6248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4DD4988-DAE0-439E-9684-86F6F08E7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181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5ACF54B-DFDB-4F2B-AB8D-517C11F0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614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65D045-723C-4B0A-9770-94A8AB456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03" y="1303338"/>
            <a:ext cx="7772400" cy="4525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98330-C168-4768-B050-04DFFED69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24" y="1634066"/>
            <a:ext cx="2723809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7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Poor coverage to test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Vinaphone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Basement Market of Sense.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Location : 10.769350, 106.69378  RSRP: -100 dBm ,Band : 3</a:t>
            </a: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1C5D5-B6D9-42AD-9162-3B9A8746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1" y="3429000"/>
            <a:ext cx="1687689" cy="257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1800" y="6400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14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CA5DCD-07E1-4067-B993-0269A6EB7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486782"/>
            <a:ext cx="7686340" cy="4458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3986F-A59E-4658-B459-9E0461A96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83" y="1486782"/>
            <a:ext cx="2742857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7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Vietnamobile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Ho Chi Minh( Vietnam)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24924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969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Good coverage to test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Vietnamobile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Location : 10.747979, 106.706993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RSRP: near -65 dBm Band: 1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Idea-Slide : 1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1DEDA2-1DFB-49F9-8108-FC64C1287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48D9F-FF1E-45FE-A5EB-162546E7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9" y="1371600"/>
            <a:ext cx="8120062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2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969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Poor coverage to test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Vietnamobile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Near THCS Le Anh Xuan Centre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Location : 10.763164, 106.64472  RSRP: -115 dBm  Band : 1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Idea-Slide : 3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3C47EF-4216-46AB-BE0D-3ADB30A61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6F98C-B71C-4169-8949-DA6767588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1138"/>
            <a:ext cx="8229600" cy="4525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91E49-ABE0-43F0-8A87-EAFD03E6C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467" y="1481138"/>
            <a:ext cx="2733333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IRAT area for </a:t>
            </a:r>
            <a:r>
              <a:rPr lang="en-US" sz="31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Vietnamobile</a:t>
            </a:r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sz="2000" dirty="0"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Area : From THCS Le Anh Xuan towards 618 Minh Phung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location: 10.762500, 106.64461 , IRAT to HSPA+ Network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Idea-Slide : 4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FAC3D-F2A3-4080-A0FC-273BF168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1371600"/>
            <a:ext cx="8382000" cy="4386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10EA8-46D4-4805-9B64-7C9B9B69B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67" y="1498071"/>
            <a:ext cx="2733333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9696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IRAT &amp; CSFB location for all operators</a:t>
            </a:r>
            <a:br>
              <a:rPr lang="en-US" sz="2000" dirty="0"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Area : Saigon Hotel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Idea-Slide : 4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4C410-4695-4029-B7CD-B1BFD9E8D5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8382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6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969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Inter-Band Handover area for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Vietnamobile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Operator</a:t>
            </a:r>
            <a:br>
              <a:rPr lang="en-US" sz="2000" dirty="0">
                <a:solidFill>
                  <a:srgbClr val="FF0000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Area : From THCS Le Anh Xuan towards 618 Minh Phung</a:t>
            </a:r>
            <a:b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location:106.64497 10.763555  , Band [1-8-1], CID: 101(B1) to CID:2(B8)</a:t>
            </a: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498B34-106A-4BF2-8CFD-CE6E43A02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1583"/>
            <a:ext cx="8229600" cy="4005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FDB640-DBB9-4E3B-B445-E25CC058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89" y="4802327"/>
            <a:ext cx="2742857" cy="10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6178A7-1CDA-4BB5-B3E4-F5E26F95A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21" y="4827727"/>
            <a:ext cx="2733333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87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989C00-E31B-49BE-A321-65E7FF97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 covered:</a:t>
            </a:r>
            <a:br>
              <a:rPr lang="en-IN" sz="4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Route: Co Bac to -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Statue of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Dong Thein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Vuong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-Saigon apartments –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BenNghe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-Saigon center- Crescent mall road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BBFEA-BE08-487E-858B-7A7DBE89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1411994"/>
            <a:ext cx="8820150" cy="43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0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5293A-31A3-430D-91D3-4D25B80A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OF HIGH DENSITY OF </a:t>
            </a:r>
            <a:b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CROWD AND TALL BULIDINGS</a:t>
            </a:r>
            <a:b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de-DE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Tower A to Cultural house of youth to saigon Hotel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82675-06EC-4737-AE04-6ADCAA4466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335" y="1417638"/>
            <a:ext cx="8863330" cy="42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0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5293A-31A3-430D-91D3-4D25B80A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341438"/>
          </a:xfrm>
        </p:spPr>
        <p:txBody>
          <a:bodyPr>
            <a:normAutofit fontScale="90000"/>
          </a:bodyPr>
          <a:lstStyle/>
          <a:p>
            <a:b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Location for Viettel &amp; 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Vietnamobile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operators</a:t>
            </a:r>
            <a:b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en-I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Saigon Hotel, District 1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17285-9E20-487C-9E36-4723D4E55E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417638"/>
            <a:ext cx="7868356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3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995B74-34B9-4952-AB0F-6E7AC2EC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5669771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5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12F2EF-91BF-4D1A-9CD0-4F20E075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960438"/>
          </a:xfrm>
        </p:spPr>
        <p:txBody>
          <a:bodyPr>
            <a:normAutofit fontScale="90000"/>
          </a:bodyPr>
          <a:lstStyle/>
          <a:p>
            <a:br>
              <a:rPr lang="en-US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EM number used in Ho Chi Minh(Vietnam)</a:t>
            </a:r>
            <a:br>
              <a:rPr lang="en-US" u="sng" dirty="0"/>
            </a:br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AE052A8-B8B1-4ABF-98C6-77EDFD4FB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278667"/>
              </p:ext>
            </p:extLst>
          </p:nvPr>
        </p:nvGraphicFramePr>
        <p:xfrm>
          <a:off x="1066800" y="1905000"/>
          <a:ext cx="6400800" cy="2743198"/>
        </p:xfrm>
        <a:graphic>
          <a:graphicData uri="http://schemas.openxmlformats.org/drawingml/2006/table">
            <a:tbl>
              <a:tblPr/>
              <a:tblGrid>
                <a:gridCol w="3222625">
                  <a:extLst>
                    <a:ext uri="{9D8B030D-6E8A-4147-A177-3AD203B41FA5}">
                      <a16:colId xmlns:a16="http://schemas.microsoft.com/office/drawing/2014/main" val="2861742622"/>
                    </a:ext>
                  </a:extLst>
                </a:gridCol>
                <a:gridCol w="3178175">
                  <a:extLst>
                    <a:ext uri="{9D8B030D-6E8A-4147-A177-3AD203B41FA5}">
                      <a16:colId xmlns:a16="http://schemas.microsoft.com/office/drawing/2014/main" val="3085394057"/>
                    </a:ext>
                  </a:extLst>
                </a:gridCol>
              </a:tblGrid>
              <a:tr h="846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7489"/>
                  </a:ext>
                </a:extLst>
              </a:tr>
              <a:tr h="94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726714"/>
                  </a:ext>
                </a:extLst>
              </a:tr>
              <a:tr h="95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237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23D2A3-525B-49D6-9D77-6A008045F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26224"/>
              </p:ext>
            </p:extLst>
          </p:nvPr>
        </p:nvGraphicFramePr>
        <p:xfrm>
          <a:off x="990599" y="2520950"/>
          <a:ext cx="7239001" cy="2736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175">
                  <a:extLst>
                    <a:ext uri="{9D8B030D-6E8A-4147-A177-3AD203B41FA5}">
                      <a16:colId xmlns:a16="http://schemas.microsoft.com/office/drawing/2014/main" val="1761865524"/>
                    </a:ext>
                  </a:extLst>
                </a:gridCol>
                <a:gridCol w="775175">
                  <a:extLst>
                    <a:ext uri="{9D8B030D-6E8A-4147-A177-3AD203B41FA5}">
                      <a16:colId xmlns:a16="http://schemas.microsoft.com/office/drawing/2014/main" val="223982065"/>
                    </a:ext>
                  </a:extLst>
                </a:gridCol>
                <a:gridCol w="1437304">
                  <a:extLst>
                    <a:ext uri="{9D8B030D-6E8A-4147-A177-3AD203B41FA5}">
                      <a16:colId xmlns:a16="http://schemas.microsoft.com/office/drawing/2014/main" val="2273276440"/>
                    </a:ext>
                  </a:extLst>
                </a:gridCol>
                <a:gridCol w="4251347">
                  <a:extLst>
                    <a:ext uri="{9D8B030D-6E8A-4147-A177-3AD203B41FA5}">
                      <a16:colId xmlns:a16="http://schemas.microsoft.com/office/drawing/2014/main" val="2599552614"/>
                    </a:ext>
                  </a:extLst>
                </a:gridCol>
              </a:tblGrid>
              <a:tr h="5294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LTE Bands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12615"/>
                  </a:ext>
                </a:extLst>
              </a:tr>
              <a:tr h="590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Mobifone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4G/3G/2G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 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209"/>
                  </a:ext>
                </a:extLst>
              </a:tr>
              <a:tr h="538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Viettel 4G/3G/2G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 3 &amp; Band 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4456"/>
                  </a:ext>
                </a:extLst>
              </a:tr>
              <a:tr h="538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Vinaphone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4G/3G/2G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 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68423"/>
                  </a:ext>
                </a:extLst>
              </a:tr>
              <a:tr h="538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Vietnamobile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4G/3G/2G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 1 and 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731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Band details for each operator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7F541EE-2E93-43B1-B4B4-2F8D476A0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01852"/>
              </p:ext>
            </p:extLst>
          </p:nvPr>
        </p:nvGraphicFramePr>
        <p:xfrm>
          <a:off x="685800" y="1600200"/>
          <a:ext cx="7772402" cy="37338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507213321"/>
                    </a:ext>
                  </a:extLst>
                </a:gridCol>
                <a:gridCol w="1593666">
                  <a:extLst>
                    <a:ext uri="{9D8B030D-6E8A-4147-A177-3AD203B41FA5}">
                      <a16:colId xmlns:a16="http://schemas.microsoft.com/office/drawing/2014/main" val="760143871"/>
                    </a:ext>
                  </a:extLst>
                </a:gridCol>
                <a:gridCol w="853231">
                  <a:extLst>
                    <a:ext uri="{9D8B030D-6E8A-4147-A177-3AD203B41FA5}">
                      <a16:colId xmlns:a16="http://schemas.microsoft.com/office/drawing/2014/main" val="557347604"/>
                    </a:ext>
                  </a:extLst>
                </a:gridCol>
                <a:gridCol w="853231">
                  <a:extLst>
                    <a:ext uri="{9D8B030D-6E8A-4147-A177-3AD203B41FA5}">
                      <a16:colId xmlns:a16="http://schemas.microsoft.com/office/drawing/2014/main" val="1893422929"/>
                    </a:ext>
                  </a:extLst>
                </a:gridCol>
                <a:gridCol w="1013212">
                  <a:extLst>
                    <a:ext uri="{9D8B030D-6E8A-4147-A177-3AD203B41FA5}">
                      <a16:colId xmlns:a16="http://schemas.microsoft.com/office/drawing/2014/main" val="2867411681"/>
                    </a:ext>
                  </a:extLst>
                </a:gridCol>
                <a:gridCol w="853231">
                  <a:extLst>
                    <a:ext uri="{9D8B030D-6E8A-4147-A177-3AD203B41FA5}">
                      <a16:colId xmlns:a16="http://schemas.microsoft.com/office/drawing/2014/main" val="1789169195"/>
                    </a:ext>
                  </a:extLst>
                </a:gridCol>
                <a:gridCol w="853231">
                  <a:extLst>
                    <a:ext uri="{9D8B030D-6E8A-4147-A177-3AD203B41FA5}">
                      <a16:colId xmlns:a16="http://schemas.microsoft.com/office/drawing/2014/main" val="2118076369"/>
                    </a:ext>
                  </a:extLst>
                </a:gridCol>
              </a:tblGrid>
              <a:tr h="373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 LTE operators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Mobifone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Vinaphone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Vietnamobile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7791"/>
                  </a:ext>
                </a:extLst>
              </a:tr>
              <a:tr h="373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5677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453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1800+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1800+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50049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 frequency(MHz)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1740.1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44605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frequency(MHz)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1812.5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1957.6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0639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(ARFCN/UARFCN/EARFCN)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1275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70895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15984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57387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m-wap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v-internet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v-internet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m3-world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37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7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8363E-F930-45E5-8C6A-ED9B9D83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2144"/>
            <a:ext cx="9144000" cy="523220"/>
          </a:xfr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rPr>
              <a:t>Services Supported by Operators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1DCFD-20E2-474F-B49A-52460F06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229600" cy="38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9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B92367-6512-4A70-AE56-E1F050FB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APN details for all operators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Details include: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Mobifone,Viettel,Vinaphone,Vietnamobile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B0B1BE-AA0D-4E67-9036-C5F3EA635B0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808303"/>
              </p:ext>
            </p:extLst>
          </p:nvPr>
        </p:nvGraphicFramePr>
        <p:xfrm>
          <a:off x="3048000" y="2209800"/>
          <a:ext cx="1905000" cy="160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209800"/>
                        <a:ext cx="1905000" cy="1607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71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5791200" cy="1066800"/>
          </a:xfrm>
        </p:spPr>
        <p:txBody>
          <a:bodyPr>
            <a:normAutofit/>
          </a:bodyPr>
          <a:lstStyle/>
          <a:p>
            <a:r>
              <a:rPr lang="en-US" b="0" u="sng" dirty="0">
                <a:solidFill>
                  <a:srgbClr val="FF0000"/>
                </a:solidFill>
                <a:effectLst/>
                <a:latin typeface="Cambria" pitchFamily="18" charset="0"/>
              </a:rPr>
              <a:t>USSD code for Operators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93F217-DCB3-40B2-8974-DDC5B0982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8240"/>
              </p:ext>
            </p:extLst>
          </p:nvPr>
        </p:nvGraphicFramePr>
        <p:xfrm>
          <a:off x="457200" y="1905001"/>
          <a:ext cx="6878139" cy="3407250"/>
        </p:xfrm>
        <a:graphic>
          <a:graphicData uri="http://schemas.openxmlformats.org/drawingml/2006/table">
            <a:tbl>
              <a:tblPr/>
              <a:tblGrid>
                <a:gridCol w="697368">
                  <a:extLst>
                    <a:ext uri="{9D8B030D-6E8A-4147-A177-3AD203B41FA5}">
                      <a16:colId xmlns:a16="http://schemas.microsoft.com/office/drawing/2014/main" val="237283812"/>
                    </a:ext>
                  </a:extLst>
                </a:gridCol>
                <a:gridCol w="1582670">
                  <a:extLst>
                    <a:ext uri="{9D8B030D-6E8A-4147-A177-3AD203B41FA5}">
                      <a16:colId xmlns:a16="http://schemas.microsoft.com/office/drawing/2014/main" val="1340255496"/>
                    </a:ext>
                  </a:extLst>
                </a:gridCol>
                <a:gridCol w="2063362">
                  <a:extLst>
                    <a:ext uri="{9D8B030D-6E8A-4147-A177-3AD203B41FA5}">
                      <a16:colId xmlns:a16="http://schemas.microsoft.com/office/drawing/2014/main" val="2068170870"/>
                    </a:ext>
                  </a:extLst>
                </a:gridCol>
                <a:gridCol w="2534739">
                  <a:extLst>
                    <a:ext uri="{9D8B030D-6E8A-4147-A177-3AD203B41FA5}">
                      <a16:colId xmlns:a16="http://schemas.microsoft.com/office/drawing/2014/main" val="842878637"/>
                    </a:ext>
                  </a:extLst>
                </a:gridCol>
              </a:tblGrid>
              <a:tr h="9442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Balance Check Code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Customer Care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748604"/>
                  </a:ext>
                </a:extLst>
              </a:tr>
              <a:tr h="546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Viettel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*101# &amp; *102#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18008098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024181"/>
                  </a:ext>
                </a:extLst>
              </a:tr>
              <a:tr h="546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MobiFone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*0# &amp; *101#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18001090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523375"/>
                  </a:ext>
                </a:extLst>
              </a:tr>
              <a:tr h="546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VinaPhone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*111# ,*101# &amp; *102#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9192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408206"/>
                  </a:ext>
                </a:extLst>
              </a:tr>
              <a:tr h="7685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VietnaMobile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*121#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366/0922366366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75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19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MobiFone</a:t>
            </a: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Ho Chi Minh( Vietnam)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411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2289</TotalTime>
  <Words>433</Words>
  <Application>Microsoft Office PowerPoint</Application>
  <PresentationFormat>On-screen Show (4:3)</PresentationFormat>
  <Paragraphs>185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Test Plan and Drive Route.potx</vt:lpstr>
      <vt:lpstr>Worksheet</vt:lpstr>
      <vt:lpstr>MARQUIS TECHNOLOGIES  </vt:lpstr>
      <vt:lpstr>PowerPoint Presentation</vt:lpstr>
      <vt:lpstr>PowerPoint Presentation</vt:lpstr>
      <vt:lpstr>PowerPoint Presentation</vt:lpstr>
      <vt:lpstr>Band details for each operator </vt:lpstr>
      <vt:lpstr>Services Supported by Operators</vt:lpstr>
      <vt:lpstr>APN details for all operators Details include: Mobifone,Viettel,Vinaphone,Vietnamobile</vt:lpstr>
      <vt:lpstr>USSD code for Operators</vt:lpstr>
      <vt:lpstr>MobiFone Operator  </vt:lpstr>
      <vt:lpstr>Good coverage to test MobiFone operator   Junction near Chill Skybar   Location 10.771399, 106.693260  RSRP: Near -65 to -75 dBm </vt:lpstr>
      <vt:lpstr>Poor coverage to test MobiFone operator  Basement Market of Sense.  Location : 10.769260, 106.693136  RSRP: -105 dBm</vt:lpstr>
      <vt:lpstr>IRAT area for MobiFone Operator Place : Near 101 Saigon hotel, Co-bac location: 10.765006, 106.69516 , IRAT to HSPA+ network </vt:lpstr>
      <vt:lpstr>Viettel Operator  </vt:lpstr>
      <vt:lpstr>Good coverage to test Viettel operator Crescent mall road Location 10.728880, 106.718748 RSRP: Near -65 to -75 dBm ; Band :3</vt:lpstr>
      <vt:lpstr>Poor coverage to test Viettel operator Basement Market of Sense. Location : 10.769260, 106.693136  RSRP: -108 dBm and Band:3</vt:lpstr>
      <vt:lpstr>Low coverage area for Viettel Operator Location: 10.769594, 106.707690 Saigon River Tunnel serves as Low coverage area of all major 4G operators </vt:lpstr>
      <vt:lpstr>IRAT area for Viettel Operator Place :Ground Floor to Basement 1 of Aeon mall location: 10.742942, 106.61279 , IRAT to 3G Network </vt:lpstr>
      <vt:lpstr>Vinaphone Operator  </vt:lpstr>
      <vt:lpstr>Good coverage to test Vinaphone operator  Location : 10.799551, 106.619298  RSRP: near -60 dBm   Band : 3</vt:lpstr>
      <vt:lpstr>IRAT area for Vinaphone Operator Place :Near language school location: 10.765249, 106.69543  </vt:lpstr>
      <vt:lpstr>Poor coverage to test Vinaphone operator Basement Market of Sense. Location : 10.769350, 106.69378  RSRP: -100 dBm ,Band : 3</vt:lpstr>
      <vt:lpstr>Vietnamobile Operator  </vt:lpstr>
      <vt:lpstr>Good coverage to test Vietnamobile operator Location : 10.747979, 106.706993 RSRP: near -65 dBm Band: 1</vt:lpstr>
      <vt:lpstr>Poor coverage to test Vietnamobile operator Near THCS Le Anh Xuan Centre Location : 10.763164, 106.64472  RSRP: -115 dBm  Band : 1</vt:lpstr>
      <vt:lpstr>IRAT area for Vietnamobile Operator Area : From THCS Le Anh Xuan towards 618 Minh Phung location: 10.762500, 106.64461 , IRAT to HSPA+ Network</vt:lpstr>
      <vt:lpstr>IRAT &amp; CSFB location for all operators Area : Saigon Hotel</vt:lpstr>
      <vt:lpstr>Inter-Band Handover area for Vietnamobile Operator Area : From THCS Le Anh Xuan towards 618 Minh Phung location:106.64497 10.763555  , Band [1-8-1], CID: 101(B1) to CID:2(B8)</vt:lpstr>
      <vt:lpstr>Drive route covered: Route: Co Bac to - Statue of Phu Dong Thein Vuong-Saigon apartments –BenNghe-Saigon center- Crescent mall road</vt:lpstr>
      <vt:lpstr>AREA OF HIGH DENSITY OF  CROWD AND TALL BULIDINGS Location:Tower A to Cultural house of youth to saigon Hotel</vt:lpstr>
      <vt:lpstr> CA Location for Viettel &amp; Vietnamobile operators Location:Saigon Hotel, District 1</vt:lpstr>
      <vt:lpstr>PowerPoint Presentation</vt:lpstr>
      <vt:lpstr>  Local EM number used in Ho Chi Minh(Vietnam) 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Suri Babu Enubothu</cp:lastModifiedBy>
  <cp:revision>403</cp:revision>
  <dcterms:created xsi:type="dcterms:W3CDTF">2014-11-21T17:14:24Z</dcterms:created>
  <dcterms:modified xsi:type="dcterms:W3CDTF">2019-06-28T09:32:11Z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