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7" r:id="rId10"/>
    <p:sldId id="264" r:id="rId11"/>
    <p:sldId id="263" r:id="rId12"/>
    <p:sldId id="266" r:id="rId13"/>
    <p:sldId id="268" r:id="rId14"/>
    <p:sldId id="270" r:id="rId15"/>
    <p:sldId id="271" r:id="rId16"/>
    <p:sldId id="274" r:id="rId17"/>
    <p:sldId id="27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5EFFFB-1C87-4386-B261-81120D31DB6B}" v="77" dt="2024-08-08T05:31:52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0FCA-9CF8-13E3-FE47-C40994E8F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B6B09-A8A4-AA8F-DDFF-4FB8DC388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ABF51-C689-04BB-69E5-F494E683A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50BB8-F951-3750-AB08-E187301C7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3149C-AB90-F33B-34EB-F947D750D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7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D340F-C9BA-6B4A-C68C-A9624F953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BB6F77-B770-C523-669E-47832926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CE577-5845-F8E4-3C4E-A6F61F9BD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130141-13AA-04E4-0EF9-91F4C6F20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AB8F-C794-01F7-D4FD-D17ADD625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9555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32BDD4-F4B4-B036-DCA3-5716CDA712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2F647-98DD-274E-D365-37DB1107F0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7DA3-AB61-7356-F3DB-7FB3A760D7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B84A6-6F37-2D18-00A7-147F8905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34653-0A87-6027-31C8-3AE4D1FD9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656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1FE98-4A50-77C3-4B8D-601C874B0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0844-707C-BCF1-8292-FE28BF21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C2F38-5987-6A68-0A2C-D1F862E5B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75C7C3-F2F2-71BF-3353-07B564C74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CF659-F1DC-5D7A-CF7F-A60A462B1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1973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194E-5D9D-B0F2-9017-FE9605D2A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079AE0-B9D1-10D8-46B5-4BC950F0E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9CAF95-C5BD-5A13-B237-776C0215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E5CBC-3E0A-59E4-B8BF-3B8084A2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254AA7-169B-9714-B7B2-48F420982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98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850AA-4811-F718-BDB3-BBDB57524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28E88-49A6-CFFA-78EA-A89ED0E6B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07B14-EA81-D16D-7118-93BB152A6C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64FF0-8235-B2F9-92C1-A5F8E8936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6AFDB-3960-6FC2-00C4-5BDA739C3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0649A-28C0-65A0-2ACD-39A622C00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3249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C9566-632F-FC4F-D563-AE93C35AA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2E4543-ED99-12B4-3095-B822FF06B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719860-9D5F-E83B-F981-629A85E2B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9CACAC-2689-CB8B-5D08-A41DDFA51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4D2373-17A8-A268-1735-55BDD373F8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444249-58B1-2AA0-A432-49B190D84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E1A87-401C-D487-26D8-6A17BBAF8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F2C046-0D50-8F83-E738-2359E1274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160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9A440-AB54-827E-F34D-D5FAE39DB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37E85-199B-1BBC-DDDE-DD998353D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3C9EA9-7CE5-B598-3629-29E01B7E6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0D4BE-C5B1-FCA3-0CDF-81C329C3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8705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C4F2C8-C525-99EC-9F88-20B74A0F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251F6F-CC32-4DE4-73DE-FFD068CF3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E24ACF-7DD9-2805-2CF4-02DED6D63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00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4254-9263-8670-B37A-F740A9ED4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DC836-3089-8869-B122-AAA658E259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0F99DB-C398-B0D0-2271-73A6C56B0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39E14-DAD3-A7AB-F351-5172C92D7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49F5D-3407-F49C-1CDB-3E78F8AE6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4EC159-1341-33A7-080D-536E0EC48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465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AD759-93C0-EF0E-56C2-8353070E6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1E6864-1D92-F3E5-4FEC-5483801EA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CC1B48-AAC7-AECF-6B19-BAE108801E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F62A97-CC4A-AAE3-1131-044FEEB1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89BB57-D5FD-1C72-013B-6664B82B6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44F7F-55E6-424D-F918-CBAE19628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5450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FA4DF2-41A7-3512-966F-FBF0B4B0A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CB64B-D33B-4569-3168-891167A9C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94913-253D-495F-E925-7CFF76D89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676236-6CBC-4D16-B220-220DE84AFE14}" type="datetimeFigureOut">
              <a:rPr lang="en-IN" smtClean="0"/>
              <a:t>27-08-2024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72910-1C11-98B3-E98A-B88BF066C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18DA7D-56E9-B412-929F-88036445FF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D99A224-ED8A-446B-814C-0C7B028FDF2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859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77C34A-B3D8-92D7-E27F-173CEAE7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3" y="248038"/>
            <a:ext cx="7063721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3700" b="1" dirty="0">
                <a:solidFill>
                  <a:srgbClr val="FFFFFF"/>
                </a:solidFill>
              </a:rPr>
              <a:t>Gwalior/Madhya Pradesh</a:t>
            </a:r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700" b="1" dirty="0">
                <a:solidFill>
                  <a:srgbClr val="FFFFFF"/>
                </a:solidFill>
              </a:rPr>
              <a:t>Network Information</a:t>
            </a:r>
            <a:endParaRPr lang="en-IN" sz="3700" b="1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7CAF1D-BB01-3E17-5FFF-ADEC480AB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499" y="390832"/>
            <a:ext cx="3233585" cy="873612"/>
          </a:xfrm>
        </p:spPr>
        <p:txBody>
          <a:bodyPr anchor="ctr">
            <a:noAutofit/>
          </a:bodyPr>
          <a:lstStyle/>
          <a:p>
            <a:r>
              <a:rPr lang="en-US" sz="3600" b="1" dirty="0">
                <a:solidFill>
                  <a:srgbClr val="FFFFFF"/>
                </a:solidFill>
              </a:rPr>
              <a:t>Gwalior</a:t>
            </a:r>
          </a:p>
          <a:p>
            <a:r>
              <a:rPr lang="en-US" sz="3600" b="1" dirty="0">
                <a:solidFill>
                  <a:srgbClr val="FFFFFF"/>
                </a:solidFill>
              </a:rPr>
              <a:t>(Madhya Pradesh)</a:t>
            </a:r>
            <a:endParaRPr lang="en-IN" sz="3600" b="1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DB8310C-D2F2-720B-4326-5B1D6EFFB9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71117"/>
              </p:ext>
            </p:extLst>
          </p:nvPr>
        </p:nvGraphicFramePr>
        <p:xfrm>
          <a:off x="432225" y="3044838"/>
          <a:ext cx="11327551" cy="23929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4713">
                  <a:extLst>
                    <a:ext uri="{9D8B030D-6E8A-4147-A177-3AD203B41FA5}">
                      <a16:colId xmlns:a16="http://schemas.microsoft.com/office/drawing/2014/main" val="3265807297"/>
                    </a:ext>
                  </a:extLst>
                </a:gridCol>
                <a:gridCol w="892965">
                  <a:extLst>
                    <a:ext uri="{9D8B030D-6E8A-4147-A177-3AD203B41FA5}">
                      <a16:colId xmlns:a16="http://schemas.microsoft.com/office/drawing/2014/main" val="2108332148"/>
                    </a:ext>
                  </a:extLst>
                </a:gridCol>
                <a:gridCol w="2035970">
                  <a:extLst>
                    <a:ext uri="{9D8B030D-6E8A-4147-A177-3AD203B41FA5}">
                      <a16:colId xmlns:a16="http://schemas.microsoft.com/office/drawing/2014/main" val="2793516078"/>
                    </a:ext>
                  </a:extLst>
                </a:gridCol>
                <a:gridCol w="1447044">
                  <a:extLst>
                    <a:ext uri="{9D8B030D-6E8A-4147-A177-3AD203B41FA5}">
                      <a16:colId xmlns:a16="http://schemas.microsoft.com/office/drawing/2014/main" val="3502181755"/>
                    </a:ext>
                  </a:extLst>
                </a:gridCol>
                <a:gridCol w="1636963">
                  <a:extLst>
                    <a:ext uri="{9D8B030D-6E8A-4147-A177-3AD203B41FA5}">
                      <a16:colId xmlns:a16="http://schemas.microsoft.com/office/drawing/2014/main" val="2555522544"/>
                    </a:ext>
                  </a:extLst>
                </a:gridCol>
                <a:gridCol w="1544617">
                  <a:extLst>
                    <a:ext uri="{9D8B030D-6E8A-4147-A177-3AD203B41FA5}">
                      <a16:colId xmlns:a16="http://schemas.microsoft.com/office/drawing/2014/main" val="693248898"/>
                    </a:ext>
                  </a:extLst>
                </a:gridCol>
                <a:gridCol w="3105279">
                  <a:extLst>
                    <a:ext uri="{9D8B030D-6E8A-4147-A177-3AD203B41FA5}">
                      <a16:colId xmlns:a16="http://schemas.microsoft.com/office/drawing/2014/main" val="2735666894"/>
                    </a:ext>
                  </a:extLst>
                </a:gridCol>
              </a:tblGrid>
              <a:tr h="43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S.NO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Operator Name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Service Supported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Band Supported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Band Tested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Endc Combination tested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>
                          <a:effectLst/>
                        </a:rPr>
                        <a:t>CA Combination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553468"/>
                  </a:ext>
                </a:extLst>
              </a:tr>
              <a:tr h="642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1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Airtel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2G/4G/5G/VoLTE/VoWiFi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4G BAND 1/3/5/40,5GBand N78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B40,B3,N78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N78+B3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B40+B40/B3+B40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744517"/>
                  </a:ext>
                </a:extLst>
              </a:tr>
              <a:tr h="642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2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RJIO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4G/5G/VoLTE/VoWiFi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3/5/40,5G Band N78/N28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B40,B3,N78,N28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NA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B40+B40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86067"/>
                  </a:ext>
                </a:extLst>
              </a:tr>
              <a:tr h="4375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3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VI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2G/4G/VoLTE/VoWiFi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4G BAND 1/3/8/41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B3,41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NA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B3</a:t>
                      </a:r>
                      <a:r>
                        <a:rPr lang="de-DE" sz="1200" b="0">
                          <a:effectLst/>
                        </a:rPr>
                        <a:t>+B41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8331344"/>
                  </a:ext>
                </a:extLst>
              </a:tr>
              <a:tr h="232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dirty="0">
                          <a:effectLst/>
                        </a:rPr>
                        <a:t>4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BSNL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3G/2G/4G/VoLTE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  <a:latin typeface="Arial" panose="020B0604020202020204" pitchFamily="34" charset="0"/>
                          <a:ea typeface="PMingLiU" panose="02020500000000000000" pitchFamily="18" charset="-120"/>
                          <a:cs typeface="Times New Roman" panose="02020603050405020304" pitchFamily="18" charset="0"/>
                        </a:rPr>
                        <a:t>4G BAND 1/ L28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B1, L28 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>
                          <a:effectLst/>
                        </a:rPr>
                        <a:t>NA</a:t>
                      </a:r>
                      <a:endParaRPr lang="en-IN" sz="1200" b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86506" marR="865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de-DE" sz="1200" b="0" dirty="0">
                          <a:effectLst/>
                        </a:rPr>
                        <a:t>NA</a:t>
                      </a:r>
                      <a:endParaRPr lang="en-IN" sz="1200" b="0" dirty="0">
                        <a:effectLst/>
                        <a:latin typeface="Arial" panose="020B060402020202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524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6558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B0A2B7-D121-E4DC-22E4-60B595494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D90AE1F-7C5A-F5F5-7DD8-5E786DE7E7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757288"/>
              </p:ext>
            </p:extLst>
          </p:nvPr>
        </p:nvGraphicFramePr>
        <p:xfrm>
          <a:off x="4182894" y="189043"/>
          <a:ext cx="8009106" cy="19177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8468">
                  <a:extLst>
                    <a:ext uri="{9D8B030D-6E8A-4147-A177-3AD203B41FA5}">
                      <a16:colId xmlns:a16="http://schemas.microsoft.com/office/drawing/2014/main" val="2619385456"/>
                    </a:ext>
                  </a:extLst>
                </a:gridCol>
                <a:gridCol w="1306922">
                  <a:extLst>
                    <a:ext uri="{9D8B030D-6E8A-4147-A177-3AD203B41FA5}">
                      <a16:colId xmlns:a16="http://schemas.microsoft.com/office/drawing/2014/main" val="3566675254"/>
                    </a:ext>
                  </a:extLst>
                </a:gridCol>
                <a:gridCol w="1684861">
                  <a:extLst>
                    <a:ext uri="{9D8B030D-6E8A-4147-A177-3AD203B41FA5}">
                      <a16:colId xmlns:a16="http://schemas.microsoft.com/office/drawing/2014/main" val="3092615456"/>
                    </a:ext>
                  </a:extLst>
                </a:gridCol>
                <a:gridCol w="1490080">
                  <a:extLst>
                    <a:ext uri="{9D8B030D-6E8A-4147-A177-3AD203B41FA5}">
                      <a16:colId xmlns:a16="http://schemas.microsoft.com/office/drawing/2014/main" val="2942690835"/>
                    </a:ext>
                  </a:extLst>
                </a:gridCol>
                <a:gridCol w="1538775">
                  <a:extLst>
                    <a:ext uri="{9D8B030D-6E8A-4147-A177-3AD203B41FA5}">
                      <a16:colId xmlns:a16="http://schemas.microsoft.com/office/drawing/2014/main" val="2354347774"/>
                    </a:ext>
                  </a:extLst>
                </a:gridCol>
              </a:tblGrid>
              <a:tr h="39262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Discrption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Lat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988338"/>
                  </a:ext>
                </a:extLst>
              </a:tr>
              <a:tr h="151950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LTE 2CA Location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Airtel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B3+B40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 </a:t>
                      </a:r>
                    </a:p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26.233555</a:t>
                      </a:r>
                    </a:p>
                    <a:p>
                      <a:pPr algn="ctr" fontAlgn="ctr"/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5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78.181189 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404700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555E50F-28F6-6B73-101E-F4DA70697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894" y="2195111"/>
            <a:ext cx="6233818" cy="454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2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4135B7-904F-6432-CB54-6CE42C7F1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6BC4AE-BC16-E6A9-7312-110CF2A155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234736"/>
              </p:ext>
            </p:extLst>
          </p:nvPr>
        </p:nvGraphicFramePr>
        <p:xfrm>
          <a:off x="4139172" y="178837"/>
          <a:ext cx="7936565" cy="1558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45859">
                  <a:extLst>
                    <a:ext uri="{9D8B030D-6E8A-4147-A177-3AD203B41FA5}">
                      <a16:colId xmlns:a16="http://schemas.microsoft.com/office/drawing/2014/main" val="4134864472"/>
                    </a:ext>
                  </a:extLst>
                </a:gridCol>
                <a:gridCol w="1384315">
                  <a:extLst>
                    <a:ext uri="{9D8B030D-6E8A-4147-A177-3AD203B41FA5}">
                      <a16:colId xmlns:a16="http://schemas.microsoft.com/office/drawing/2014/main" val="3591526528"/>
                    </a:ext>
                  </a:extLst>
                </a:gridCol>
                <a:gridCol w="1629557">
                  <a:extLst>
                    <a:ext uri="{9D8B030D-6E8A-4147-A177-3AD203B41FA5}">
                      <a16:colId xmlns:a16="http://schemas.microsoft.com/office/drawing/2014/main" val="891596871"/>
                    </a:ext>
                  </a:extLst>
                </a:gridCol>
                <a:gridCol w="1538573">
                  <a:extLst>
                    <a:ext uri="{9D8B030D-6E8A-4147-A177-3AD203B41FA5}">
                      <a16:colId xmlns:a16="http://schemas.microsoft.com/office/drawing/2014/main" val="570696970"/>
                    </a:ext>
                  </a:extLst>
                </a:gridCol>
                <a:gridCol w="1638261">
                  <a:extLst>
                    <a:ext uri="{9D8B030D-6E8A-4147-A177-3AD203B41FA5}">
                      <a16:colId xmlns:a16="http://schemas.microsoft.com/office/drawing/2014/main" val="489576168"/>
                    </a:ext>
                  </a:extLst>
                </a:gridCol>
              </a:tblGrid>
              <a:tr h="32652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5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5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6944450"/>
                  </a:ext>
                </a:extLst>
              </a:tr>
              <a:tr h="66356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LTE 2CA Location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>
                          <a:effectLst/>
                        </a:rPr>
                        <a:t>Airtel</a:t>
                      </a:r>
                      <a:endParaRPr lang="en-IN" sz="25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B40+B40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5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26.233859 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500" u="none" strike="noStrike" dirty="0">
                          <a:effectLst/>
                        </a:rPr>
                        <a:t>78.181136</a:t>
                      </a:r>
                      <a:endParaRPr lang="en-IN" sz="25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7242" marR="17242" marT="1724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44130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51AC756-78D1-6DC6-B3B5-29CE43D61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0174" y="1826739"/>
            <a:ext cx="6241363" cy="4941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115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1E973-45D4-8581-1949-3BB020EA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4G BAND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D0FC0CA-1C52-9EBC-89B1-D07FA2681C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6122403"/>
              </p:ext>
            </p:extLst>
          </p:nvPr>
        </p:nvGraphicFramePr>
        <p:xfrm>
          <a:off x="4194933" y="110529"/>
          <a:ext cx="7857636" cy="1481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07033">
                  <a:extLst>
                    <a:ext uri="{9D8B030D-6E8A-4147-A177-3AD203B41FA5}">
                      <a16:colId xmlns:a16="http://schemas.microsoft.com/office/drawing/2014/main" val="179551997"/>
                    </a:ext>
                  </a:extLst>
                </a:gridCol>
                <a:gridCol w="1186774">
                  <a:extLst>
                    <a:ext uri="{9D8B030D-6E8A-4147-A177-3AD203B41FA5}">
                      <a16:colId xmlns:a16="http://schemas.microsoft.com/office/drawing/2014/main" val="3358657872"/>
                    </a:ext>
                  </a:extLst>
                </a:gridCol>
                <a:gridCol w="1517515">
                  <a:extLst>
                    <a:ext uri="{9D8B030D-6E8A-4147-A177-3AD203B41FA5}">
                      <a16:colId xmlns:a16="http://schemas.microsoft.com/office/drawing/2014/main" val="1672981178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3956648993"/>
                    </a:ext>
                  </a:extLst>
                </a:gridCol>
                <a:gridCol w="1750978">
                  <a:extLst>
                    <a:ext uri="{9D8B030D-6E8A-4147-A177-3AD203B41FA5}">
                      <a16:colId xmlns:a16="http://schemas.microsoft.com/office/drawing/2014/main" val="4058881877"/>
                    </a:ext>
                  </a:extLst>
                </a:gridCol>
              </a:tblGrid>
              <a:tr h="4138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3937170"/>
                  </a:ext>
                </a:extLst>
              </a:tr>
              <a:tr h="4138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Airtel 4G Band Location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Airtel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B1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26.216424 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78.193718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46169"/>
                  </a:ext>
                </a:extLst>
              </a:tr>
              <a:tr h="4138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B5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 26.231166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78.181200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656" marR="15656" marT="1565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759477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CC4315BD-EE43-71F7-426E-F14313C353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451" y="1634247"/>
            <a:ext cx="6169799" cy="511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58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377E8A-CAAE-4499-A282-3666DF823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 LTE BAND Handover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D80D25F5-1879-9AD8-097F-C963C757EB6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610054"/>
              </p:ext>
            </p:extLst>
          </p:nvPr>
        </p:nvGraphicFramePr>
        <p:xfrm>
          <a:off x="4165750" y="131509"/>
          <a:ext cx="7906275" cy="11719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66565">
                  <a:extLst>
                    <a:ext uri="{9D8B030D-6E8A-4147-A177-3AD203B41FA5}">
                      <a16:colId xmlns:a16="http://schemas.microsoft.com/office/drawing/2014/main" val="2477741703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val="4274996308"/>
                    </a:ext>
                  </a:extLst>
                </a:gridCol>
                <a:gridCol w="2091447">
                  <a:extLst>
                    <a:ext uri="{9D8B030D-6E8A-4147-A177-3AD203B41FA5}">
                      <a16:colId xmlns:a16="http://schemas.microsoft.com/office/drawing/2014/main" val="92877818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4049941842"/>
                    </a:ext>
                  </a:extLst>
                </a:gridCol>
                <a:gridCol w="1614791">
                  <a:extLst>
                    <a:ext uri="{9D8B030D-6E8A-4147-A177-3AD203B41FA5}">
                      <a16:colId xmlns:a16="http://schemas.microsoft.com/office/drawing/2014/main" val="2625769332"/>
                    </a:ext>
                  </a:extLst>
                </a:gridCol>
              </a:tblGrid>
              <a:tr h="41986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1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1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283077"/>
                  </a:ext>
                </a:extLst>
              </a:tr>
              <a:tr h="7521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effectLst/>
                        </a:rPr>
                        <a:t>VI LTE Band Handover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>
                          <a:effectLst/>
                        </a:rPr>
                        <a:t>VI</a:t>
                      </a:r>
                      <a:endParaRPr lang="en-IN" sz="2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TDD&gt;&gt;FDD&gt;&gt;TDD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26.209269 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100" u="none" strike="noStrike" dirty="0">
                          <a:effectLst/>
                        </a:rPr>
                        <a:t>78.190155</a:t>
                      </a:r>
                      <a:endParaRPr lang="en-IN" sz="2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4280" marR="14280" marT="142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9139652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E44AF56-5BA0-5E5F-FE6C-DCDBC54EE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452" y="1575880"/>
            <a:ext cx="5211026" cy="479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65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50A3F2-AB48-99C8-8D3C-E23FD9B9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VI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3BE26CF-2FAF-C888-AB81-DB1963D38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3583016"/>
              </p:ext>
            </p:extLst>
          </p:nvPr>
        </p:nvGraphicFramePr>
        <p:xfrm>
          <a:off x="4156021" y="224904"/>
          <a:ext cx="7945186" cy="16968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3298">
                  <a:extLst>
                    <a:ext uri="{9D8B030D-6E8A-4147-A177-3AD203B41FA5}">
                      <a16:colId xmlns:a16="http://schemas.microsoft.com/office/drawing/2014/main" val="2006648814"/>
                    </a:ext>
                  </a:extLst>
                </a:gridCol>
                <a:gridCol w="1303507">
                  <a:extLst>
                    <a:ext uri="{9D8B030D-6E8A-4147-A177-3AD203B41FA5}">
                      <a16:colId xmlns:a16="http://schemas.microsoft.com/office/drawing/2014/main" val="2199236828"/>
                    </a:ext>
                  </a:extLst>
                </a:gridCol>
                <a:gridCol w="1692612">
                  <a:extLst>
                    <a:ext uri="{9D8B030D-6E8A-4147-A177-3AD203B41FA5}">
                      <a16:colId xmlns:a16="http://schemas.microsoft.com/office/drawing/2014/main" val="635219832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1060399773"/>
                    </a:ext>
                  </a:extLst>
                </a:gridCol>
                <a:gridCol w="1770433">
                  <a:extLst>
                    <a:ext uri="{9D8B030D-6E8A-4147-A177-3AD203B41FA5}">
                      <a16:colId xmlns:a16="http://schemas.microsoft.com/office/drawing/2014/main" val="1856969655"/>
                    </a:ext>
                  </a:extLst>
                </a:gridCol>
              </a:tblGrid>
              <a:tr h="3669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792379"/>
                  </a:ext>
                </a:extLst>
              </a:tr>
              <a:tr h="6573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VI LTE 2CA Location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VI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B3+41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26.214288 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78.192320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135668"/>
                  </a:ext>
                </a:extLst>
              </a:tr>
              <a:tr h="657374"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B8+B41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26.213328 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78.185048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85" marR="16385" marT="1638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5138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18839BC6-D418-733F-4024-2B4E74CEC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9985" y="2146702"/>
            <a:ext cx="7761221" cy="425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86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927CF-0166-6070-37B4-9ED5D88C2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VI 4G BAND Location</a:t>
            </a:r>
            <a:endParaRPr lang="en-IN" sz="40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B612BA-7762-4C2D-91AF-563AA25156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8007777"/>
              </p:ext>
            </p:extLst>
          </p:nvPr>
        </p:nvGraphicFramePr>
        <p:xfrm>
          <a:off x="4107384" y="10137"/>
          <a:ext cx="7896547" cy="154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4685">
                  <a:extLst>
                    <a:ext uri="{9D8B030D-6E8A-4147-A177-3AD203B41FA5}">
                      <a16:colId xmlns:a16="http://schemas.microsoft.com/office/drawing/2014/main" val="1538944532"/>
                    </a:ext>
                  </a:extLst>
                </a:gridCol>
                <a:gridCol w="1238033">
                  <a:extLst>
                    <a:ext uri="{9D8B030D-6E8A-4147-A177-3AD203B41FA5}">
                      <a16:colId xmlns:a16="http://schemas.microsoft.com/office/drawing/2014/main" val="3235381852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2342877700"/>
                    </a:ext>
                  </a:extLst>
                </a:gridCol>
                <a:gridCol w="1595336">
                  <a:extLst>
                    <a:ext uri="{9D8B030D-6E8A-4147-A177-3AD203B41FA5}">
                      <a16:colId xmlns:a16="http://schemas.microsoft.com/office/drawing/2014/main" val="2240354210"/>
                    </a:ext>
                  </a:extLst>
                </a:gridCol>
                <a:gridCol w="1673157">
                  <a:extLst>
                    <a:ext uri="{9D8B030D-6E8A-4147-A177-3AD203B41FA5}">
                      <a16:colId xmlns:a16="http://schemas.microsoft.com/office/drawing/2014/main" val="844162894"/>
                    </a:ext>
                  </a:extLst>
                </a:gridCol>
              </a:tblGrid>
              <a:tr h="38657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3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3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229842"/>
                  </a:ext>
                </a:extLst>
              </a:tr>
              <a:tr h="38657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VI 4G Band Location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VI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>
                          <a:effectLst/>
                        </a:rPr>
                        <a:t>B3</a:t>
                      </a:r>
                      <a:endParaRPr lang="en-IN" sz="23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26.204628 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300" u="none" strike="noStrike" dirty="0">
                          <a:effectLst/>
                        </a:rPr>
                        <a:t>78.191870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833748"/>
                  </a:ext>
                </a:extLst>
              </a:tr>
              <a:tr h="3865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B8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 26.213328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78.185048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351480"/>
                  </a:ext>
                </a:extLst>
              </a:tr>
              <a:tr h="386572"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B41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 26.205385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N" sz="2300" u="none" strike="noStrike" dirty="0">
                          <a:effectLst/>
                        </a:rPr>
                        <a:t>78.196249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211" marR="16211" marT="1621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228544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C61248F-D354-10A6-4BEA-5D6FC9C98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915" y="2084349"/>
            <a:ext cx="6721813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5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8B6B5-EB58-B7D5-11E2-90DB4AE6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BSNL 4G Good coverage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394C3E5-DAA4-46DB-A7EA-807E2D3E4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54363"/>
              </p:ext>
            </p:extLst>
          </p:nvPr>
        </p:nvGraphicFramePr>
        <p:xfrm>
          <a:off x="4810125" y="649288"/>
          <a:ext cx="7236282" cy="125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569">
                  <a:extLst>
                    <a:ext uri="{9D8B030D-6E8A-4147-A177-3AD203B41FA5}">
                      <a16:colId xmlns:a16="http://schemas.microsoft.com/office/drawing/2014/main" val="2461660371"/>
                    </a:ext>
                  </a:extLst>
                </a:gridCol>
                <a:gridCol w="1182739">
                  <a:extLst>
                    <a:ext uri="{9D8B030D-6E8A-4147-A177-3AD203B41FA5}">
                      <a16:colId xmlns:a16="http://schemas.microsoft.com/office/drawing/2014/main" val="708824391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2761456256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3236248837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196148092"/>
                    </a:ext>
                  </a:extLst>
                </a:gridCol>
              </a:tblGrid>
              <a:tr h="4327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Discerption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15561"/>
                  </a:ext>
                </a:extLst>
              </a:tr>
              <a:tr h="82034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4G Good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BSNL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B28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26.185435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78.152938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1255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D81BF8A4-307F-F3C8-9801-A2811275A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5" y="2109344"/>
            <a:ext cx="3774940" cy="44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687C9-B3C5-53A5-F5F8-B396A5D62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BSNL 4G Good coverage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EF2AF6F-0481-CA4C-D08B-1CED7176B5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637515"/>
              </p:ext>
            </p:extLst>
          </p:nvPr>
        </p:nvGraphicFramePr>
        <p:xfrm>
          <a:off x="4810125" y="649288"/>
          <a:ext cx="7236282" cy="1253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569">
                  <a:extLst>
                    <a:ext uri="{9D8B030D-6E8A-4147-A177-3AD203B41FA5}">
                      <a16:colId xmlns:a16="http://schemas.microsoft.com/office/drawing/2014/main" val="2461660371"/>
                    </a:ext>
                  </a:extLst>
                </a:gridCol>
                <a:gridCol w="1182739">
                  <a:extLst>
                    <a:ext uri="{9D8B030D-6E8A-4147-A177-3AD203B41FA5}">
                      <a16:colId xmlns:a16="http://schemas.microsoft.com/office/drawing/2014/main" val="708824391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2761456256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3236248837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196148092"/>
                    </a:ext>
                  </a:extLst>
                </a:gridCol>
              </a:tblGrid>
              <a:tr h="4327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Discerption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15561"/>
                  </a:ext>
                </a:extLst>
              </a:tr>
              <a:tr h="82034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4G Good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BSNL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B1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26.203398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78.160455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12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CAD71BB-05ED-3041-7C6B-08EE25A2B7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813" y="2227634"/>
            <a:ext cx="3693881" cy="441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073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Handshake">
            <a:extLst>
              <a:ext uri="{FF2B5EF4-FFF2-40B4-BE49-F238E27FC236}">
                <a16:creationId xmlns:a16="http://schemas.microsoft.com/office/drawing/2014/main" id="{0EA33617-A2A0-9C08-55D2-337F9F554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4988" y="1744515"/>
            <a:ext cx="3368969" cy="3368969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9992" y="0"/>
            <a:ext cx="7562008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11FE88-4D9D-B61C-C747-10DDF46FC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2061" y="762538"/>
            <a:ext cx="5649349" cy="31998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p:sp>
        <p:nvSpPr>
          <p:cNvPr id="40" name="sketch line">
            <a:extLst>
              <a:ext uri="{FF2B5EF4-FFF2-40B4-BE49-F238E27FC236}">
                <a16:creationId xmlns:a16="http://schemas.microsoft.com/office/drawing/2014/main" id="{63DAB858-5A0C-4AFF-AAC6-705EDF8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17682" y="4043302"/>
            <a:ext cx="5303520" cy="18288"/>
          </a:xfrm>
          <a:custGeom>
            <a:avLst/>
            <a:gdLst>
              <a:gd name="connsiteX0" fmla="*/ 0 w 5303520"/>
              <a:gd name="connsiteY0" fmla="*/ 0 h 18288"/>
              <a:gd name="connsiteX1" fmla="*/ 556870 w 5303520"/>
              <a:gd name="connsiteY1" fmla="*/ 0 h 18288"/>
              <a:gd name="connsiteX2" fmla="*/ 1272845 w 5303520"/>
              <a:gd name="connsiteY2" fmla="*/ 0 h 18288"/>
              <a:gd name="connsiteX3" fmla="*/ 1882750 w 5303520"/>
              <a:gd name="connsiteY3" fmla="*/ 0 h 18288"/>
              <a:gd name="connsiteX4" fmla="*/ 2439619 w 5303520"/>
              <a:gd name="connsiteY4" fmla="*/ 0 h 18288"/>
              <a:gd name="connsiteX5" fmla="*/ 3155594 w 5303520"/>
              <a:gd name="connsiteY5" fmla="*/ 0 h 18288"/>
              <a:gd name="connsiteX6" fmla="*/ 3818534 w 5303520"/>
              <a:gd name="connsiteY6" fmla="*/ 0 h 18288"/>
              <a:gd name="connsiteX7" fmla="*/ 4481474 w 5303520"/>
              <a:gd name="connsiteY7" fmla="*/ 0 h 18288"/>
              <a:gd name="connsiteX8" fmla="*/ 5303520 w 5303520"/>
              <a:gd name="connsiteY8" fmla="*/ 0 h 18288"/>
              <a:gd name="connsiteX9" fmla="*/ 5303520 w 5303520"/>
              <a:gd name="connsiteY9" fmla="*/ 18288 h 18288"/>
              <a:gd name="connsiteX10" fmla="*/ 4746650 w 5303520"/>
              <a:gd name="connsiteY10" fmla="*/ 18288 h 18288"/>
              <a:gd name="connsiteX11" fmla="*/ 4242816 w 5303520"/>
              <a:gd name="connsiteY11" fmla="*/ 18288 h 18288"/>
              <a:gd name="connsiteX12" fmla="*/ 3526841 w 5303520"/>
              <a:gd name="connsiteY12" fmla="*/ 18288 h 18288"/>
              <a:gd name="connsiteX13" fmla="*/ 2969971 w 5303520"/>
              <a:gd name="connsiteY13" fmla="*/ 18288 h 18288"/>
              <a:gd name="connsiteX14" fmla="*/ 2253996 w 5303520"/>
              <a:gd name="connsiteY14" fmla="*/ 18288 h 18288"/>
              <a:gd name="connsiteX15" fmla="*/ 1484986 w 5303520"/>
              <a:gd name="connsiteY15" fmla="*/ 18288 h 18288"/>
              <a:gd name="connsiteX16" fmla="*/ 875081 w 5303520"/>
              <a:gd name="connsiteY16" fmla="*/ 18288 h 18288"/>
              <a:gd name="connsiteX17" fmla="*/ 0 w 5303520"/>
              <a:gd name="connsiteY17" fmla="*/ 18288 h 18288"/>
              <a:gd name="connsiteX18" fmla="*/ 0 w 530352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303520" h="18288" fill="none" extrusionOk="0">
                <a:moveTo>
                  <a:pt x="0" y="0"/>
                </a:moveTo>
                <a:cubicBezTo>
                  <a:pt x="191807" y="-19560"/>
                  <a:pt x="373092" y="14032"/>
                  <a:pt x="556870" y="0"/>
                </a:cubicBezTo>
                <a:cubicBezTo>
                  <a:pt x="740648" y="-14032"/>
                  <a:pt x="1109645" y="5886"/>
                  <a:pt x="1272845" y="0"/>
                </a:cubicBezTo>
                <a:cubicBezTo>
                  <a:pt x="1436045" y="-5886"/>
                  <a:pt x="1723352" y="-21940"/>
                  <a:pt x="1882750" y="0"/>
                </a:cubicBezTo>
                <a:cubicBezTo>
                  <a:pt x="2042148" y="21940"/>
                  <a:pt x="2308812" y="-23394"/>
                  <a:pt x="2439619" y="0"/>
                </a:cubicBezTo>
                <a:cubicBezTo>
                  <a:pt x="2570426" y="23394"/>
                  <a:pt x="2936980" y="-3315"/>
                  <a:pt x="3155594" y="0"/>
                </a:cubicBezTo>
                <a:cubicBezTo>
                  <a:pt x="3374208" y="3315"/>
                  <a:pt x="3528026" y="24519"/>
                  <a:pt x="3818534" y="0"/>
                </a:cubicBezTo>
                <a:cubicBezTo>
                  <a:pt x="4109042" y="-24519"/>
                  <a:pt x="4161759" y="-18720"/>
                  <a:pt x="4481474" y="0"/>
                </a:cubicBezTo>
                <a:cubicBezTo>
                  <a:pt x="4801189" y="18720"/>
                  <a:pt x="5011126" y="27308"/>
                  <a:pt x="5303520" y="0"/>
                </a:cubicBezTo>
                <a:cubicBezTo>
                  <a:pt x="5304050" y="6954"/>
                  <a:pt x="5304254" y="12839"/>
                  <a:pt x="5303520" y="18288"/>
                </a:cubicBezTo>
                <a:cubicBezTo>
                  <a:pt x="5132450" y="501"/>
                  <a:pt x="4953391" y="18714"/>
                  <a:pt x="4746650" y="18288"/>
                </a:cubicBezTo>
                <a:cubicBezTo>
                  <a:pt x="4539909" y="17863"/>
                  <a:pt x="4361261" y="7168"/>
                  <a:pt x="4242816" y="18288"/>
                </a:cubicBezTo>
                <a:cubicBezTo>
                  <a:pt x="4124371" y="29408"/>
                  <a:pt x="3754907" y="21026"/>
                  <a:pt x="3526841" y="18288"/>
                </a:cubicBezTo>
                <a:cubicBezTo>
                  <a:pt x="3298775" y="15550"/>
                  <a:pt x="3164473" y="3913"/>
                  <a:pt x="2969971" y="18288"/>
                </a:cubicBezTo>
                <a:cubicBezTo>
                  <a:pt x="2775469" y="32664"/>
                  <a:pt x="2608536" y="2050"/>
                  <a:pt x="2253996" y="18288"/>
                </a:cubicBezTo>
                <a:cubicBezTo>
                  <a:pt x="1899456" y="34526"/>
                  <a:pt x="1752044" y="28789"/>
                  <a:pt x="1484986" y="18288"/>
                </a:cubicBezTo>
                <a:cubicBezTo>
                  <a:pt x="1217928" y="7788"/>
                  <a:pt x="1060609" y="-4784"/>
                  <a:pt x="875081" y="18288"/>
                </a:cubicBezTo>
                <a:cubicBezTo>
                  <a:pt x="689553" y="41360"/>
                  <a:pt x="188846" y="25228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303520" h="18288" stroke="0" extrusionOk="0">
                <a:moveTo>
                  <a:pt x="0" y="0"/>
                </a:moveTo>
                <a:cubicBezTo>
                  <a:pt x="181149" y="2038"/>
                  <a:pt x="442175" y="-27591"/>
                  <a:pt x="609905" y="0"/>
                </a:cubicBezTo>
                <a:cubicBezTo>
                  <a:pt x="777636" y="27591"/>
                  <a:pt x="947554" y="-24271"/>
                  <a:pt x="1113739" y="0"/>
                </a:cubicBezTo>
                <a:cubicBezTo>
                  <a:pt x="1279924" y="24271"/>
                  <a:pt x="1721318" y="-30891"/>
                  <a:pt x="1882750" y="0"/>
                </a:cubicBezTo>
                <a:cubicBezTo>
                  <a:pt x="2044182" y="30891"/>
                  <a:pt x="2270822" y="-14002"/>
                  <a:pt x="2492654" y="0"/>
                </a:cubicBezTo>
                <a:cubicBezTo>
                  <a:pt x="2714486" y="14002"/>
                  <a:pt x="2822632" y="27292"/>
                  <a:pt x="3102559" y="0"/>
                </a:cubicBezTo>
                <a:cubicBezTo>
                  <a:pt x="3382487" y="-27292"/>
                  <a:pt x="3489743" y="-31235"/>
                  <a:pt x="3871570" y="0"/>
                </a:cubicBezTo>
                <a:cubicBezTo>
                  <a:pt x="4253397" y="31235"/>
                  <a:pt x="4301475" y="22800"/>
                  <a:pt x="4428439" y="0"/>
                </a:cubicBezTo>
                <a:cubicBezTo>
                  <a:pt x="4555403" y="-22800"/>
                  <a:pt x="5018410" y="43534"/>
                  <a:pt x="5303520" y="0"/>
                </a:cubicBezTo>
                <a:cubicBezTo>
                  <a:pt x="5302837" y="5414"/>
                  <a:pt x="5302800" y="12510"/>
                  <a:pt x="5303520" y="18288"/>
                </a:cubicBezTo>
                <a:cubicBezTo>
                  <a:pt x="5082751" y="18456"/>
                  <a:pt x="4993374" y="24100"/>
                  <a:pt x="4746650" y="18288"/>
                </a:cubicBezTo>
                <a:cubicBezTo>
                  <a:pt x="4499926" y="12477"/>
                  <a:pt x="4368648" y="-7187"/>
                  <a:pt x="4083710" y="18288"/>
                </a:cubicBezTo>
                <a:cubicBezTo>
                  <a:pt x="3798772" y="43763"/>
                  <a:pt x="3729434" y="5501"/>
                  <a:pt x="3473806" y="18288"/>
                </a:cubicBezTo>
                <a:cubicBezTo>
                  <a:pt x="3218178" y="31075"/>
                  <a:pt x="3056855" y="30003"/>
                  <a:pt x="2704795" y="18288"/>
                </a:cubicBezTo>
                <a:cubicBezTo>
                  <a:pt x="2352735" y="6573"/>
                  <a:pt x="2319447" y="29257"/>
                  <a:pt x="1935785" y="18288"/>
                </a:cubicBezTo>
                <a:cubicBezTo>
                  <a:pt x="1552123" y="7320"/>
                  <a:pt x="1532619" y="-467"/>
                  <a:pt x="1378915" y="18288"/>
                </a:cubicBezTo>
                <a:cubicBezTo>
                  <a:pt x="1225211" y="37043"/>
                  <a:pt x="1038692" y="34308"/>
                  <a:pt x="715975" y="18288"/>
                </a:cubicBezTo>
                <a:cubicBezTo>
                  <a:pt x="393258" y="2268"/>
                  <a:pt x="303768" y="26944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48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0BDE50-972D-1B93-F06F-26047CB03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JIO 5G SA Good Coverage Location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0BF84D9-C515-D7C3-1D7A-111B41EC16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0654487"/>
              </p:ext>
            </p:extLst>
          </p:nvPr>
        </p:nvGraphicFramePr>
        <p:xfrm>
          <a:off x="4369776" y="253861"/>
          <a:ext cx="7235746" cy="1652416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1828381">
                  <a:extLst>
                    <a:ext uri="{9D8B030D-6E8A-4147-A177-3AD203B41FA5}">
                      <a16:colId xmlns:a16="http://schemas.microsoft.com/office/drawing/2014/main" val="1406230269"/>
                    </a:ext>
                  </a:extLst>
                </a:gridCol>
                <a:gridCol w="1481740">
                  <a:extLst>
                    <a:ext uri="{9D8B030D-6E8A-4147-A177-3AD203B41FA5}">
                      <a16:colId xmlns:a16="http://schemas.microsoft.com/office/drawing/2014/main" val="3425046079"/>
                    </a:ext>
                  </a:extLst>
                </a:gridCol>
                <a:gridCol w="1086277">
                  <a:extLst>
                    <a:ext uri="{9D8B030D-6E8A-4147-A177-3AD203B41FA5}">
                      <a16:colId xmlns:a16="http://schemas.microsoft.com/office/drawing/2014/main" val="3331697653"/>
                    </a:ext>
                  </a:extLst>
                </a:gridCol>
                <a:gridCol w="1419674">
                  <a:extLst>
                    <a:ext uri="{9D8B030D-6E8A-4147-A177-3AD203B41FA5}">
                      <a16:colId xmlns:a16="http://schemas.microsoft.com/office/drawing/2014/main" val="465345205"/>
                    </a:ext>
                  </a:extLst>
                </a:gridCol>
                <a:gridCol w="1419674">
                  <a:extLst>
                    <a:ext uri="{9D8B030D-6E8A-4147-A177-3AD203B41FA5}">
                      <a16:colId xmlns:a16="http://schemas.microsoft.com/office/drawing/2014/main" val="3819190537"/>
                    </a:ext>
                  </a:extLst>
                </a:gridCol>
              </a:tblGrid>
              <a:tr h="5271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Lat.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Long.</a:t>
                      </a: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946856"/>
                  </a:ext>
                </a:extLst>
              </a:tr>
              <a:tr h="90274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5G SA Good coverage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JIO</a:t>
                      </a:r>
                      <a:endParaRPr lang="en-IN" sz="1900" b="0" i="0" u="none" strike="noStrike" cap="none" spc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N78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26.212763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8.177726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0607" marR="30486" marT="123544" marB="1235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04450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C3D1FDC6-47BE-CBD3-24E5-22D6742AB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903" y="2252432"/>
            <a:ext cx="3505689" cy="361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36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4FFD25-FA26-CFE5-1139-119DF72F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ctr"/>
            <a:r>
              <a:rPr lang="en-US" sz="3100" dirty="0">
                <a:solidFill>
                  <a:srgbClr val="FFFFFF"/>
                </a:solidFill>
              </a:rPr>
              <a:t>JIO 5G SA N28 Location</a:t>
            </a:r>
            <a:endParaRPr lang="en-IN" sz="31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7A55213-9D1A-3905-FFE6-26B250DA6C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936505"/>
              </p:ext>
            </p:extLst>
          </p:nvPr>
        </p:nvGraphicFramePr>
        <p:xfrm>
          <a:off x="4134810" y="323964"/>
          <a:ext cx="7752390" cy="13102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1753">
                  <a:extLst>
                    <a:ext uri="{9D8B030D-6E8A-4147-A177-3AD203B41FA5}">
                      <a16:colId xmlns:a16="http://schemas.microsoft.com/office/drawing/2014/main" val="1756674531"/>
                    </a:ext>
                  </a:extLst>
                </a:gridCol>
                <a:gridCol w="1235769">
                  <a:extLst>
                    <a:ext uri="{9D8B030D-6E8A-4147-A177-3AD203B41FA5}">
                      <a16:colId xmlns:a16="http://schemas.microsoft.com/office/drawing/2014/main" val="1606268914"/>
                    </a:ext>
                  </a:extLst>
                </a:gridCol>
                <a:gridCol w="1237313">
                  <a:extLst>
                    <a:ext uri="{9D8B030D-6E8A-4147-A177-3AD203B41FA5}">
                      <a16:colId xmlns:a16="http://schemas.microsoft.com/office/drawing/2014/main" val="2970036761"/>
                    </a:ext>
                  </a:extLst>
                </a:gridCol>
                <a:gridCol w="1237313">
                  <a:extLst>
                    <a:ext uri="{9D8B030D-6E8A-4147-A177-3AD203B41FA5}">
                      <a16:colId xmlns:a16="http://schemas.microsoft.com/office/drawing/2014/main" val="3032850304"/>
                    </a:ext>
                  </a:extLst>
                </a:gridCol>
                <a:gridCol w="1390242">
                  <a:extLst>
                    <a:ext uri="{9D8B030D-6E8A-4147-A177-3AD203B41FA5}">
                      <a16:colId xmlns:a16="http://schemas.microsoft.com/office/drawing/2014/main" val="238532917"/>
                    </a:ext>
                  </a:extLst>
                </a:gridCol>
              </a:tblGrid>
              <a:tr h="79333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Discerption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Operator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Long.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591734"/>
                  </a:ext>
                </a:extLst>
              </a:tr>
              <a:tr h="51695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5G SA N28 Location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JIO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N28</a:t>
                      </a:r>
                      <a:endParaRPr lang="en-IN" sz="1900" b="0" i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Aptos Narrow" panose="020B000402020202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26.213045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n-IN" sz="1900" b="0" i="0" u="none" strike="noStrike" kern="1200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  <a:ea typeface="+mn-ea"/>
                          <a:cs typeface="+mn-cs"/>
                        </a:rPr>
                        <a:t>8.177815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27983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F8314B7-F508-614F-9C92-0302334BA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790" y="1862324"/>
            <a:ext cx="3639058" cy="449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2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FE710-6AC9-A0C7-8032-D37D6977F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JIO 5G to 4G Handover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B2C75B0-9A8F-221A-4CE0-57C5A726F3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04249"/>
              </p:ext>
            </p:extLst>
          </p:nvPr>
        </p:nvGraphicFramePr>
        <p:xfrm>
          <a:off x="4207468" y="211289"/>
          <a:ext cx="7434635" cy="1473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7558">
                  <a:extLst>
                    <a:ext uri="{9D8B030D-6E8A-4147-A177-3AD203B41FA5}">
                      <a16:colId xmlns:a16="http://schemas.microsoft.com/office/drawing/2014/main" val="679846051"/>
                    </a:ext>
                  </a:extLst>
                </a:gridCol>
                <a:gridCol w="1249043">
                  <a:extLst>
                    <a:ext uri="{9D8B030D-6E8A-4147-A177-3AD203B41FA5}">
                      <a16:colId xmlns:a16="http://schemas.microsoft.com/office/drawing/2014/main" val="2801343481"/>
                    </a:ext>
                  </a:extLst>
                </a:gridCol>
                <a:gridCol w="1878382">
                  <a:extLst>
                    <a:ext uri="{9D8B030D-6E8A-4147-A177-3AD203B41FA5}">
                      <a16:colId xmlns:a16="http://schemas.microsoft.com/office/drawing/2014/main" val="1758552999"/>
                    </a:ext>
                  </a:extLst>
                </a:gridCol>
                <a:gridCol w="1459826">
                  <a:extLst>
                    <a:ext uri="{9D8B030D-6E8A-4147-A177-3AD203B41FA5}">
                      <a16:colId xmlns:a16="http://schemas.microsoft.com/office/drawing/2014/main" val="253851666"/>
                    </a:ext>
                  </a:extLst>
                </a:gridCol>
                <a:gridCol w="1459826">
                  <a:extLst>
                    <a:ext uri="{9D8B030D-6E8A-4147-A177-3AD203B41FA5}">
                      <a16:colId xmlns:a16="http://schemas.microsoft.com/office/drawing/2014/main" val="3262351694"/>
                    </a:ext>
                  </a:extLst>
                </a:gridCol>
              </a:tblGrid>
              <a:tr h="52265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Discerption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Technology/</a:t>
                      </a:r>
                      <a:br>
                        <a:rPr lang="en-IN" sz="1900" u="none" strike="noStrike" dirty="0">
                          <a:effectLst/>
                        </a:rPr>
                      </a:br>
                      <a:r>
                        <a:rPr lang="en-IN" sz="1900" u="none" strike="noStrike" dirty="0">
                          <a:effectLst/>
                        </a:rPr>
                        <a:t>Band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4900860"/>
                  </a:ext>
                </a:extLst>
              </a:tr>
              <a:tr h="8214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u="none" strike="noStrike" dirty="0">
                          <a:effectLst/>
                        </a:rPr>
                        <a:t>5G to 4G Handover Location</a:t>
                      </a:r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JIO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5G&gt;&gt;4G&gt;&gt;5G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26.175366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78.162235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2961" marR="12961" marT="1296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54976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45C1CFC-348E-DBFD-5E9D-D26A0467C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915" y="2004240"/>
            <a:ext cx="4941652" cy="430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4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328A85-F30E-5033-451E-0D248558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JIO LTE 2CA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73026B-4D7F-7AA6-1D63-972C9CB32A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2163624"/>
              </p:ext>
            </p:extLst>
          </p:nvPr>
        </p:nvGraphicFramePr>
        <p:xfrm>
          <a:off x="4409752" y="191255"/>
          <a:ext cx="6666836" cy="1047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235">
                  <a:extLst>
                    <a:ext uri="{9D8B030D-6E8A-4147-A177-3AD203B41FA5}">
                      <a16:colId xmlns:a16="http://schemas.microsoft.com/office/drawing/2014/main" val="772827832"/>
                    </a:ext>
                  </a:extLst>
                </a:gridCol>
                <a:gridCol w="1166837">
                  <a:extLst>
                    <a:ext uri="{9D8B030D-6E8A-4147-A177-3AD203B41FA5}">
                      <a16:colId xmlns:a16="http://schemas.microsoft.com/office/drawing/2014/main" val="784358450"/>
                    </a:ext>
                  </a:extLst>
                </a:gridCol>
                <a:gridCol w="1476268">
                  <a:extLst>
                    <a:ext uri="{9D8B030D-6E8A-4147-A177-3AD203B41FA5}">
                      <a16:colId xmlns:a16="http://schemas.microsoft.com/office/drawing/2014/main" val="262943964"/>
                    </a:ext>
                  </a:extLst>
                </a:gridCol>
                <a:gridCol w="1363748">
                  <a:extLst>
                    <a:ext uri="{9D8B030D-6E8A-4147-A177-3AD203B41FA5}">
                      <a16:colId xmlns:a16="http://schemas.microsoft.com/office/drawing/2014/main" val="49238466"/>
                    </a:ext>
                  </a:extLst>
                </a:gridCol>
                <a:gridCol w="1363748">
                  <a:extLst>
                    <a:ext uri="{9D8B030D-6E8A-4147-A177-3AD203B41FA5}">
                      <a16:colId xmlns:a16="http://schemas.microsoft.com/office/drawing/2014/main" val="2172670045"/>
                    </a:ext>
                  </a:extLst>
                </a:gridCol>
              </a:tblGrid>
              <a:tr h="37536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Discrption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Band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1366040"/>
                  </a:ext>
                </a:extLst>
              </a:tr>
              <a:tr h="67242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LTE 2CA Location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JIO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B40+B40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26.211305 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78.177516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010274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F61BE25-D6EC-374B-A86A-4B6FD7871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752" y="1430301"/>
            <a:ext cx="5551371" cy="48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5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B8B6B5-EB58-B7D5-11E2-90DB4AE6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5G NSA Good coverage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94C3E5-DAA4-46DB-A7EA-807E2D3E4B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395329"/>
              </p:ext>
            </p:extLst>
          </p:nvPr>
        </p:nvGraphicFramePr>
        <p:xfrm>
          <a:off x="4505002" y="330257"/>
          <a:ext cx="7236282" cy="1314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569">
                  <a:extLst>
                    <a:ext uri="{9D8B030D-6E8A-4147-A177-3AD203B41FA5}">
                      <a16:colId xmlns:a16="http://schemas.microsoft.com/office/drawing/2014/main" val="2461660371"/>
                    </a:ext>
                  </a:extLst>
                </a:gridCol>
                <a:gridCol w="1182739">
                  <a:extLst>
                    <a:ext uri="{9D8B030D-6E8A-4147-A177-3AD203B41FA5}">
                      <a16:colId xmlns:a16="http://schemas.microsoft.com/office/drawing/2014/main" val="708824391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2761456256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3236248837"/>
                    </a:ext>
                  </a:extLst>
                </a:gridCol>
                <a:gridCol w="1478658">
                  <a:extLst>
                    <a:ext uri="{9D8B030D-6E8A-4147-A177-3AD203B41FA5}">
                      <a16:colId xmlns:a16="http://schemas.microsoft.com/office/drawing/2014/main" val="196148092"/>
                    </a:ext>
                  </a:extLst>
                </a:gridCol>
              </a:tblGrid>
              <a:tr h="432732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Discerption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>
                          <a:effectLst/>
                        </a:rPr>
                        <a:t>Operator</a:t>
                      </a:r>
                      <a:endParaRPr lang="en-IN" sz="19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Band</a:t>
                      </a:r>
                      <a:endParaRPr lang="en-IN" sz="1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Lat.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900" u="none" strike="noStrike" dirty="0">
                          <a:effectLst/>
                        </a:rPr>
                        <a:t>Long.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9715561"/>
                  </a:ext>
                </a:extLst>
              </a:tr>
              <a:tr h="82034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900" b="0" i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5G NSA Good Coverage Location</a:t>
                      </a:r>
                      <a:endParaRPr lang="en-IN" sz="19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</a:t>
                      </a:r>
                      <a:r>
                        <a:rPr lang="en-IN" sz="1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irtel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N78+B3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26.212895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78.178136</a:t>
                      </a:r>
                      <a:endParaRPr lang="en-IN" sz="19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3502" marR="13502" marT="1350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125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3B8B66ED-C190-A3BF-7F94-1A40CE5D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3119" y="1846572"/>
            <a:ext cx="3467584" cy="446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97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E92B07-8C20-D3A3-F934-C6401D308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Airtel ENDC Combination</a:t>
            </a:r>
            <a:endParaRPr lang="en-IN" sz="400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71EDEF0-EA35-F7A1-F176-DE2CD21DB6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471537"/>
              </p:ext>
            </p:extLst>
          </p:nvPr>
        </p:nvGraphicFramePr>
        <p:xfrm>
          <a:off x="4098579" y="160023"/>
          <a:ext cx="8012357" cy="1861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2025">
                  <a:extLst>
                    <a:ext uri="{9D8B030D-6E8A-4147-A177-3AD203B41FA5}">
                      <a16:colId xmlns:a16="http://schemas.microsoft.com/office/drawing/2014/main" val="4212815907"/>
                    </a:ext>
                  </a:extLst>
                </a:gridCol>
                <a:gridCol w="1293779">
                  <a:extLst>
                    <a:ext uri="{9D8B030D-6E8A-4147-A177-3AD203B41FA5}">
                      <a16:colId xmlns:a16="http://schemas.microsoft.com/office/drawing/2014/main" val="3409170769"/>
                    </a:ext>
                  </a:extLst>
                </a:gridCol>
                <a:gridCol w="1624519">
                  <a:extLst>
                    <a:ext uri="{9D8B030D-6E8A-4147-A177-3AD203B41FA5}">
                      <a16:colId xmlns:a16="http://schemas.microsoft.com/office/drawing/2014/main" val="2667995177"/>
                    </a:ext>
                  </a:extLst>
                </a:gridCol>
                <a:gridCol w="1468877">
                  <a:extLst>
                    <a:ext uri="{9D8B030D-6E8A-4147-A177-3AD203B41FA5}">
                      <a16:colId xmlns:a16="http://schemas.microsoft.com/office/drawing/2014/main" val="4178650000"/>
                    </a:ext>
                  </a:extLst>
                </a:gridCol>
                <a:gridCol w="1673157">
                  <a:extLst>
                    <a:ext uri="{9D8B030D-6E8A-4147-A177-3AD203B41FA5}">
                      <a16:colId xmlns:a16="http://schemas.microsoft.com/office/drawing/2014/main" val="4084075801"/>
                    </a:ext>
                  </a:extLst>
                </a:gridCol>
              </a:tblGrid>
              <a:tr h="543289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ENDC Combination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494085"/>
                  </a:ext>
                </a:extLst>
              </a:tr>
              <a:tr h="175783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>
                          <a:effectLst/>
                        </a:rPr>
                        <a:t>Airtel ENDC Combination</a:t>
                      </a:r>
                      <a:endParaRPr lang="en-IN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Airtel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N78+B3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26.212895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78.178136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35" marR="16335" marT="1633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339432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3F21F74-68A5-492D-8D12-755FFDA778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946" y="2908126"/>
            <a:ext cx="346210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3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4DBBC1-1B47-8155-85D1-A0FDD373C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5G to 4G Handover Location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5B14CC7-3D33-D513-39BD-E608815055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133541"/>
              </p:ext>
            </p:extLst>
          </p:nvPr>
        </p:nvGraphicFramePr>
        <p:xfrm>
          <a:off x="4105780" y="216972"/>
          <a:ext cx="8018253" cy="18615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9929">
                  <a:extLst>
                    <a:ext uri="{9D8B030D-6E8A-4147-A177-3AD203B41FA5}">
                      <a16:colId xmlns:a16="http://schemas.microsoft.com/office/drawing/2014/main" val="3075518944"/>
                    </a:ext>
                  </a:extLst>
                </a:gridCol>
                <a:gridCol w="1262930">
                  <a:extLst>
                    <a:ext uri="{9D8B030D-6E8A-4147-A177-3AD203B41FA5}">
                      <a16:colId xmlns:a16="http://schemas.microsoft.com/office/drawing/2014/main" val="683534263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1719178521"/>
                    </a:ext>
                  </a:extLst>
                </a:gridCol>
                <a:gridCol w="1461155">
                  <a:extLst>
                    <a:ext uri="{9D8B030D-6E8A-4147-A177-3AD203B41FA5}">
                      <a16:colId xmlns:a16="http://schemas.microsoft.com/office/drawing/2014/main" val="3312305517"/>
                    </a:ext>
                  </a:extLst>
                </a:gridCol>
                <a:gridCol w="1528305">
                  <a:extLst>
                    <a:ext uri="{9D8B030D-6E8A-4147-A177-3AD203B41FA5}">
                      <a16:colId xmlns:a16="http://schemas.microsoft.com/office/drawing/2014/main" val="251953193"/>
                    </a:ext>
                  </a:extLst>
                </a:gridCol>
              </a:tblGrid>
              <a:tr h="32801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Technology/</a:t>
                      </a:r>
                      <a:b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4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97369"/>
                  </a:ext>
                </a:extLst>
              </a:tr>
              <a:tr h="95594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5G to 4G Handover Location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Airtel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5G&gt;&gt;4G&gt;&gt;5G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IN" sz="24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26.161217 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400" u="none" strike="noStrike" dirty="0">
                          <a:effectLst/>
                        </a:rPr>
                        <a:t>78.151895 </a:t>
                      </a:r>
                      <a:endParaRPr lang="en-IN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6369" marR="16369" marT="16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289888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0CB8DDA-35A4-1D27-78E4-F7081FB480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02" y="2449443"/>
            <a:ext cx="4525006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6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AF1063-169C-09E5-CAA2-A4D735A93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Airtel LTE BAND Handover</a:t>
            </a:r>
            <a:endParaRPr lang="en-IN" sz="4000" dirty="0">
              <a:solidFill>
                <a:srgbClr val="FFFFFF"/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A0D822C-1FD7-21BB-B268-A672A45478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9836321"/>
              </p:ext>
            </p:extLst>
          </p:nvPr>
        </p:nvGraphicFramePr>
        <p:xfrm>
          <a:off x="4288221" y="185269"/>
          <a:ext cx="7803260" cy="13712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9736">
                  <a:extLst>
                    <a:ext uri="{9D8B030D-6E8A-4147-A177-3AD203B41FA5}">
                      <a16:colId xmlns:a16="http://schemas.microsoft.com/office/drawing/2014/main" val="2418069167"/>
                    </a:ext>
                  </a:extLst>
                </a:gridCol>
                <a:gridCol w="1118681">
                  <a:extLst>
                    <a:ext uri="{9D8B030D-6E8A-4147-A177-3AD203B41FA5}">
                      <a16:colId xmlns:a16="http://schemas.microsoft.com/office/drawing/2014/main" val="1908994397"/>
                    </a:ext>
                  </a:extLst>
                </a:gridCol>
                <a:gridCol w="2217907">
                  <a:extLst>
                    <a:ext uri="{9D8B030D-6E8A-4147-A177-3AD203B41FA5}">
                      <a16:colId xmlns:a16="http://schemas.microsoft.com/office/drawing/2014/main" val="1955637147"/>
                    </a:ext>
                  </a:extLst>
                </a:gridCol>
                <a:gridCol w="1468876">
                  <a:extLst>
                    <a:ext uri="{9D8B030D-6E8A-4147-A177-3AD203B41FA5}">
                      <a16:colId xmlns:a16="http://schemas.microsoft.com/office/drawing/2014/main" val="511976865"/>
                    </a:ext>
                  </a:extLst>
                </a:gridCol>
                <a:gridCol w="1498060">
                  <a:extLst>
                    <a:ext uri="{9D8B030D-6E8A-4147-A177-3AD203B41FA5}">
                      <a16:colId xmlns:a16="http://schemas.microsoft.com/office/drawing/2014/main" val="2579213741"/>
                    </a:ext>
                  </a:extLst>
                </a:gridCol>
              </a:tblGrid>
              <a:tr h="347416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solidFill>
                            <a:schemeClr val="bg1"/>
                          </a:solidFill>
                          <a:effectLst/>
                        </a:rPr>
                        <a:t>Discerption</a:t>
                      </a:r>
                      <a:endParaRPr lang="en-IN" sz="22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solidFill>
                            <a:schemeClr val="bg1"/>
                          </a:solidFill>
                          <a:effectLst/>
                        </a:rPr>
                        <a:t>Operator</a:t>
                      </a:r>
                      <a:endParaRPr lang="en-IN" sz="2200" b="0" i="0" u="none" strike="noStrike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BAND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Lat.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Long.</a:t>
                      </a:r>
                      <a:endParaRPr lang="en-IN" sz="2200" b="0" i="0" u="none" strike="noStrike" dirty="0">
                        <a:solidFill>
                          <a:schemeClr val="bg1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240329"/>
                  </a:ext>
                </a:extLst>
              </a:tr>
              <a:tr h="897281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Airtel LTE Band Handover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Airtel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>
                          <a:effectLst/>
                        </a:rPr>
                        <a:t>TDD&gt;&gt;FDD&gt;&gt;TDD</a:t>
                      </a:r>
                      <a:endParaRPr lang="en-IN" sz="2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26.230988 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2200" u="none" strike="noStrike" dirty="0">
                          <a:effectLst/>
                        </a:rPr>
                        <a:t>78.169307</a:t>
                      </a:r>
                      <a:endParaRPr lang="en-IN" sz="2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15045" marR="15045" marT="150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62234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FCB8D85-6C72-078E-697C-583F1083E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302" y="1683756"/>
            <a:ext cx="5753903" cy="461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81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</TotalTime>
  <Words>485</Words>
  <Application>Microsoft Office PowerPoint</Application>
  <PresentationFormat>Widescreen</PresentationFormat>
  <Paragraphs>231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Aptos Narrow</vt:lpstr>
      <vt:lpstr>Arial</vt:lpstr>
      <vt:lpstr>Office Theme</vt:lpstr>
      <vt:lpstr>Gwalior/Madhya Pradesh Network Information</vt:lpstr>
      <vt:lpstr>JIO 5G SA Good Coverage Location</vt:lpstr>
      <vt:lpstr>JIO 5G SA N28 Location</vt:lpstr>
      <vt:lpstr>JIO 5G to 4G Handover Location</vt:lpstr>
      <vt:lpstr>JIO LTE 2CA Location</vt:lpstr>
      <vt:lpstr>Airtel 5G NSA Good coverage Location</vt:lpstr>
      <vt:lpstr>Airtel ENDC Combination</vt:lpstr>
      <vt:lpstr>Airtel 5G to 4G Handover Location</vt:lpstr>
      <vt:lpstr>Airtel LTE BAND Handover</vt:lpstr>
      <vt:lpstr>Airtel LTE 2CA Location</vt:lpstr>
      <vt:lpstr>Airtel LTE 2CA Location</vt:lpstr>
      <vt:lpstr>Airtel 4G BAND Location</vt:lpstr>
      <vt:lpstr>VI LTE BAND Handover</vt:lpstr>
      <vt:lpstr>VI LTE 2CA Location</vt:lpstr>
      <vt:lpstr>VI 4G BAND Location</vt:lpstr>
      <vt:lpstr>BSNL 4G Good coverage Location</vt:lpstr>
      <vt:lpstr>BSNL 4G Good coverage Location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Chandrashekhar Kumar</dc:creator>
  <cp:lastModifiedBy>Chandrashekhar Kumar</cp:lastModifiedBy>
  <cp:revision>63</cp:revision>
  <dcterms:created xsi:type="dcterms:W3CDTF">2024-08-07T10:47:46Z</dcterms:created>
  <dcterms:modified xsi:type="dcterms:W3CDTF">2024-08-27T04:55:08Z</dcterms:modified>
</cp:coreProperties>
</file>