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26"/>
  </p:notesMasterIdLst>
  <p:handoutMasterIdLst>
    <p:handoutMasterId r:id="rId27"/>
  </p:handoutMasterIdLst>
  <p:sldIdLst>
    <p:sldId id="343" r:id="rId2"/>
    <p:sldId id="540" r:id="rId3"/>
    <p:sldId id="448" r:id="rId4"/>
    <p:sldId id="465" r:id="rId5"/>
    <p:sldId id="549" r:id="rId6"/>
    <p:sldId id="425" r:id="rId7"/>
    <p:sldId id="456" r:id="rId8"/>
    <p:sldId id="458" r:id="rId9"/>
    <p:sldId id="454" r:id="rId10"/>
    <p:sldId id="541" r:id="rId11"/>
    <p:sldId id="552" r:id="rId12"/>
    <p:sldId id="460" r:id="rId13"/>
    <p:sldId id="462" r:id="rId14"/>
    <p:sldId id="464" r:id="rId15"/>
    <p:sldId id="467" r:id="rId16"/>
    <p:sldId id="551" r:id="rId17"/>
    <p:sldId id="529" r:id="rId18"/>
    <p:sldId id="530" r:id="rId19"/>
    <p:sldId id="531" r:id="rId20"/>
    <p:sldId id="523" r:id="rId21"/>
    <p:sldId id="553" r:id="rId22"/>
    <p:sldId id="550" r:id="rId23"/>
    <p:sldId id="554" r:id="rId24"/>
    <p:sldId id="423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>
      <p:cViewPr varScale="1">
        <p:scale>
          <a:sx n="86" d="100"/>
          <a:sy n="86" d="100"/>
        </p:scale>
        <p:origin x="138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deep Gairola" userId="1c834f3d-19b0-4d3e-bf24-d7c9be3a09af" providerId="ADAL" clId="{54B51755-62BA-43EA-B94C-D7C37F2F708A}"/>
    <pc:docChg chg="modSld">
      <pc:chgData name="Kuldeep Gairola" userId="1c834f3d-19b0-4d3e-bf24-d7c9be3a09af" providerId="ADAL" clId="{54B51755-62BA-43EA-B94C-D7C37F2F708A}" dt="2021-10-13T09:42:25.404" v="6" actId="20577"/>
      <pc:docMkLst>
        <pc:docMk/>
      </pc:docMkLst>
      <pc:sldChg chg="modSp mod">
        <pc:chgData name="Kuldeep Gairola" userId="1c834f3d-19b0-4d3e-bf24-d7c9be3a09af" providerId="ADAL" clId="{54B51755-62BA-43EA-B94C-D7C37F2F708A}" dt="2021-10-13T09:09:21.866" v="2" actId="20577"/>
        <pc:sldMkLst>
          <pc:docMk/>
          <pc:sldMk cId="0" sldId="448"/>
        </pc:sldMkLst>
        <pc:graphicFrameChg chg="modGraphic">
          <ac:chgData name="Kuldeep Gairola" userId="1c834f3d-19b0-4d3e-bf24-d7c9be3a09af" providerId="ADAL" clId="{54B51755-62BA-43EA-B94C-D7C37F2F708A}" dt="2021-10-13T09:09:21.866" v="2" actId="20577"/>
          <ac:graphicFrameMkLst>
            <pc:docMk/>
            <pc:sldMk cId="0" sldId="448"/>
            <ac:graphicFrameMk id="7" creationId="{00000000-0000-0000-0000-000000000000}"/>
          </ac:graphicFrameMkLst>
        </pc:graphicFrameChg>
      </pc:sldChg>
      <pc:sldChg chg="modSp mod">
        <pc:chgData name="Kuldeep Gairola" userId="1c834f3d-19b0-4d3e-bf24-d7c9be3a09af" providerId="ADAL" clId="{54B51755-62BA-43EA-B94C-D7C37F2F708A}" dt="2021-10-13T09:42:25.404" v="6" actId="20577"/>
        <pc:sldMkLst>
          <pc:docMk/>
          <pc:sldMk cId="556525859" sldId="549"/>
        </pc:sldMkLst>
        <pc:graphicFrameChg chg="modGraphic">
          <ac:chgData name="Kuldeep Gairola" userId="1c834f3d-19b0-4d3e-bf24-d7c9be3a09af" providerId="ADAL" clId="{54B51755-62BA-43EA-B94C-D7C37F2F708A}" dt="2021-10-13T09:42:25.404" v="6" actId="20577"/>
          <ac:graphicFrameMkLst>
            <pc:docMk/>
            <pc:sldMk cId="556525859" sldId="549"/>
            <ac:graphicFrameMk id="7" creationId="{00000000-0000-0000-0000-00000000000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0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4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0A7AE-8B9A-49F0-82DB-F5CAF8598A1B}" type="datetime1">
              <a:rPr lang="en-US" smtClean="0"/>
              <a:pPr>
                <a:defRPr/>
              </a:pPr>
              <a:t>10/13/2021</a:t>
            </a:fld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A9DA9-606B-4D4A-BBFB-D6C792500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0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  <p:sldLayoutId id="214748439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2.bin"/><Relationship Id="rId2" Type="http://schemas.openxmlformats.org/officeDocument/2006/relationships/hyperlink" Target="../Desktop/data/jio%20data/MATT_LOGS/InterBandHandover_1633702629317.x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package" Target="../embeddings/Microsoft_Excel_Worksheet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io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 –Airtel, VI &amp; Reliance JIO (FDD/TDD) LTE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r>
              <a:rPr lang="en-US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Location : Vadodara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5BE96BA-7E38-452A-A230-45E25FB39E91}"/>
              </a:ext>
            </a:extLst>
          </p:cNvPr>
          <p:cNvSpPr txBox="1">
            <a:spLocks/>
          </p:cNvSpPr>
          <p:nvPr/>
        </p:nvSpPr>
        <p:spPr>
          <a:xfrm>
            <a:off x="478809" y="352863"/>
            <a:ext cx="8229600" cy="7318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r>
              <a:rPr lang="en-US" sz="2800" u="sng" dirty="0"/>
              <a:t>Airtel Inter Band HO</a:t>
            </a:r>
          </a:p>
          <a:p>
            <a:endParaRPr lang="en-US" sz="2800" u="sn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7E42D2-4D9D-4B44-91B7-3B9968A7DAAC}"/>
              </a:ext>
            </a:extLst>
          </p:cNvPr>
          <p:cNvSpPr txBox="1"/>
          <p:nvPr/>
        </p:nvSpPr>
        <p:spPr>
          <a:xfrm>
            <a:off x="685800" y="6314637"/>
            <a:ext cx="802260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40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38AA7-C4A0-4C13-90E1-3F3CBF408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86536"/>
            <a:ext cx="3010829" cy="5428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D8D51E-C6FF-4520-8365-5BD4C73A7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67" y="886536"/>
            <a:ext cx="3010829" cy="5428101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D8D3E22-FA98-49D4-8D68-C29F1F08D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96" y="886536"/>
            <a:ext cx="2675854" cy="53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7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3CEAB-EE8D-4554-9DF8-0C8A2E53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MATT Tool </a:t>
            </a:r>
            <a:r>
              <a:rPr lang="en-US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InterBand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Handover Results for Airtel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84B7A-755F-4539-A090-82ADB6FE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199"/>
            <a:ext cx="6781800" cy="4121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0724D2-236D-4824-A219-BB6A7440C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0" y="3367086"/>
            <a:ext cx="1985963" cy="1762125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F741A28-ED94-4208-9121-CBC221483A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727788"/>
              </p:ext>
            </p:extLst>
          </p:nvPr>
        </p:nvGraphicFramePr>
        <p:xfrm>
          <a:off x="7391400" y="1219199"/>
          <a:ext cx="1371600" cy="133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14597" imgH="806406" progId="Excel.Sheet.8">
                  <p:embed/>
                </p:oleObj>
              </mc:Choice>
              <mc:Fallback>
                <p:oleObj name="Worksheet" showAsIcon="1" r:id="rId4" imgW="914597" imgH="806406" progId="Excel.Sheet.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F741A28-ED94-4208-9121-CBC221483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1400" y="1219199"/>
                        <a:ext cx="1371600" cy="1339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2251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580807"/>
              </p:ext>
            </p:extLst>
          </p:nvPr>
        </p:nvGraphicFramePr>
        <p:xfrm>
          <a:off x="228600" y="760187"/>
          <a:ext cx="6322922" cy="518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5497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020006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935338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790466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811261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10354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1598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IN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280522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73.192185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22.278193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38750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31062"/>
            <a:ext cx="8153400" cy="533400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Near Cell (Reliance JIO)</a:t>
            </a:r>
            <a:endParaRPr lang="en-IN" sz="2800" u="sng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2246" y="1528179"/>
            <a:ext cx="244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Near Cell :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4EDB7-3314-4AA0-BDDC-ED83D35DFF2B}"/>
              </a:ext>
            </a:extLst>
          </p:cNvPr>
          <p:cNvSpPr txBox="1"/>
          <p:nvPr/>
        </p:nvSpPr>
        <p:spPr>
          <a:xfrm>
            <a:off x="6987823" y="2416724"/>
            <a:ext cx="1698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Majalpur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main road near Hanuman temple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A5BD4-0772-466F-992D-0E341460E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4559"/>
            <a:ext cx="3086100" cy="4902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8EE3CD-444E-411E-8F92-3A31E3666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23" y="1374559"/>
            <a:ext cx="3086100" cy="49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98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5043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Edge Cell (Reliance JIO)</a:t>
            </a:r>
            <a:endParaRPr lang="en-IN" sz="28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144571"/>
              </p:ext>
            </p:extLst>
          </p:nvPr>
        </p:nvGraphicFramePr>
        <p:xfrm>
          <a:off x="457200" y="897407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7356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762137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IN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73.196211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22.278573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-99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38948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62712" y="1905000"/>
            <a:ext cx="2540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Edge Cell : 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7572D-9569-479A-8ADB-83798E584236}"/>
              </a:ext>
            </a:extLst>
          </p:cNvPr>
          <p:cNvSpPr txBox="1"/>
          <p:nvPr/>
        </p:nvSpPr>
        <p:spPr>
          <a:xfrm>
            <a:off x="6877246" y="2990671"/>
            <a:ext cx="21261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Bank of Baroda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Manjalpur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branch Vadodara</a:t>
            </a:r>
          </a:p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2C8E79F-CB27-42D8-87AC-0A73F1D06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5" y="1693094"/>
            <a:ext cx="3240757" cy="4936305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1142D7-4BD7-495E-A928-7C2CC20B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693094"/>
            <a:ext cx="3200400" cy="49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8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399" y="191483"/>
            <a:ext cx="5638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Calibri" panose="020F0502020204030204" pitchFamily="34" charset="0"/>
                <a:cs typeface="Calibri" pitchFamily="34" charset="0"/>
              </a:rPr>
              <a:t>Mixed Coverage Area for Reliance JIO</a:t>
            </a:r>
            <a:endParaRPr lang="en-IN" sz="2400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1600200"/>
            <a:ext cx="2514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96291B2-9F18-4C81-80A2-A27F9F0B5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653148"/>
            <a:ext cx="3086100" cy="5223777"/>
          </a:xfrm>
          <a:prstGeom prst="rect">
            <a:avLst/>
          </a:prstGeom>
        </p:spPr>
      </p:pic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3F000842-3771-46A3-A81B-B16176865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53148"/>
            <a:ext cx="3086100" cy="522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29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0046F6-85BD-4B42-8A66-FA0E5F41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715000" cy="609600"/>
          </a:xfrm>
        </p:spPr>
        <p:txBody>
          <a:bodyPr>
            <a:normAutofit/>
          </a:bodyPr>
          <a:lstStyle/>
          <a:p>
            <a:r>
              <a:rPr lang="en-US" sz="2400" u="sng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itchFamily="34" charset="0"/>
              </a:rPr>
              <a:t>Inter Band Handover (FDD-TDD) for JIO 4G</a:t>
            </a:r>
            <a:endParaRPr lang="en-IN" sz="2400" u="sng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E5B08-EA36-4666-BC25-7240A78808C8}"/>
              </a:ext>
            </a:extLst>
          </p:cNvPr>
          <p:cNvSpPr txBox="1"/>
          <p:nvPr/>
        </p:nvSpPr>
        <p:spPr>
          <a:xfrm>
            <a:off x="685800" y="6248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40 </a:t>
            </a:r>
            <a:r>
              <a:rPr lang="en-US" dirty="0"/>
              <a:t>       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5</a:t>
            </a:r>
            <a:r>
              <a:rPr lang="en-US" dirty="0"/>
              <a:t>    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3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07004-40D9-4E31-8049-C5A41C24D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2" y="904875"/>
            <a:ext cx="2949949" cy="5114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AA51B4-0CFA-4852-BB9E-17E4165AD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71" y="914400"/>
            <a:ext cx="3086100" cy="518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366325-D3F2-4501-8DB0-DD2D13CF9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1" y="904875"/>
            <a:ext cx="2828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81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3CEAB-EE8D-4554-9DF8-0C8A2E53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91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file"/>
              </a:rPr>
              <a:t>MATT Tool </a:t>
            </a:r>
            <a:r>
              <a:rPr lang="en-US" sz="2400" u="sng" dirty="0" err="1">
                <a:latin typeface="Calibri" panose="020F0502020204030204" pitchFamily="34" charset="0"/>
                <a:cs typeface="Calibri" panose="020F0502020204030204" pitchFamily="34" charset="0"/>
                <a:hlinkClick r:id="rId2" action="ppaction://hlinkfile"/>
              </a:rPr>
              <a:t>InterBand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file"/>
              </a:rPr>
              <a:t> Handover Results for Jio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2D617-A0D0-492A-B57D-0EE4D0297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90" y="1447800"/>
            <a:ext cx="6738079" cy="3657599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BCD4A6C-FE69-4994-8ACE-3DAA004299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116624"/>
              </p:ext>
            </p:extLst>
          </p:nvPr>
        </p:nvGraphicFramePr>
        <p:xfrm>
          <a:off x="3959225" y="3241675"/>
          <a:ext cx="12255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25513" imgH="374825" progId="Excel.Sheet.12">
                  <p:embed/>
                </p:oleObj>
              </mc:Choice>
              <mc:Fallback>
                <p:oleObj name="Worksheet" r:id="rId4" imgW="1225513" imgH="374825" progId="Excel.Shee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BCD4A6C-FE69-4994-8ACE-3DAA004299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9225" y="3241675"/>
                        <a:ext cx="1225550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65D435C-9818-40E3-9EDF-697C9166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4700" y="3616325"/>
            <a:ext cx="1981200" cy="118110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781381-1C05-4834-A5DB-8F5FC503DD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011614"/>
              </p:ext>
            </p:extLst>
          </p:nvPr>
        </p:nvGraphicFramePr>
        <p:xfrm>
          <a:off x="7391400" y="1312862"/>
          <a:ext cx="1371600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7" imgW="914597" imgH="806406" progId="Excel.Sheet.8">
                  <p:embed/>
                </p:oleObj>
              </mc:Choice>
              <mc:Fallback>
                <p:oleObj name="Worksheet" showAsIcon="1" r:id="rId7" imgW="914597" imgH="806406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C781381-1C05-4834-A5DB-8F5FC503DD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91400" y="1312862"/>
                        <a:ext cx="1371600" cy="135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2513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802" y="11706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Near Cell for VI: </a:t>
            </a:r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7EAE5CF0-6F51-4F55-8470-FBAE67E354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798881"/>
              </p:ext>
            </p:extLst>
          </p:nvPr>
        </p:nvGraphicFramePr>
        <p:xfrm>
          <a:off x="381000" y="945113"/>
          <a:ext cx="6629400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IN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73.197725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IN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22.278378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-73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40090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E74DD88-9968-414C-8498-AF5C87FDE298}"/>
              </a:ext>
            </a:extLst>
          </p:cNvPr>
          <p:cNvSpPr txBox="1"/>
          <p:nvPr/>
        </p:nvSpPr>
        <p:spPr>
          <a:xfrm>
            <a:off x="7239000" y="3128590"/>
            <a:ext cx="16527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Bank of Baroda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Manjalpur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branch Vadodara</a:t>
            </a:r>
          </a:p>
          <a:p>
            <a:pPr algn="ct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DCC2A-BF9A-48C1-A769-A7121E151C73}"/>
              </a:ext>
            </a:extLst>
          </p:cNvPr>
          <p:cNvSpPr txBox="1"/>
          <p:nvPr/>
        </p:nvSpPr>
        <p:spPr>
          <a:xfrm>
            <a:off x="5334000" y="1788851"/>
            <a:ext cx="50548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Near Cell : 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8E111-E2DA-4AE5-BD2C-CE7160617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9" y="1720854"/>
            <a:ext cx="3213744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3E1CB7-E140-45F8-A359-73C964870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720854"/>
            <a:ext cx="301082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5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19021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Edge Cell for VI: </a:t>
            </a:r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A901AC99-3A70-4D62-BC02-649F957A0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979679"/>
              </p:ext>
            </p:extLst>
          </p:nvPr>
        </p:nvGraphicFramePr>
        <p:xfrm>
          <a:off x="330532" y="967397"/>
          <a:ext cx="6222668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9668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442912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233488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cell(EC)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IN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IN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73.193896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22.273203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-96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40090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0B53F10-2155-4B10-AD10-172E6F50C882}"/>
              </a:ext>
            </a:extLst>
          </p:cNvPr>
          <p:cNvSpPr txBox="1"/>
          <p:nvPr/>
        </p:nvSpPr>
        <p:spPr>
          <a:xfrm>
            <a:off x="6858000" y="32004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D-mart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Majhalpur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Vadodara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BB1639-568E-4D14-B581-AC110564172C}"/>
              </a:ext>
            </a:extLst>
          </p:cNvPr>
          <p:cNvSpPr txBox="1"/>
          <p:nvPr/>
        </p:nvSpPr>
        <p:spPr>
          <a:xfrm>
            <a:off x="5598132" y="1749202"/>
            <a:ext cx="457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Edge Cell : 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4D98D-1652-4AB5-B7DA-AC22B3F77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2" y="1828800"/>
            <a:ext cx="3162728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F3EEDC-2492-4A2C-9599-50BA105DD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71" y="1828800"/>
            <a:ext cx="30108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8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Mixed Coverage Area for VI: 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endParaRPr lang="en-IN" sz="1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62BA0-F301-44C2-83A1-91F934C2E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3276600" cy="525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595925-FB2B-43F6-9E75-4EE2AD984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95054"/>
            <a:ext cx="3163229" cy="52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8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240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Information:</a:t>
            </a:r>
            <a:endParaRPr lang="en-US" sz="24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050203"/>
              </p:ext>
            </p:extLst>
          </p:nvPr>
        </p:nvGraphicFramePr>
        <p:xfrm>
          <a:off x="304800" y="1348740"/>
          <a:ext cx="8458200" cy="1013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3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Operator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JIO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6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6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JIONET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93844"/>
              </p:ext>
            </p:extLst>
          </p:nvPr>
        </p:nvGraphicFramePr>
        <p:xfrm>
          <a:off x="304800" y="2609529"/>
          <a:ext cx="8458200" cy="102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Operator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Airtel 4G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9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2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airtelgprs.com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800542"/>
              </p:ext>
            </p:extLst>
          </p:nvPr>
        </p:nvGraphicFramePr>
        <p:xfrm>
          <a:off x="304800" y="3886200"/>
          <a:ext cx="8458200" cy="102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Operator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2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3E36AF-3194-47CB-97E1-16B5D65BF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888828"/>
              </p:ext>
            </p:extLst>
          </p:nvPr>
        </p:nvGraphicFramePr>
        <p:xfrm>
          <a:off x="269696" y="5142858"/>
          <a:ext cx="8458200" cy="102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Operator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BSNL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2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Bsnlnet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      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VI Band Handover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C5D80-9CA1-4C28-A24D-AB8D16E20C42}"/>
              </a:ext>
            </a:extLst>
          </p:cNvPr>
          <p:cNvSpPr txBox="1"/>
          <p:nvPr/>
        </p:nvSpPr>
        <p:spPr>
          <a:xfrm>
            <a:off x="914400" y="63246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</a:t>
            </a:r>
            <a:r>
              <a:rPr lang="en-US" u="sng" dirty="0"/>
              <a:t>3</a:t>
            </a:r>
            <a:r>
              <a:rPr lang="en-US" dirty="0"/>
              <a:t>    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1</a:t>
            </a:r>
            <a:r>
              <a:rPr lang="en-US" dirty="0"/>
              <a:t>                     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41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E6BB7-45AC-4767-B003-DB67B5FD7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43000"/>
            <a:ext cx="3010829" cy="518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49306-CD94-4024-8A3A-D197FEBB0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1" y="1143000"/>
            <a:ext cx="3010829" cy="518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388FA-F651-4193-A890-8473296FB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85" y="1142999"/>
            <a:ext cx="3010829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01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3CEAB-EE8D-4554-9DF8-0C8A2E53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MATT Tool </a:t>
            </a:r>
            <a:r>
              <a:rPr lang="en-US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InterBand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Handover Results for VI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64DF4-CF26-44AD-B1FD-D3890B9ED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6477000" cy="2840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FB0955-8E55-479D-A065-6D4572EBD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590800"/>
            <a:ext cx="1905000" cy="14859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D859E20-39BC-47A2-BFA4-496589E3F1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532300"/>
              </p:ext>
            </p:extLst>
          </p:nvPr>
        </p:nvGraphicFramePr>
        <p:xfrm>
          <a:off x="7153274" y="1066800"/>
          <a:ext cx="14573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14597" imgH="806406" progId="Excel.Sheet.8">
                  <p:embed/>
                </p:oleObj>
              </mc:Choice>
              <mc:Fallback>
                <p:oleObj name="Worksheet" showAsIcon="1" r:id="rId4" imgW="914597" imgH="806406" progId="Excel.Sheet.8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D859E20-39BC-47A2-BFA4-496589E3F1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53274" y="1066800"/>
                        <a:ext cx="1457325" cy="103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07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3784-8BF2-4DAE-B3F3-A033FE88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0" y="0"/>
            <a:ext cx="7222588" cy="38100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r>
              <a:rPr lang="en-US" sz="4400" dirty="0"/>
              <a:t>   </a:t>
            </a:r>
            <a:r>
              <a:rPr lang="en-US" sz="4400" u="sng" dirty="0">
                <a:latin typeface="Calibri" panose="020F0502020204030204" pitchFamily="34" charset="0"/>
                <a:cs typeface="Calibri" panose="020F0502020204030204" pitchFamily="34" charset="0"/>
              </a:rPr>
              <a:t>G-net Tracker Drive Route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A509C4-8548-49BB-B7DB-F07022B9B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38200"/>
            <a:ext cx="3886200" cy="5105400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72FD2400-0817-43ED-B850-37AA3E846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23913"/>
            <a:ext cx="3733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08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3DC-6B18-4C42-B589-4ACEF1AA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7672"/>
            <a:ext cx="7313612" cy="1143000"/>
          </a:xfrm>
        </p:spPr>
        <p:txBody>
          <a:bodyPr>
            <a:normAutofit/>
          </a:bodyPr>
          <a:lstStyle/>
          <a:p>
            <a:r>
              <a:rPr lang="en-US" sz="3600" u="sng" dirty="0"/>
              <a:t>Drive Route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3637F-F7E9-4F40-9ACF-7EF426F6B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90600"/>
            <a:ext cx="731361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0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33528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buNone/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pPr marL="109537" indent="0" algn="ctr">
              <a:spcBef>
                <a:spcPct val="50000"/>
              </a:spcBef>
              <a:buNone/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		</a:t>
            </a:r>
            <a: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THANK YOU</a:t>
            </a:r>
            <a:b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n-US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19F79B-E149-4B7D-BD30-1BD37ED62E9A}"/>
              </a:ext>
            </a:extLst>
          </p:cNvPr>
          <p:cNvSpPr/>
          <p:nvPr/>
        </p:nvSpPr>
        <p:spPr>
          <a:xfrm>
            <a:off x="2590800" y="5214584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Autofit/>
          </a:bodyPr>
          <a:lstStyle/>
          <a:p>
            <a:r>
              <a:rPr lang="en-IN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1</a:t>
            </a:r>
            <a:endParaRPr lang="en-US" sz="3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674721"/>
              </p:ext>
            </p:extLst>
          </p:nvPr>
        </p:nvGraphicFramePr>
        <p:xfrm>
          <a:off x="762000" y="1143000"/>
          <a:ext cx="7543800" cy="5460787"/>
        </p:xfrm>
        <a:graphic>
          <a:graphicData uri="http://schemas.openxmlformats.org/drawingml/2006/table">
            <a:tbl>
              <a:tblPr/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Airtel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70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Website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: https://www.airtel.in/</a:t>
                      </a:r>
                      <a:b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WAP APN: 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airtelgprs.com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98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5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2300 MHz – TDD(Band 40)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35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1800 – FDD(Band 3)</a:t>
                      </a:r>
                    </a:p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2100 – FDD (Band 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5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MDN: *282#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Balance check: *123#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all services: *121#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8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VoWiFi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Supported</a:t>
                      </a:r>
                    </a:p>
                    <a:p>
                      <a:pPr algn="ctr" rtl="0" fontAlgn="ctr"/>
                      <a:endParaRPr lang="en-IN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245235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 (CSFB to 2G)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Autofit/>
          </a:bodyPr>
          <a:lstStyle/>
          <a:p>
            <a:r>
              <a:rPr lang="en-IN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2</a:t>
            </a:r>
            <a:endParaRPr lang="en-US" sz="3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773710"/>
              </p:ext>
            </p:extLst>
          </p:nvPr>
        </p:nvGraphicFramePr>
        <p:xfrm>
          <a:off x="762000" y="1066801"/>
          <a:ext cx="7696200" cy="5066752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RELIANCE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JIO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Website: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N" sz="16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https://www.jio.com</a:t>
                      </a:r>
                      <a:endParaRPr lang="en-IN" sz="16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WAP APN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IN" sz="16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jionet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857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8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2300 MHz –TDD(Band 40)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850 MHz – FDD(Band 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098732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1800 MHz –FDD(Band 3)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78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3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3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778956"/>
                  </a:ext>
                </a:extLst>
              </a:tr>
              <a:tr h="516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8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Autofit/>
          </a:bodyPr>
          <a:lstStyle/>
          <a:p>
            <a:r>
              <a:rPr lang="en-IN" sz="3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3</a:t>
            </a:r>
            <a:endParaRPr lang="en-US" sz="3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3908377"/>
              </p:ext>
            </p:extLst>
          </p:nvPr>
        </p:nvGraphicFramePr>
        <p:xfrm>
          <a:off x="762000" y="1066801"/>
          <a:ext cx="7696200" cy="5256701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Website: </a:t>
                      </a:r>
                      <a:r>
                        <a:rPr kumimoji="0" lang="en-US" sz="16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https://www.myvi.in</a:t>
                      </a:r>
                      <a:endParaRPr kumimoji="0" lang="en-IN" sz="160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1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WAP APN</a:t>
                      </a:r>
                      <a:r>
                        <a:rPr kumimoji="0" lang="en-IN" sz="16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internet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05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8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39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2100 MHz –FDD(Band 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2500 MHz –TDD(Band 41)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880254"/>
                  </a:ext>
                </a:extLst>
              </a:tr>
              <a:tr h="6335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1800 MHz –FDD(Band 3) </a:t>
                      </a:r>
                    </a:p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900Mhz   -  FDD(Band 8)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098732"/>
                  </a:ext>
                </a:extLst>
              </a:tr>
              <a:tr h="31678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MSISDN :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*199#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Recharge : *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199*5#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Balance check : 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*199*2#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3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3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VoWiFi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079470"/>
                  </a:ext>
                </a:extLst>
              </a:tr>
              <a:tr h="516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(CSFB to 2G/3G)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52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790700"/>
            <a:ext cx="8001000" cy="3276600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  <a:cs typeface="Calibri" pitchFamily="34" charset="0"/>
              </a:rPr>
              <a:t>Near Cell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Stationary: RSRP : -65dbm to -75dbm  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itchFamily="34" charset="0"/>
              </a:rPr>
              <a:t>Edge Cell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Stationary: RSRP : -95dbm to -110dbm   </a:t>
            </a:r>
            <a:endParaRPr lang="en-US" sz="2800" dirty="0">
              <a:latin typeface="Calibri" panose="020F0502020204030204" pitchFamily="34" charset="0"/>
              <a:cs typeface="Calibri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itchFamily="34" charset="0"/>
              </a:rPr>
              <a:t>Mixed     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Mobility:    RSRP :  -65dbm to -110dbm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1000" cy="533400"/>
          </a:xfrm>
        </p:spPr>
        <p:txBody>
          <a:bodyPr>
            <a:noAutofit/>
          </a:bodyPr>
          <a:lstStyle/>
          <a:p>
            <a:r>
              <a:rPr lang="en-US" sz="400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292845"/>
              </p:ext>
            </p:extLst>
          </p:nvPr>
        </p:nvGraphicFramePr>
        <p:xfrm>
          <a:off x="304800" y="914400"/>
          <a:ext cx="5811365" cy="5518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5455">
                  <a:extLst>
                    <a:ext uri="{9D8B030D-6E8A-4147-A177-3AD203B41FA5}">
                      <a16:colId xmlns:a16="http://schemas.microsoft.com/office/drawing/2014/main" val="3030046429"/>
                    </a:ext>
                  </a:extLst>
                </a:gridCol>
                <a:gridCol w="1113578">
                  <a:extLst>
                    <a:ext uri="{9D8B030D-6E8A-4147-A177-3AD203B41FA5}">
                      <a16:colId xmlns:a16="http://schemas.microsoft.com/office/drawing/2014/main" val="1319841444"/>
                    </a:ext>
                  </a:extLst>
                </a:gridCol>
                <a:gridCol w="1039339">
                  <a:extLst>
                    <a:ext uri="{9D8B030D-6E8A-4147-A177-3AD203B41FA5}">
                      <a16:colId xmlns:a16="http://schemas.microsoft.com/office/drawing/2014/main" val="92116997"/>
                    </a:ext>
                  </a:extLst>
                </a:gridCol>
                <a:gridCol w="816624">
                  <a:extLst>
                    <a:ext uri="{9D8B030D-6E8A-4147-A177-3AD203B41FA5}">
                      <a16:colId xmlns:a16="http://schemas.microsoft.com/office/drawing/2014/main" val="3926543645"/>
                    </a:ext>
                  </a:extLst>
                </a:gridCol>
                <a:gridCol w="624137">
                  <a:extLst>
                    <a:ext uri="{9D8B030D-6E8A-4147-A177-3AD203B41FA5}">
                      <a16:colId xmlns:a16="http://schemas.microsoft.com/office/drawing/2014/main" val="2446168895"/>
                    </a:ext>
                  </a:extLst>
                </a:gridCol>
                <a:gridCol w="1362232">
                  <a:extLst>
                    <a:ext uri="{9D8B030D-6E8A-4147-A177-3AD203B41FA5}">
                      <a16:colId xmlns:a16="http://schemas.microsoft.com/office/drawing/2014/main" val="3701289311"/>
                    </a:ext>
                  </a:extLst>
                </a:gridCol>
              </a:tblGrid>
              <a:tr h="2070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US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E-ARFCN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939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73.197748</a:t>
                      </a: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22.278329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093205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321"/>
            <a:ext cx="7848600" cy="609600"/>
          </a:xfrm>
        </p:spPr>
        <p:txBody>
          <a:bodyPr>
            <a:noAutofit/>
          </a:bodyPr>
          <a:lstStyle/>
          <a:p>
            <a:r>
              <a:rPr lang="en-US" sz="4000" u="sng" dirty="0">
                <a:latin typeface="Calibri" panose="020F0502020204030204" pitchFamily="34" charset="0"/>
                <a:cs typeface="Calibri" panose="020F0502020204030204" pitchFamily="34" charset="0"/>
              </a:rPr>
              <a:t>Near Cell (Airtel)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1D9695-0CEF-4EB4-A389-4EA0E657ECEE}"/>
              </a:ext>
            </a:extLst>
          </p:cNvPr>
          <p:cNvSpPr txBox="1"/>
          <p:nvPr/>
        </p:nvSpPr>
        <p:spPr>
          <a:xfrm>
            <a:off x="5562600" y="1770580"/>
            <a:ext cx="457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Near Cell : </a:t>
            </a:r>
          </a:p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E990C3-D21B-4318-A4B0-379B474129D4}"/>
              </a:ext>
            </a:extLst>
          </p:cNvPr>
          <p:cNvSpPr txBox="1"/>
          <p:nvPr/>
        </p:nvSpPr>
        <p:spPr>
          <a:xfrm>
            <a:off x="7001679" y="2930405"/>
            <a:ext cx="1698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Bank of Baroda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Manjalpur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branch Vadodara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C02C6-3144-458B-A2C2-567438F86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28" y="1770580"/>
            <a:ext cx="3010829" cy="4782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AE303-8DFD-47C0-B49D-18E997374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5" y="1741470"/>
            <a:ext cx="3010829" cy="48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1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377012"/>
              </p:ext>
            </p:extLst>
          </p:nvPr>
        </p:nvGraphicFramePr>
        <p:xfrm>
          <a:off x="238875" y="821856"/>
          <a:ext cx="6477000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931">
                  <a:extLst>
                    <a:ext uri="{9D8B030D-6E8A-4147-A177-3AD203B41FA5}">
                      <a16:colId xmlns:a16="http://schemas.microsoft.com/office/drawing/2014/main" val="3398572702"/>
                    </a:ext>
                  </a:extLst>
                </a:gridCol>
                <a:gridCol w="1131132">
                  <a:extLst>
                    <a:ext uri="{9D8B030D-6E8A-4147-A177-3AD203B41FA5}">
                      <a16:colId xmlns:a16="http://schemas.microsoft.com/office/drawing/2014/main" val="2916790836"/>
                    </a:ext>
                  </a:extLst>
                </a:gridCol>
                <a:gridCol w="1176766">
                  <a:extLst>
                    <a:ext uri="{9D8B030D-6E8A-4147-A177-3AD203B41FA5}">
                      <a16:colId xmlns:a16="http://schemas.microsoft.com/office/drawing/2014/main" val="248206799"/>
                    </a:ext>
                  </a:extLst>
                </a:gridCol>
                <a:gridCol w="982235">
                  <a:extLst>
                    <a:ext uri="{9D8B030D-6E8A-4147-A177-3AD203B41FA5}">
                      <a16:colId xmlns:a16="http://schemas.microsoft.com/office/drawing/2014/main" val="323449267"/>
                    </a:ext>
                  </a:extLst>
                </a:gridCol>
                <a:gridCol w="835742">
                  <a:extLst>
                    <a:ext uri="{9D8B030D-6E8A-4147-A177-3AD203B41FA5}">
                      <a16:colId xmlns:a16="http://schemas.microsoft.com/office/drawing/2014/main" val="4262851045"/>
                    </a:ext>
                  </a:extLst>
                </a:gridCol>
                <a:gridCol w="1532194">
                  <a:extLst>
                    <a:ext uri="{9D8B030D-6E8A-4147-A177-3AD203B41FA5}">
                      <a16:colId xmlns:a16="http://schemas.microsoft.com/office/drawing/2014/main" val="300605489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cell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 (</a:t>
                      </a:r>
                      <a:r>
                        <a:rPr lang="en-US" sz="1400" b="1" u="none" strike="noStrike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E-ARFCN</a:t>
                      </a:r>
                      <a:endParaRPr lang="en-US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97162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73.192608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22.272883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244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3412"/>
            <a:ext cx="7924800" cy="495300"/>
          </a:xfrm>
        </p:spPr>
        <p:txBody>
          <a:bodyPr>
            <a:noAutofit/>
          </a:bodyPr>
          <a:lstStyle/>
          <a:p>
            <a:r>
              <a:rPr lang="en-US" sz="4000" u="sng" dirty="0">
                <a:latin typeface="Calibri" panose="020F0502020204030204" pitchFamily="34" charset="0"/>
                <a:cs typeface="Calibri" panose="020F0502020204030204" pitchFamily="34" charset="0"/>
              </a:rPr>
              <a:t>Edge Cell (Airtel)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F448C-6D9B-417F-9991-87C8A217948B}"/>
              </a:ext>
            </a:extLst>
          </p:cNvPr>
          <p:cNvSpPr txBox="1"/>
          <p:nvPr/>
        </p:nvSpPr>
        <p:spPr>
          <a:xfrm>
            <a:off x="5562600" y="1752600"/>
            <a:ext cx="457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RSRP Range for Edge Cell : 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78532B-8919-4757-89BE-F9B7DC72A692}"/>
              </a:ext>
            </a:extLst>
          </p:cNvPr>
          <p:cNvSpPr txBox="1"/>
          <p:nvPr/>
        </p:nvSpPr>
        <p:spPr>
          <a:xfrm rot="10800000" flipV="1">
            <a:off x="6858000" y="3493530"/>
            <a:ext cx="213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D-mart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majalpur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vadodara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556B2-A6CE-4487-A376-A6205B31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104"/>
            <a:ext cx="3248526" cy="491089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7610C67-B62F-4570-8B5E-57389262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54117"/>
            <a:ext cx="3248526" cy="49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63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273977"/>
            <a:ext cx="541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Calibri" panose="020F0502020204030204" pitchFamily="34" charset="0"/>
                <a:cs typeface="Calibri" pitchFamily="34" charset="0"/>
              </a:rPr>
              <a:t>Mixed Coverage Area for Airtel</a:t>
            </a:r>
            <a:endParaRPr lang="en-IN" sz="2000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1600200"/>
            <a:ext cx="2514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6D3FD78F-C0DF-41D4-B9F5-3AB2AAA49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12187"/>
            <a:ext cx="3276600" cy="523141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7D566487-F62E-447F-BE2C-6D043AC16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712187"/>
            <a:ext cx="3276600" cy="507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256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14971</TotalTime>
  <Words>705</Words>
  <Application>Microsoft Office PowerPoint</Application>
  <PresentationFormat>On-screen Show (4:3)</PresentationFormat>
  <Paragraphs>250</Paragraphs>
  <Slides>24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Cambria</vt:lpstr>
      <vt:lpstr>Lucida Sans Unicode</vt:lpstr>
      <vt:lpstr>Times New Roman</vt:lpstr>
      <vt:lpstr>Verdana</vt:lpstr>
      <vt:lpstr>Wingdings 2</vt:lpstr>
      <vt:lpstr>Wingdings 3</vt:lpstr>
      <vt:lpstr>Concourse</vt:lpstr>
      <vt:lpstr>Worksheet</vt:lpstr>
      <vt:lpstr>MARQUIS TECHNOLOGIES  </vt:lpstr>
      <vt:lpstr>Operator Information:</vt:lpstr>
      <vt:lpstr>Operator Information 1</vt:lpstr>
      <vt:lpstr>Operator Information 2</vt:lpstr>
      <vt:lpstr>Operator Information 3</vt:lpstr>
      <vt:lpstr>Drive Route</vt:lpstr>
      <vt:lpstr>Near Cell (Airtel)</vt:lpstr>
      <vt:lpstr>Edge Cell (Airtel)</vt:lpstr>
      <vt:lpstr>PowerPoint Presentation</vt:lpstr>
      <vt:lpstr>PowerPoint Presentation</vt:lpstr>
      <vt:lpstr>MATT Tool InterBand Handover Results for Airtel</vt:lpstr>
      <vt:lpstr>Near Cell (Reliance JIO)</vt:lpstr>
      <vt:lpstr>PowerPoint Presentation</vt:lpstr>
      <vt:lpstr>PowerPoint Presentation</vt:lpstr>
      <vt:lpstr>Inter Band Handover (FDD-TDD) for JIO 4G</vt:lpstr>
      <vt:lpstr>MATT Tool InterBand Handover Results for Jio</vt:lpstr>
      <vt:lpstr>Near Cell for VI:  </vt:lpstr>
      <vt:lpstr> Edge Cell for VI:  </vt:lpstr>
      <vt:lpstr>Mixed Coverage Area for VI:  </vt:lpstr>
      <vt:lpstr>      VI Band Handover</vt:lpstr>
      <vt:lpstr>MATT Tool InterBand Handover Results for VI</vt:lpstr>
      <vt:lpstr>    G-net Tracker Drive Route</vt:lpstr>
      <vt:lpstr>Drive Route</vt:lpstr>
      <vt:lpstr>           THANK YOU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Kuldeep Gairola</cp:lastModifiedBy>
  <cp:revision>928</cp:revision>
  <dcterms:created xsi:type="dcterms:W3CDTF">2007-12-16T16:40:02Z</dcterms:created>
  <dcterms:modified xsi:type="dcterms:W3CDTF">2021-10-13T09:42:28Z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