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notesMasterIdLst>
    <p:notesMasterId r:id="rId31"/>
  </p:notesMasterIdLst>
  <p:handoutMasterIdLst>
    <p:handoutMasterId r:id="rId32"/>
  </p:handoutMasterIdLst>
  <p:sldIdLst>
    <p:sldId id="343" r:id="rId2"/>
    <p:sldId id="540" r:id="rId3"/>
    <p:sldId id="448" r:id="rId4"/>
    <p:sldId id="465" r:id="rId5"/>
    <p:sldId id="549" r:id="rId6"/>
    <p:sldId id="425" r:id="rId7"/>
    <p:sldId id="556" r:id="rId8"/>
    <p:sldId id="557" r:id="rId9"/>
    <p:sldId id="456" r:id="rId10"/>
    <p:sldId id="458" r:id="rId11"/>
    <p:sldId id="454" r:id="rId12"/>
    <p:sldId id="541" r:id="rId13"/>
    <p:sldId id="533" r:id="rId14"/>
    <p:sldId id="534" r:id="rId15"/>
    <p:sldId id="460" r:id="rId16"/>
    <p:sldId id="462" r:id="rId17"/>
    <p:sldId id="464" r:id="rId18"/>
    <p:sldId id="467" r:id="rId19"/>
    <p:sldId id="552" r:id="rId20"/>
    <p:sldId id="553" r:id="rId21"/>
    <p:sldId id="529" r:id="rId22"/>
    <p:sldId id="530" r:id="rId23"/>
    <p:sldId id="531" r:id="rId24"/>
    <p:sldId id="523" r:id="rId25"/>
    <p:sldId id="554" r:id="rId26"/>
    <p:sldId id="558" r:id="rId27"/>
    <p:sldId id="550" r:id="rId28"/>
    <p:sldId id="559" r:id="rId29"/>
    <p:sldId id="423" r:id="rId3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0917"/>
    <a:srgbClr val="9CBD26"/>
    <a:srgbClr val="464AB3"/>
    <a:srgbClr val="DCB328"/>
    <a:srgbClr val="BBBCBA"/>
    <a:srgbClr val="BCBCBC"/>
    <a:srgbClr val="05A2E6"/>
    <a:srgbClr val="A04B9F"/>
    <a:srgbClr val="006F6C"/>
    <a:srgbClr val="1979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9" autoAdjust="0"/>
    <p:restoredTop sz="94533" autoAdjust="0"/>
  </p:normalViewPr>
  <p:slideViewPr>
    <p:cSldViewPr>
      <p:cViewPr varScale="1">
        <p:scale>
          <a:sx n="86" d="100"/>
          <a:sy n="86" d="100"/>
        </p:scale>
        <p:origin x="147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ldeep Gairola" userId="b147f4c7d9b9fe2c" providerId="LiveId" clId="{21D6237A-47A5-4EB7-A9BF-B4094C5C97A4}"/>
    <pc:docChg chg="modSld">
      <pc:chgData name="Kuldeep Gairola" userId="b147f4c7d9b9fe2c" providerId="LiveId" clId="{21D6237A-47A5-4EB7-A9BF-B4094C5C97A4}" dt="2021-06-06T07:08:13.746" v="21" actId="14100"/>
      <pc:docMkLst>
        <pc:docMk/>
      </pc:docMkLst>
      <pc:sldChg chg="modSp mod">
        <pc:chgData name="Kuldeep Gairola" userId="b147f4c7d9b9fe2c" providerId="LiveId" clId="{21D6237A-47A5-4EB7-A9BF-B4094C5C97A4}" dt="2021-06-06T06:46:19.430" v="5" actId="1076"/>
        <pc:sldMkLst>
          <pc:docMk/>
          <pc:sldMk cId="0" sldId="425"/>
        </pc:sldMkLst>
        <pc:spChg chg="mod">
          <ac:chgData name="Kuldeep Gairola" userId="b147f4c7d9b9fe2c" providerId="LiveId" clId="{21D6237A-47A5-4EB7-A9BF-B4094C5C97A4}" dt="2021-06-06T06:46:19.430" v="5" actId="1076"/>
          <ac:spMkLst>
            <pc:docMk/>
            <pc:sldMk cId="0" sldId="425"/>
            <ac:spMk id="2" creationId="{00000000-0000-0000-0000-000000000000}"/>
          </ac:spMkLst>
        </pc:spChg>
      </pc:sldChg>
      <pc:sldChg chg="modSp mod">
        <pc:chgData name="Kuldeep Gairola" userId="b147f4c7d9b9fe2c" providerId="LiveId" clId="{21D6237A-47A5-4EB7-A9BF-B4094C5C97A4}" dt="2021-06-06T06:51:24.033" v="14" actId="1076"/>
        <pc:sldMkLst>
          <pc:docMk/>
          <pc:sldMk cId="1010013748" sldId="456"/>
        </pc:sldMkLst>
        <pc:picChg chg="mod">
          <ac:chgData name="Kuldeep Gairola" userId="b147f4c7d9b9fe2c" providerId="LiveId" clId="{21D6237A-47A5-4EB7-A9BF-B4094C5C97A4}" dt="2021-06-06T06:51:24.033" v="14" actId="1076"/>
          <ac:picMkLst>
            <pc:docMk/>
            <pc:sldMk cId="1010013748" sldId="456"/>
            <ac:picMk id="10" creationId="{B9EEF1EE-1F06-481A-8B11-508527A71F8A}"/>
          </ac:picMkLst>
        </pc:picChg>
      </pc:sldChg>
      <pc:sldChg chg="modSp mod">
        <pc:chgData name="Kuldeep Gairola" userId="b147f4c7d9b9fe2c" providerId="LiveId" clId="{21D6237A-47A5-4EB7-A9BF-B4094C5C97A4}" dt="2021-06-06T06:28:56.437" v="0" actId="14734"/>
        <pc:sldMkLst>
          <pc:docMk/>
          <pc:sldMk cId="0" sldId="540"/>
        </pc:sldMkLst>
        <pc:graphicFrameChg chg="modGraphic">
          <ac:chgData name="Kuldeep Gairola" userId="b147f4c7d9b9fe2c" providerId="LiveId" clId="{21D6237A-47A5-4EB7-A9BF-B4094C5C97A4}" dt="2021-06-06T06:28:56.437" v="0" actId="14734"/>
          <ac:graphicFrameMkLst>
            <pc:docMk/>
            <pc:sldMk cId="0" sldId="540"/>
            <ac:graphicFrameMk id="2" creationId="{00000000-0000-0000-0000-000000000000}"/>
          </ac:graphicFrameMkLst>
        </pc:graphicFrameChg>
      </pc:sldChg>
      <pc:sldChg chg="modSp mod">
        <pc:chgData name="Kuldeep Gairola" userId="b147f4c7d9b9fe2c" providerId="LiveId" clId="{21D6237A-47A5-4EB7-A9BF-B4094C5C97A4}" dt="2021-06-06T07:01:08.937" v="20" actId="14100"/>
        <pc:sldMkLst>
          <pc:docMk/>
          <pc:sldMk cId="1740771759" sldId="541"/>
        </pc:sldMkLst>
        <pc:picChg chg="mod">
          <ac:chgData name="Kuldeep Gairola" userId="b147f4c7d9b9fe2c" providerId="LiveId" clId="{21D6237A-47A5-4EB7-A9BF-B4094C5C97A4}" dt="2021-06-06T07:01:08.937" v="20" actId="14100"/>
          <ac:picMkLst>
            <pc:docMk/>
            <pc:sldMk cId="1740771759" sldId="541"/>
            <ac:picMk id="5" creationId="{615B8051-42AE-4BCF-8CA2-5DC833EF8006}"/>
          </ac:picMkLst>
        </pc:picChg>
      </pc:sldChg>
      <pc:sldChg chg="modSp mod">
        <pc:chgData name="Kuldeep Gairola" userId="b147f4c7d9b9fe2c" providerId="LiveId" clId="{21D6237A-47A5-4EB7-A9BF-B4094C5C97A4}" dt="2021-06-06T07:08:13.746" v="21" actId="14100"/>
        <pc:sldMkLst>
          <pc:docMk/>
          <pc:sldMk cId="501308307" sldId="550"/>
        </pc:sldMkLst>
        <pc:picChg chg="mod">
          <ac:chgData name="Kuldeep Gairola" userId="b147f4c7d9b9fe2c" providerId="LiveId" clId="{21D6237A-47A5-4EB7-A9BF-B4094C5C97A4}" dt="2021-06-06T07:08:13.746" v="21" actId="14100"/>
          <ac:picMkLst>
            <pc:docMk/>
            <pc:sldMk cId="501308307" sldId="550"/>
            <ac:picMk id="7" creationId="{EFF66F8B-7C58-4ABA-9328-2BF4E07D2BE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0CF4591-258B-4342-AF7E-FFFDBCCC3A8E}" type="datetimeFigureOut">
              <a:rPr lang="en-US"/>
              <a:pPr>
                <a:defRPr/>
              </a:pPr>
              <a:t>6/16/2021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8212AE9-C339-4A59-A84B-59AC65068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6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2930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E1CAF19C-EE0E-48EE-B6AA-454C66AF66BE}" type="datetimeFigureOut">
              <a:rPr lang="en-US"/>
              <a:pPr>
                <a:defRPr/>
              </a:pPr>
              <a:t>6/16/2021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A2277685-14D2-4D37-9422-8E32D9FB4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2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87544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702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04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4" descr="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5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D463E24-86A2-4270-96A6-002A083AA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A6000-92C3-4382-AE7C-CAEF63FE6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0E34C-4B11-4B81-B974-26E870CB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0A7AE-8B9A-49F0-82DB-F5CAF8598A1B}" type="datetime1">
              <a:rPr lang="en-US" smtClean="0"/>
              <a:pPr>
                <a:defRPr/>
              </a:pPr>
              <a:t>6/16/2021</a:t>
            </a:fld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A9DA9-606B-4D4A-BBFB-D6C792500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0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497C9-781B-4B52-B3F8-162E806A6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0D3C94-B851-4B6E-B40D-5061259CF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667713-734E-4E09-8460-F85663CC8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282CB76-470D-42B2-AABA-1E3A3D57E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0F1541-EF90-4696-9A27-1F733DC57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A9D84-FC3E-4976-8DAB-8164F3E38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59B1BCB-74E9-4721-A0E0-13FFA1323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5A4848D-7419-4425-91F9-69D1A3604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36BBF65-8F27-4BBA-9A9F-29AE072AE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7" name="Picture 4" descr="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0" r:id="rId2"/>
    <p:sldLayoutId id="2147484386" r:id="rId3"/>
    <p:sldLayoutId id="2147484387" r:id="rId4"/>
    <p:sldLayoutId id="2147484388" r:id="rId5"/>
    <p:sldLayoutId id="2147484389" r:id="rId6"/>
    <p:sldLayoutId id="2147484381" r:id="rId7"/>
    <p:sldLayoutId id="2147484390" r:id="rId8"/>
    <p:sldLayoutId id="2147484391" r:id="rId9"/>
    <p:sldLayoutId id="2147484382" r:id="rId10"/>
    <p:sldLayoutId id="2147484383" r:id="rId11"/>
    <p:sldLayoutId id="2147484392" r:id="rId12"/>
  </p:sldLayoutIdLst>
  <p:transition>
    <p:wheel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io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MARQUIS TECHNOLOGIES</a:t>
            </a: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Drive Route –Airtel, Idea, VODAFONE &amp; Reliance JIO (FDD/TDD) LTE</a:t>
            </a: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1" name="Picture 2" descr="C:\Documents and Settings\MT\Local Settings\Temporary Internet Files\Content.IE5\48WXOG2M\MC90041256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871663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1009437"/>
              </p:ext>
            </p:extLst>
          </p:nvPr>
        </p:nvGraphicFramePr>
        <p:xfrm>
          <a:off x="914402" y="1066841"/>
          <a:ext cx="6629397" cy="647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7972">
                  <a:extLst>
                    <a:ext uri="{9D8B030D-6E8A-4147-A177-3AD203B41FA5}">
                      <a16:colId xmlns:a16="http://schemas.microsoft.com/office/drawing/2014/main" val="3398572702"/>
                    </a:ext>
                  </a:extLst>
                </a:gridCol>
                <a:gridCol w="997974">
                  <a:extLst>
                    <a:ext uri="{9D8B030D-6E8A-4147-A177-3AD203B41FA5}">
                      <a16:colId xmlns:a16="http://schemas.microsoft.com/office/drawing/2014/main" val="2916790836"/>
                    </a:ext>
                  </a:extLst>
                </a:gridCol>
                <a:gridCol w="1283109">
                  <a:extLst>
                    <a:ext uri="{9D8B030D-6E8A-4147-A177-3AD203B41FA5}">
                      <a16:colId xmlns:a16="http://schemas.microsoft.com/office/drawing/2014/main" val="248206799"/>
                    </a:ext>
                  </a:extLst>
                </a:gridCol>
                <a:gridCol w="926691">
                  <a:extLst>
                    <a:ext uri="{9D8B030D-6E8A-4147-A177-3AD203B41FA5}">
                      <a16:colId xmlns:a16="http://schemas.microsoft.com/office/drawing/2014/main" val="323449267"/>
                    </a:ext>
                  </a:extLst>
                </a:gridCol>
                <a:gridCol w="855406">
                  <a:extLst>
                    <a:ext uri="{9D8B030D-6E8A-4147-A177-3AD203B41FA5}">
                      <a16:colId xmlns:a16="http://schemas.microsoft.com/office/drawing/2014/main" val="4262851045"/>
                    </a:ext>
                  </a:extLst>
                </a:gridCol>
                <a:gridCol w="1568245">
                  <a:extLst>
                    <a:ext uri="{9D8B030D-6E8A-4147-A177-3AD203B41FA5}">
                      <a16:colId xmlns:a16="http://schemas.microsoft.com/office/drawing/2014/main" val="300605489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Edge cell(EC)</a:t>
                      </a:r>
                      <a:endParaRPr lang="en-US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US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US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US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US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US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097162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82.966275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25.353525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39150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724403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190500"/>
            <a:ext cx="7924800" cy="4953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Edge Cell (Airtel)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0" y="6273225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RSRP: 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-95dbm to -110dbm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465DAD-3759-4449-84F5-2C7ACBD9C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2800" y="1927000"/>
            <a:ext cx="5562600" cy="40909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DCE2EA-87C1-4146-B15B-6A4DC9756322}"/>
              </a:ext>
            </a:extLst>
          </p:cNvPr>
          <p:cNvSpPr txBox="1"/>
          <p:nvPr/>
        </p:nvSpPr>
        <p:spPr>
          <a:xfrm>
            <a:off x="4917105" y="6302926"/>
            <a:ext cx="2433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V- Mart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Shivpur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chowk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07AD03-D9A7-447E-92C3-B4AC5E319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1905000"/>
            <a:ext cx="2819400" cy="41129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1963058"/>
      </p:ext>
    </p:extLst>
  </p:cSld>
  <p:clrMapOvr>
    <a:masterClrMapping/>
  </p:clrMapOvr>
  <p:transition>
    <p:whee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0" y="228600"/>
            <a:ext cx="541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itchFamily="34" charset="0"/>
              </a:rPr>
              <a:t>Mixed Mobility:-</a:t>
            </a:r>
            <a:endParaRPr lang="en-IN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"/>
          </p:nvPr>
        </p:nvSpPr>
        <p:spPr>
          <a:xfrm>
            <a:off x="5943600" y="5733979"/>
            <a:ext cx="3619500" cy="484447"/>
          </a:xfrm>
        </p:spPr>
        <p:txBody>
          <a:bodyPr/>
          <a:lstStyle/>
          <a:p>
            <a:pPr marL="109537" indent="0">
              <a:buNone/>
            </a:pPr>
            <a:r>
              <a:rPr lang="en-US" sz="1800" b="1" dirty="0">
                <a:latin typeface="Calibri" panose="020F0502020204030204" pitchFamily="34" charset="0"/>
                <a:cs typeface="Calibri" pitchFamily="34" charset="0"/>
              </a:rPr>
              <a:t>RSRP:</a:t>
            </a:r>
            <a:r>
              <a:rPr lang="en-US" sz="1800" dirty="0">
                <a:latin typeface="Calibri" panose="020F0502020204030204" pitchFamily="34" charset="0"/>
                <a:cs typeface="Calibri" pitchFamily="34" charset="0"/>
              </a:rPr>
              <a:t> -65dbm to -110dbm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D207A2-433E-4871-B4F1-E4A0BE9A80FB}"/>
              </a:ext>
            </a:extLst>
          </p:cNvPr>
          <p:cNvSpPr/>
          <p:nvPr/>
        </p:nvSpPr>
        <p:spPr>
          <a:xfrm>
            <a:off x="6400800" y="2473133"/>
            <a:ext cx="2552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Hukulganj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Harhua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Varanasi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92C190-9F33-41FA-870B-A34BF4F54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00" y="785262"/>
            <a:ext cx="4953000" cy="49821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282562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5BE96BA-7E38-452A-A230-45E25FB39E91}"/>
              </a:ext>
            </a:extLst>
          </p:cNvPr>
          <p:cNvSpPr txBox="1">
            <a:spLocks/>
          </p:cNvSpPr>
          <p:nvPr/>
        </p:nvSpPr>
        <p:spPr>
          <a:xfrm>
            <a:off x="478809" y="352863"/>
            <a:ext cx="8229600" cy="7318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Airtel Band HO</a:t>
            </a:r>
          </a:p>
          <a:p>
            <a:endParaRPr lang="en-US" sz="2800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B8051-42AE-4BCF-8CA2-5DC833EF80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675" y="985274"/>
            <a:ext cx="4114800" cy="403860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02CA684-E152-458D-A15F-B83EFB215A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681971"/>
              </p:ext>
            </p:extLst>
          </p:nvPr>
        </p:nvGraphicFramePr>
        <p:xfrm>
          <a:off x="380998" y="872788"/>
          <a:ext cx="4389940" cy="52232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4440">
                  <a:extLst>
                    <a:ext uri="{9D8B030D-6E8A-4147-A177-3AD203B41FA5}">
                      <a16:colId xmlns:a16="http://schemas.microsoft.com/office/drawing/2014/main" val="4269016878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422201222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1231863208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4113766997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14645228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757604045"/>
                    </a:ext>
                  </a:extLst>
                </a:gridCol>
              </a:tblGrid>
              <a:tr h="44380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 Hand Over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Freq.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801247"/>
                  </a:ext>
                </a:extLst>
              </a:tr>
              <a:tr h="298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82.9613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25.35953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dBM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39150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9377329"/>
                  </a:ext>
                </a:extLst>
              </a:tr>
              <a:tr h="298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82.96884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25.35277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dBM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1276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300396"/>
                  </a:ext>
                </a:extLst>
              </a:tr>
              <a:tr h="298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82.96794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25.35306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dBM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39348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9158515"/>
                  </a:ext>
                </a:extLst>
              </a:tr>
              <a:tr h="298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82.96949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25.35262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dBM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109313"/>
                  </a:ext>
                </a:extLst>
              </a:tr>
              <a:tr h="298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82.96961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25.35262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dBM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1276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452727"/>
                  </a:ext>
                </a:extLst>
              </a:tr>
              <a:tr h="298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82.97107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25.35237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dBM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39150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080789"/>
                  </a:ext>
                </a:extLst>
              </a:tr>
              <a:tr h="298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82.9734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25.35184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</a:t>
                      </a:r>
                      <a:r>
                        <a:rPr lang="en-US" sz="9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1276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024158"/>
                  </a:ext>
                </a:extLst>
              </a:tr>
              <a:tr h="298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82.974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25.35167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</a:t>
                      </a:r>
                      <a:r>
                        <a:rPr lang="en-US" sz="9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39150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2598088"/>
                  </a:ext>
                </a:extLst>
              </a:tr>
              <a:tr h="298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82.97669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25.35086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</a:t>
                      </a:r>
                      <a:r>
                        <a:rPr lang="en-US" sz="9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1276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1684481"/>
                  </a:ext>
                </a:extLst>
              </a:tr>
              <a:tr h="298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82.97677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25.35081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dBM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39150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8142849"/>
                  </a:ext>
                </a:extLst>
              </a:tr>
              <a:tr h="298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82.98069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25.34782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dBM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1276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998894"/>
                  </a:ext>
                </a:extLst>
              </a:tr>
              <a:tr h="298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82.98137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25.34738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dBM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L40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39150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935745"/>
                  </a:ext>
                </a:extLst>
              </a:tr>
              <a:tr h="298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82.98154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25.34724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dBM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1276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44297"/>
                  </a:ext>
                </a:extLst>
              </a:tr>
              <a:tr h="298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82.98202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25.34679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dBM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L40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39150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460455"/>
                  </a:ext>
                </a:extLst>
              </a:tr>
              <a:tr h="298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82.98303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25.34605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dBM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1276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475941"/>
                  </a:ext>
                </a:extLst>
              </a:tr>
              <a:tr h="2987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82.98338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25.34583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dBM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39348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17750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2CB0F2A-A3B0-4705-8AFD-D71A711C8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197352"/>
              </p:ext>
            </p:extLst>
          </p:nvPr>
        </p:nvGraphicFramePr>
        <p:xfrm>
          <a:off x="5983562" y="5031308"/>
          <a:ext cx="1905000" cy="14738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val="1967478286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4039654520"/>
                    </a:ext>
                  </a:extLst>
                </a:gridCol>
              </a:tblGrid>
              <a:tr h="3607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 Details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566554"/>
                  </a:ext>
                </a:extLst>
              </a:tr>
              <a:tr h="1855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L1_L40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8777758"/>
                  </a:ext>
                </a:extLst>
              </a:tr>
              <a:tr h="1855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L1_L3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2137015"/>
                  </a:ext>
                </a:extLst>
              </a:tr>
              <a:tr h="1855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L40_L1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501493"/>
                  </a:ext>
                </a:extLst>
              </a:tr>
              <a:tr h="1855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L40_L3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35372"/>
                  </a:ext>
                </a:extLst>
              </a:tr>
              <a:tr h="1855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L3_L1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6513015"/>
                  </a:ext>
                </a:extLst>
              </a:tr>
              <a:tr h="1855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L3_L40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1590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0771759"/>
      </p:ext>
    </p:extLst>
  </p:cSld>
  <p:clrMapOvr>
    <a:masterClrMapping/>
  </p:clrMapOvr>
  <p:transition>
    <p:whee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   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RJIO Band 40 Near Cell</a:t>
            </a:r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3B89CD-25DC-4496-B88E-424A55BD3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1815308"/>
            <a:ext cx="2895600" cy="41282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FEDA99-1000-4776-AEE4-C25AB75CE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2" y="1853409"/>
            <a:ext cx="5486400" cy="4090192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280DE12F-64B1-451D-ABDE-1DDD5AB540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3030739"/>
              </p:ext>
            </p:extLst>
          </p:nvPr>
        </p:nvGraphicFramePr>
        <p:xfrm>
          <a:off x="1333500" y="1171695"/>
          <a:ext cx="6477000" cy="5522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8360">
                  <a:extLst>
                    <a:ext uri="{9D8B030D-6E8A-4147-A177-3AD203B41FA5}">
                      <a16:colId xmlns:a16="http://schemas.microsoft.com/office/drawing/2014/main" val="549928184"/>
                    </a:ext>
                  </a:extLst>
                </a:gridCol>
                <a:gridCol w="1189653">
                  <a:extLst>
                    <a:ext uri="{9D8B030D-6E8A-4147-A177-3AD203B41FA5}">
                      <a16:colId xmlns:a16="http://schemas.microsoft.com/office/drawing/2014/main" val="2438324632"/>
                    </a:ext>
                  </a:extLst>
                </a:gridCol>
                <a:gridCol w="1057469">
                  <a:extLst>
                    <a:ext uri="{9D8B030D-6E8A-4147-A177-3AD203B41FA5}">
                      <a16:colId xmlns:a16="http://schemas.microsoft.com/office/drawing/2014/main" val="3911256893"/>
                    </a:ext>
                  </a:extLst>
                </a:gridCol>
                <a:gridCol w="660918">
                  <a:extLst>
                    <a:ext uri="{9D8B030D-6E8A-4147-A177-3AD203B41FA5}">
                      <a16:colId xmlns:a16="http://schemas.microsoft.com/office/drawing/2014/main" val="4026713677"/>
                    </a:ext>
                  </a:extLst>
                </a:gridCol>
                <a:gridCol w="859193">
                  <a:extLst>
                    <a:ext uri="{9D8B030D-6E8A-4147-A177-3AD203B41FA5}">
                      <a16:colId xmlns:a16="http://schemas.microsoft.com/office/drawing/2014/main" val="1607481373"/>
                    </a:ext>
                  </a:extLst>
                </a:gridCol>
                <a:gridCol w="1811407">
                  <a:extLst>
                    <a:ext uri="{9D8B030D-6E8A-4147-A177-3AD203B41FA5}">
                      <a16:colId xmlns:a16="http://schemas.microsoft.com/office/drawing/2014/main" val="1075408564"/>
                    </a:ext>
                  </a:extLst>
                </a:gridCol>
              </a:tblGrid>
              <a:tr h="2716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Near cell(NC)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278437"/>
                  </a:ext>
                </a:extLst>
              </a:tr>
              <a:tr h="280522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82.996510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25.338511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165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38750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39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5661262"/>
      </p:ext>
    </p:extLst>
  </p:cSld>
  <p:clrMapOvr>
    <a:masterClrMapping/>
  </p:clrMapOvr>
  <p:transition>
    <p:whee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RJIO Band 40 Edge Cell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6449E-B897-48B6-83C6-D58A6657D2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48" y="1870792"/>
            <a:ext cx="2582452" cy="4191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0B8DDE-055D-4100-BAE7-E11B3CCBD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868933"/>
            <a:ext cx="5782852" cy="4191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C5051E8F-ECD6-4807-A8E3-B5AAA42E04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0243175"/>
              </p:ext>
            </p:extLst>
          </p:nvPr>
        </p:nvGraphicFramePr>
        <p:xfrm>
          <a:off x="838200" y="1092587"/>
          <a:ext cx="7128267" cy="650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4283">
                  <a:extLst>
                    <a:ext uri="{9D8B030D-6E8A-4147-A177-3AD203B41FA5}">
                      <a16:colId xmlns:a16="http://schemas.microsoft.com/office/drawing/2014/main" val="549928184"/>
                    </a:ext>
                  </a:extLst>
                </a:gridCol>
                <a:gridCol w="1235210">
                  <a:extLst>
                    <a:ext uri="{9D8B030D-6E8A-4147-A177-3AD203B41FA5}">
                      <a16:colId xmlns:a16="http://schemas.microsoft.com/office/drawing/2014/main" val="2438324632"/>
                    </a:ext>
                  </a:extLst>
                </a:gridCol>
                <a:gridCol w="1144194">
                  <a:extLst>
                    <a:ext uri="{9D8B030D-6E8A-4147-A177-3AD203B41FA5}">
                      <a16:colId xmlns:a16="http://schemas.microsoft.com/office/drawing/2014/main" val="3911256893"/>
                    </a:ext>
                  </a:extLst>
                </a:gridCol>
                <a:gridCol w="849478">
                  <a:extLst>
                    <a:ext uri="{9D8B030D-6E8A-4147-A177-3AD203B41FA5}">
                      <a16:colId xmlns:a16="http://schemas.microsoft.com/office/drawing/2014/main" val="4026713677"/>
                    </a:ext>
                  </a:extLst>
                </a:gridCol>
                <a:gridCol w="531813">
                  <a:extLst>
                    <a:ext uri="{9D8B030D-6E8A-4147-A177-3AD203B41FA5}">
                      <a16:colId xmlns:a16="http://schemas.microsoft.com/office/drawing/2014/main" val="1607481373"/>
                    </a:ext>
                  </a:extLst>
                </a:gridCol>
                <a:gridCol w="1703289">
                  <a:extLst>
                    <a:ext uri="{9D8B030D-6E8A-4147-A177-3AD203B41FA5}">
                      <a16:colId xmlns:a16="http://schemas.microsoft.com/office/drawing/2014/main" val="1075408564"/>
                    </a:ext>
                  </a:extLst>
                </a:gridCol>
              </a:tblGrid>
              <a:tr h="3370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Edge  cell(NC)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278437"/>
                  </a:ext>
                </a:extLst>
              </a:tr>
              <a:tr h="313016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82.997078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25.338262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313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38948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939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2905382"/>
      </p:ext>
    </p:extLst>
  </p:cSld>
  <p:clrMapOvr>
    <a:masterClrMapping/>
  </p:clrMapOvr>
  <p:transition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6832525"/>
              </p:ext>
            </p:extLst>
          </p:nvPr>
        </p:nvGraphicFramePr>
        <p:xfrm>
          <a:off x="720439" y="1324095"/>
          <a:ext cx="6477000" cy="5522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8360">
                  <a:extLst>
                    <a:ext uri="{9D8B030D-6E8A-4147-A177-3AD203B41FA5}">
                      <a16:colId xmlns:a16="http://schemas.microsoft.com/office/drawing/2014/main" val="549928184"/>
                    </a:ext>
                  </a:extLst>
                </a:gridCol>
                <a:gridCol w="1189653">
                  <a:extLst>
                    <a:ext uri="{9D8B030D-6E8A-4147-A177-3AD203B41FA5}">
                      <a16:colId xmlns:a16="http://schemas.microsoft.com/office/drawing/2014/main" val="2438324632"/>
                    </a:ext>
                  </a:extLst>
                </a:gridCol>
                <a:gridCol w="1057469">
                  <a:extLst>
                    <a:ext uri="{9D8B030D-6E8A-4147-A177-3AD203B41FA5}">
                      <a16:colId xmlns:a16="http://schemas.microsoft.com/office/drawing/2014/main" val="3911256893"/>
                    </a:ext>
                  </a:extLst>
                </a:gridCol>
                <a:gridCol w="660918">
                  <a:extLst>
                    <a:ext uri="{9D8B030D-6E8A-4147-A177-3AD203B41FA5}">
                      <a16:colId xmlns:a16="http://schemas.microsoft.com/office/drawing/2014/main" val="4026713677"/>
                    </a:ext>
                  </a:extLst>
                </a:gridCol>
                <a:gridCol w="859193">
                  <a:extLst>
                    <a:ext uri="{9D8B030D-6E8A-4147-A177-3AD203B41FA5}">
                      <a16:colId xmlns:a16="http://schemas.microsoft.com/office/drawing/2014/main" val="1607481373"/>
                    </a:ext>
                  </a:extLst>
                </a:gridCol>
                <a:gridCol w="1811407">
                  <a:extLst>
                    <a:ext uri="{9D8B030D-6E8A-4147-A177-3AD203B41FA5}">
                      <a16:colId xmlns:a16="http://schemas.microsoft.com/office/drawing/2014/main" val="1075408564"/>
                    </a:ext>
                  </a:extLst>
                </a:gridCol>
              </a:tblGrid>
              <a:tr h="271687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Near cell(NC)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278437"/>
                  </a:ext>
                </a:extLst>
              </a:tr>
              <a:tr h="280522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82.996510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25.338511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165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38750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39557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10668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 Near Cell (Reliance JIO)</a:t>
            </a:r>
            <a:endParaRPr lang="en-I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29034" y="6211669"/>
            <a:ext cx="1952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RSRP: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-65dbm to -75dbm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3D192B-3257-4CF7-9745-C85E9BE4F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6517" y="2071877"/>
            <a:ext cx="5330283" cy="38234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F4EDB7-3314-4AA0-BDDC-ED83D35DFF2B}"/>
              </a:ext>
            </a:extLst>
          </p:cNvPr>
          <p:cNvSpPr txBox="1"/>
          <p:nvPr/>
        </p:nvSpPr>
        <p:spPr>
          <a:xfrm>
            <a:off x="4724400" y="6367046"/>
            <a:ext cx="2232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Khajuri Colony Varanasi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01A561-3210-4DA0-ABFF-FC16AE3D4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17" y="2071877"/>
            <a:ext cx="2968083" cy="38355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4298761"/>
      </p:ext>
    </p:extLst>
  </p:cSld>
  <p:clrMapOvr>
    <a:masterClrMapping/>
  </p:clrMapOvr>
  <p:transition>
    <p:whee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28600"/>
            <a:ext cx="563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Edge Cell (Reliance JIO)</a:t>
            </a:r>
            <a:endParaRPr lang="en-I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3355807"/>
              </p:ext>
            </p:extLst>
          </p:nvPr>
        </p:nvGraphicFramePr>
        <p:xfrm>
          <a:off x="462844" y="1102499"/>
          <a:ext cx="7128267" cy="650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4283">
                  <a:extLst>
                    <a:ext uri="{9D8B030D-6E8A-4147-A177-3AD203B41FA5}">
                      <a16:colId xmlns:a16="http://schemas.microsoft.com/office/drawing/2014/main" val="549928184"/>
                    </a:ext>
                  </a:extLst>
                </a:gridCol>
                <a:gridCol w="1235210">
                  <a:extLst>
                    <a:ext uri="{9D8B030D-6E8A-4147-A177-3AD203B41FA5}">
                      <a16:colId xmlns:a16="http://schemas.microsoft.com/office/drawing/2014/main" val="2438324632"/>
                    </a:ext>
                  </a:extLst>
                </a:gridCol>
                <a:gridCol w="1144194">
                  <a:extLst>
                    <a:ext uri="{9D8B030D-6E8A-4147-A177-3AD203B41FA5}">
                      <a16:colId xmlns:a16="http://schemas.microsoft.com/office/drawing/2014/main" val="3911256893"/>
                    </a:ext>
                  </a:extLst>
                </a:gridCol>
                <a:gridCol w="849478">
                  <a:extLst>
                    <a:ext uri="{9D8B030D-6E8A-4147-A177-3AD203B41FA5}">
                      <a16:colId xmlns:a16="http://schemas.microsoft.com/office/drawing/2014/main" val="4026713677"/>
                    </a:ext>
                  </a:extLst>
                </a:gridCol>
                <a:gridCol w="531813">
                  <a:extLst>
                    <a:ext uri="{9D8B030D-6E8A-4147-A177-3AD203B41FA5}">
                      <a16:colId xmlns:a16="http://schemas.microsoft.com/office/drawing/2014/main" val="1607481373"/>
                    </a:ext>
                  </a:extLst>
                </a:gridCol>
                <a:gridCol w="1703289">
                  <a:extLst>
                    <a:ext uri="{9D8B030D-6E8A-4147-A177-3AD203B41FA5}">
                      <a16:colId xmlns:a16="http://schemas.microsoft.com/office/drawing/2014/main" val="1075408564"/>
                    </a:ext>
                  </a:extLst>
                </a:gridCol>
              </a:tblGrid>
              <a:tr h="3370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Edge  cell(NC)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278437"/>
                  </a:ext>
                </a:extLst>
              </a:tr>
              <a:tr h="313016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82.997078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25.338262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313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38948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93955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86600" y="6211669"/>
            <a:ext cx="2467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RSRP: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-95dbm to -110dbm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41F0F3-7697-4A26-8BA1-C0FB510B881A}"/>
              </a:ext>
            </a:extLst>
          </p:cNvPr>
          <p:cNvSpPr txBox="1"/>
          <p:nvPr/>
        </p:nvSpPr>
        <p:spPr>
          <a:xfrm>
            <a:off x="4800600" y="6460123"/>
            <a:ext cx="2526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Khajuri Colony Varanasi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8ECB99-D00C-4283-9DD0-F767EC045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2" y="2023522"/>
            <a:ext cx="5486400" cy="40252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A52AAA-C1FC-447C-80A2-B4E4A4A4D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2023522"/>
            <a:ext cx="2963452" cy="40252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8208956"/>
      </p:ext>
    </p:extLst>
  </p:cSld>
  <p:clrMapOvr>
    <a:masterClrMapping/>
  </p:clrMapOvr>
  <p:transition>
    <p:whee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399" y="191483"/>
            <a:ext cx="56388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itchFamily="34" charset="0"/>
              </a:rPr>
              <a:t>Mixed Mobility:-</a:t>
            </a:r>
            <a:endParaRPr lang="en-IN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0" y="1600200"/>
            <a:ext cx="2514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  <a:p>
            <a:pPr>
              <a:buNone/>
            </a:pPr>
            <a:endParaRPr lang="en-IN" sz="1600" dirty="0"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0" y="5828027"/>
            <a:ext cx="2676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RSRP: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-65dbm to -110dbm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204E3F-0A79-42D0-B1E7-9D9216312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1018822"/>
            <a:ext cx="5486400" cy="45426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6F8F52-3E3E-42BF-B7C6-85E4A825F75D}"/>
              </a:ext>
            </a:extLst>
          </p:cNvPr>
          <p:cNvSpPr txBox="1"/>
          <p:nvPr/>
        </p:nvSpPr>
        <p:spPr>
          <a:xfrm>
            <a:off x="6161049" y="3047446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Hukulganj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Harhua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Varanasi</a:t>
            </a:r>
          </a:p>
        </p:txBody>
      </p:sp>
    </p:spTree>
    <p:extLst>
      <p:ext uri="{BB962C8B-B14F-4D97-AF65-F5344CB8AC3E}">
        <p14:creationId xmlns:p14="http://schemas.microsoft.com/office/powerpoint/2010/main" val="2612529143"/>
      </p:ext>
    </p:extLst>
  </p:cSld>
  <p:clrMapOvr>
    <a:masterClrMapping/>
  </p:clrMapOvr>
  <p:transition>
    <p:whee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0046F6-85BD-4B42-8A66-FA0E5F41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6477000" cy="1143000"/>
          </a:xfrm>
        </p:spPr>
        <p:txBody>
          <a:bodyPr>
            <a:noAutofit/>
          </a:bodyPr>
          <a:lstStyle/>
          <a:p>
            <a:r>
              <a:rPr lang="en-US" sz="4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 Band Handover (FDD-TDD), JIO 4G</a:t>
            </a:r>
            <a:endParaRPr lang="en-IN" sz="4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CC8BC56-B59F-4199-88CA-7B4F18E2C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7800" y="1409699"/>
            <a:ext cx="3352800" cy="4038601"/>
          </a:xfrm>
          <a:ln>
            <a:solidFill>
              <a:schemeClr val="tx1"/>
            </a:solidFill>
          </a:ln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BB5B4A-B98D-4723-8F5D-65878E6C9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252907"/>
              </p:ext>
            </p:extLst>
          </p:nvPr>
        </p:nvGraphicFramePr>
        <p:xfrm>
          <a:off x="152400" y="1683717"/>
          <a:ext cx="4882867" cy="419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7912">
                  <a:extLst>
                    <a:ext uri="{9D8B030D-6E8A-4147-A177-3AD203B41FA5}">
                      <a16:colId xmlns:a16="http://schemas.microsoft.com/office/drawing/2014/main" val="283594820"/>
                    </a:ext>
                  </a:extLst>
                </a:gridCol>
                <a:gridCol w="918438">
                  <a:extLst>
                    <a:ext uri="{9D8B030D-6E8A-4147-A177-3AD203B41FA5}">
                      <a16:colId xmlns:a16="http://schemas.microsoft.com/office/drawing/2014/main" val="34757369"/>
                    </a:ext>
                  </a:extLst>
                </a:gridCol>
                <a:gridCol w="958808">
                  <a:extLst>
                    <a:ext uri="{9D8B030D-6E8A-4147-A177-3AD203B41FA5}">
                      <a16:colId xmlns:a16="http://schemas.microsoft.com/office/drawing/2014/main" val="377603798"/>
                    </a:ext>
                  </a:extLst>
                </a:gridCol>
                <a:gridCol w="635841">
                  <a:extLst>
                    <a:ext uri="{9D8B030D-6E8A-4147-A177-3AD203B41FA5}">
                      <a16:colId xmlns:a16="http://schemas.microsoft.com/office/drawing/2014/main" val="899734503"/>
                    </a:ext>
                  </a:extLst>
                </a:gridCol>
                <a:gridCol w="645934">
                  <a:extLst>
                    <a:ext uri="{9D8B030D-6E8A-4147-A177-3AD203B41FA5}">
                      <a16:colId xmlns:a16="http://schemas.microsoft.com/office/drawing/2014/main" val="1165217766"/>
                    </a:ext>
                  </a:extLst>
                </a:gridCol>
                <a:gridCol w="645934">
                  <a:extLst>
                    <a:ext uri="{9D8B030D-6E8A-4147-A177-3AD203B41FA5}">
                      <a16:colId xmlns:a16="http://schemas.microsoft.com/office/drawing/2014/main" val="84594274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 Hand Over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</a:p>
                  </a:txBody>
                  <a:tcPr marL="7395" marR="7395" marT="73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Freq.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384262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82.96545201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25.35640413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dBM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664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82.96799835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25.3534109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dBM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38948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88294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82.96923744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25.35339701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dBM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17367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82.96936792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25.352617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dBM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276053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82.96942743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25.35337133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</a:t>
                      </a:r>
                      <a:r>
                        <a:rPr lang="en-US" sz="10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38750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1812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82.97324486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25.35291274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</a:t>
                      </a:r>
                      <a:r>
                        <a:rPr lang="en-US" sz="10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86287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82.97371487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25.35285871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</a:t>
                      </a:r>
                      <a:r>
                        <a:rPr lang="en-US" sz="10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dBM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38750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536041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82.97533059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25.35285298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dBM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226964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82.97540231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25.35284739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dBM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38948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28707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82.98400846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82.98400846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-85 to 105 dBM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335228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4FE3E83-636D-4864-9280-D961CF1D3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93872"/>
              </p:ext>
            </p:extLst>
          </p:nvPr>
        </p:nvGraphicFramePr>
        <p:xfrm>
          <a:off x="6477000" y="5436455"/>
          <a:ext cx="1573212" cy="14457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1212">
                  <a:extLst>
                    <a:ext uri="{9D8B030D-6E8A-4147-A177-3AD203B41FA5}">
                      <a16:colId xmlns:a16="http://schemas.microsoft.com/office/drawing/2014/main" val="60204781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394658344"/>
                    </a:ext>
                  </a:extLst>
                </a:gridCol>
              </a:tblGrid>
              <a:tr h="3538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 Details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8594"/>
                  </a:ext>
                </a:extLst>
              </a:tr>
              <a:tr h="1819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L40_L5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15313"/>
                  </a:ext>
                </a:extLst>
              </a:tr>
              <a:tr h="1819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L5_L40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8989519"/>
                  </a:ext>
                </a:extLst>
              </a:tr>
              <a:tr h="1819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L5_L3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834293"/>
                  </a:ext>
                </a:extLst>
              </a:tr>
              <a:tr h="1819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L3_L5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6538767"/>
                  </a:ext>
                </a:extLst>
              </a:tr>
              <a:tr h="1819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L40_L3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223626"/>
                  </a:ext>
                </a:extLst>
              </a:tr>
              <a:tr h="18197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L3_L40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680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8681732"/>
      </p:ext>
    </p:extLst>
  </p:cSld>
  <p:clrMapOvr>
    <a:masterClrMapping/>
  </p:clrMapOvr>
  <p:transition>
    <p:whee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/>
              <a:t>     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VIL Band 41 Near Cell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3B89CD-25DC-4496-B88E-424A55BD3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2057400"/>
            <a:ext cx="3352800" cy="4278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BCE69E-8F74-41EE-9F2B-349B6E721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057400"/>
            <a:ext cx="5191127" cy="42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E5ED1582-A5B4-4DDA-A868-90415A69BE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0935432"/>
              </p:ext>
            </p:extLst>
          </p:nvPr>
        </p:nvGraphicFramePr>
        <p:xfrm>
          <a:off x="762000" y="1295400"/>
          <a:ext cx="7128267" cy="650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4283">
                  <a:extLst>
                    <a:ext uri="{9D8B030D-6E8A-4147-A177-3AD203B41FA5}">
                      <a16:colId xmlns:a16="http://schemas.microsoft.com/office/drawing/2014/main" val="549928184"/>
                    </a:ext>
                  </a:extLst>
                </a:gridCol>
                <a:gridCol w="1235210">
                  <a:extLst>
                    <a:ext uri="{9D8B030D-6E8A-4147-A177-3AD203B41FA5}">
                      <a16:colId xmlns:a16="http://schemas.microsoft.com/office/drawing/2014/main" val="2438324632"/>
                    </a:ext>
                  </a:extLst>
                </a:gridCol>
                <a:gridCol w="1144194">
                  <a:extLst>
                    <a:ext uri="{9D8B030D-6E8A-4147-A177-3AD203B41FA5}">
                      <a16:colId xmlns:a16="http://schemas.microsoft.com/office/drawing/2014/main" val="3911256893"/>
                    </a:ext>
                  </a:extLst>
                </a:gridCol>
                <a:gridCol w="849478">
                  <a:extLst>
                    <a:ext uri="{9D8B030D-6E8A-4147-A177-3AD203B41FA5}">
                      <a16:colId xmlns:a16="http://schemas.microsoft.com/office/drawing/2014/main" val="4026713677"/>
                    </a:ext>
                  </a:extLst>
                </a:gridCol>
                <a:gridCol w="531813">
                  <a:extLst>
                    <a:ext uri="{9D8B030D-6E8A-4147-A177-3AD203B41FA5}">
                      <a16:colId xmlns:a16="http://schemas.microsoft.com/office/drawing/2014/main" val="1607481373"/>
                    </a:ext>
                  </a:extLst>
                </a:gridCol>
                <a:gridCol w="1703289">
                  <a:extLst>
                    <a:ext uri="{9D8B030D-6E8A-4147-A177-3AD203B41FA5}">
                      <a16:colId xmlns:a16="http://schemas.microsoft.com/office/drawing/2014/main" val="1075408564"/>
                    </a:ext>
                  </a:extLst>
                </a:gridCol>
              </a:tblGrid>
              <a:tr h="3370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Near  cell(NC)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278437"/>
                  </a:ext>
                </a:extLst>
              </a:tr>
              <a:tr h="313016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en-IN" sz="11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82.989418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1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25.343278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122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40140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939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5217485"/>
      </p:ext>
    </p:extLst>
  </p:cSld>
  <p:clrMapOvr>
    <a:masterClrMapping/>
  </p:clrMapOvr>
  <p:transition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IN" sz="2400" b="0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Operator Information:</a:t>
            </a:r>
            <a:endParaRPr lang="en-US" sz="2400" b="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995013"/>
              </p:ext>
            </p:extLst>
          </p:nvPr>
        </p:nvGraphicFramePr>
        <p:xfrm>
          <a:off x="304800" y="1348741"/>
          <a:ext cx="8458200" cy="1013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3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39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Operator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JIO</a:t>
                      </a:r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4G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36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MCC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6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MNC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Jionet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633160"/>
              </p:ext>
            </p:extLst>
          </p:nvPr>
        </p:nvGraphicFramePr>
        <p:xfrm>
          <a:off x="304800" y="2609529"/>
          <a:ext cx="8458200" cy="1029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3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59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Operator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Airtel 4G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92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MCC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24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MNC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42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Airtelgprs.com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452827"/>
              </p:ext>
            </p:extLst>
          </p:nvPr>
        </p:nvGraphicFramePr>
        <p:xfrm>
          <a:off x="304800" y="3886200"/>
          <a:ext cx="8458200" cy="1029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3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59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Operator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6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MCC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24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MNC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42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www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hee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      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VIL Band 41 Edge Cell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6449E-B897-48B6-83C6-D58A6657D2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1905000"/>
            <a:ext cx="2819400" cy="43266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8FA1FF-56EA-4C7F-9747-48E8B1D2F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236" y="1905000"/>
            <a:ext cx="5451423" cy="4326632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3AAD8D8E-8205-464E-8F7D-21545E52F2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5546022"/>
              </p:ext>
            </p:extLst>
          </p:nvPr>
        </p:nvGraphicFramePr>
        <p:xfrm>
          <a:off x="420029" y="1092587"/>
          <a:ext cx="7128267" cy="650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4283">
                  <a:extLst>
                    <a:ext uri="{9D8B030D-6E8A-4147-A177-3AD203B41FA5}">
                      <a16:colId xmlns:a16="http://schemas.microsoft.com/office/drawing/2014/main" val="549928184"/>
                    </a:ext>
                  </a:extLst>
                </a:gridCol>
                <a:gridCol w="1235210">
                  <a:extLst>
                    <a:ext uri="{9D8B030D-6E8A-4147-A177-3AD203B41FA5}">
                      <a16:colId xmlns:a16="http://schemas.microsoft.com/office/drawing/2014/main" val="2438324632"/>
                    </a:ext>
                  </a:extLst>
                </a:gridCol>
                <a:gridCol w="1144194">
                  <a:extLst>
                    <a:ext uri="{9D8B030D-6E8A-4147-A177-3AD203B41FA5}">
                      <a16:colId xmlns:a16="http://schemas.microsoft.com/office/drawing/2014/main" val="3911256893"/>
                    </a:ext>
                  </a:extLst>
                </a:gridCol>
                <a:gridCol w="849478">
                  <a:extLst>
                    <a:ext uri="{9D8B030D-6E8A-4147-A177-3AD203B41FA5}">
                      <a16:colId xmlns:a16="http://schemas.microsoft.com/office/drawing/2014/main" val="4026713677"/>
                    </a:ext>
                  </a:extLst>
                </a:gridCol>
                <a:gridCol w="531813">
                  <a:extLst>
                    <a:ext uri="{9D8B030D-6E8A-4147-A177-3AD203B41FA5}">
                      <a16:colId xmlns:a16="http://schemas.microsoft.com/office/drawing/2014/main" val="1607481373"/>
                    </a:ext>
                  </a:extLst>
                </a:gridCol>
                <a:gridCol w="1703289">
                  <a:extLst>
                    <a:ext uri="{9D8B030D-6E8A-4147-A177-3AD203B41FA5}">
                      <a16:colId xmlns:a16="http://schemas.microsoft.com/office/drawing/2014/main" val="1075408564"/>
                    </a:ext>
                  </a:extLst>
                </a:gridCol>
              </a:tblGrid>
              <a:tr h="3370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Edge  cell(EC)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278437"/>
                  </a:ext>
                </a:extLst>
              </a:tr>
              <a:tr h="313016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1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82.987270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1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25.344130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40140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939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631694"/>
      </p:ext>
    </p:extLst>
  </p:cSld>
  <p:clrMapOvr>
    <a:masterClrMapping/>
  </p:clrMapOvr>
  <p:transition>
    <p:whee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Near Cell VIL </a:t>
            </a:r>
            <a:endParaRPr lang="en-IN" sz="4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219A30-BB6C-4B15-B557-1BA1EFF76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800" y="2001933"/>
            <a:ext cx="5257800" cy="4082377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7EAE5CF0-6F51-4F55-8470-FBAE67E354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9916936"/>
              </p:ext>
            </p:extLst>
          </p:nvPr>
        </p:nvGraphicFramePr>
        <p:xfrm>
          <a:off x="462844" y="1102499"/>
          <a:ext cx="7128267" cy="650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4283">
                  <a:extLst>
                    <a:ext uri="{9D8B030D-6E8A-4147-A177-3AD203B41FA5}">
                      <a16:colId xmlns:a16="http://schemas.microsoft.com/office/drawing/2014/main" val="549928184"/>
                    </a:ext>
                  </a:extLst>
                </a:gridCol>
                <a:gridCol w="1235210">
                  <a:extLst>
                    <a:ext uri="{9D8B030D-6E8A-4147-A177-3AD203B41FA5}">
                      <a16:colId xmlns:a16="http://schemas.microsoft.com/office/drawing/2014/main" val="2438324632"/>
                    </a:ext>
                  </a:extLst>
                </a:gridCol>
                <a:gridCol w="1144194">
                  <a:extLst>
                    <a:ext uri="{9D8B030D-6E8A-4147-A177-3AD203B41FA5}">
                      <a16:colId xmlns:a16="http://schemas.microsoft.com/office/drawing/2014/main" val="3911256893"/>
                    </a:ext>
                  </a:extLst>
                </a:gridCol>
                <a:gridCol w="849478">
                  <a:extLst>
                    <a:ext uri="{9D8B030D-6E8A-4147-A177-3AD203B41FA5}">
                      <a16:colId xmlns:a16="http://schemas.microsoft.com/office/drawing/2014/main" val="4026713677"/>
                    </a:ext>
                  </a:extLst>
                </a:gridCol>
                <a:gridCol w="531813">
                  <a:extLst>
                    <a:ext uri="{9D8B030D-6E8A-4147-A177-3AD203B41FA5}">
                      <a16:colId xmlns:a16="http://schemas.microsoft.com/office/drawing/2014/main" val="1607481373"/>
                    </a:ext>
                  </a:extLst>
                </a:gridCol>
                <a:gridCol w="1703289">
                  <a:extLst>
                    <a:ext uri="{9D8B030D-6E8A-4147-A177-3AD203B41FA5}">
                      <a16:colId xmlns:a16="http://schemas.microsoft.com/office/drawing/2014/main" val="1075408564"/>
                    </a:ext>
                  </a:extLst>
                </a:gridCol>
              </a:tblGrid>
              <a:tr h="3370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Near  cell(NC)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278437"/>
                  </a:ext>
                </a:extLst>
              </a:tr>
              <a:tr h="313016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kumimoji="0" lang="en-IN" sz="11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82.989418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1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25.343278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122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40140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93955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A11350E-D5B7-4088-876F-5A42ACDFC0D9}"/>
              </a:ext>
            </a:extLst>
          </p:cNvPr>
          <p:cNvSpPr txBox="1"/>
          <p:nvPr/>
        </p:nvSpPr>
        <p:spPr>
          <a:xfrm>
            <a:off x="4724400" y="6392087"/>
            <a:ext cx="2652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Shubham Hospital Varanasi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97242-BB0E-4F19-B08E-AEA13DA7640A}"/>
              </a:ext>
            </a:extLst>
          </p:cNvPr>
          <p:cNvSpPr txBox="1"/>
          <p:nvPr/>
        </p:nvSpPr>
        <p:spPr>
          <a:xfrm>
            <a:off x="7191863" y="6220962"/>
            <a:ext cx="1952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RSRP: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-65dbm to -75dbm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63E35B-F574-4EB6-A90B-8DF71FF914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2001933"/>
            <a:ext cx="3352800" cy="40178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6115882"/>
      </p:ext>
    </p:extLst>
  </p:cSld>
  <p:clrMapOvr>
    <a:masterClrMapping/>
  </p:clrMapOvr>
  <p:transition>
    <p:whee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Cell Edge VIL: </a:t>
            </a:r>
            <a:br>
              <a:rPr lang="en-US" sz="4000" dirty="0">
                <a:latin typeface="Calibri" pitchFamily="34" charset="0"/>
                <a:cs typeface="Calibri" pitchFamily="34" charset="0"/>
              </a:rPr>
            </a:br>
            <a:endParaRPr lang="en-IN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7E10B-5C12-417A-A071-D6EC52E8B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0801" y="1924123"/>
            <a:ext cx="5456999" cy="4061803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A901AC99-3A70-4D62-BC02-649F957A0B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7959744"/>
              </p:ext>
            </p:extLst>
          </p:nvPr>
        </p:nvGraphicFramePr>
        <p:xfrm>
          <a:off x="330532" y="967397"/>
          <a:ext cx="7128267" cy="650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4283">
                  <a:extLst>
                    <a:ext uri="{9D8B030D-6E8A-4147-A177-3AD203B41FA5}">
                      <a16:colId xmlns:a16="http://schemas.microsoft.com/office/drawing/2014/main" val="549928184"/>
                    </a:ext>
                  </a:extLst>
                </a:gridCol>
                <a:gridCol w="1235210">
                  <a:extLst>
                    <a:ext uri="{9D8B030D-6E8A-4147-A177-3AD203B41FA5}">
                      <a16:colId xmlns:a16="http://schemas.microsoft.com/office/drawing/2014/main" val="2438324632"/>
                    </a:ext>
                  </a:extLst>
                </a:gridCol>
                <a:gridCol w="1144194">
                  <a:extLst>
                    <a:ext uri="{9D8B030D-6E8A-4147-A177-3AD203B41FA5}">
                      <a16:colId xmlns:a16="http://schemas.microsoft.com/office/drawing/2014/main" val="3911256893"/>
                    </a:ext>
                  </a:extLst>
                </a:gridCol>
                <a:gridCol w="849478">
                  <a:extLst>
                    <a:ext uri="{9D8B030D-6E8A-4147-A177-3AD203B41FA5}">
                      <a16:colId xmlns:a16="http://schemas.microsoft.com/office/drawing/2014/main" val="4026713677"/>
                    </a:ext>
                  </a:extLst>
                </a:gridCol>
                <a:gridCol w="531813">
                  <a:extLst>
                    <a:ext uri="{9D8B030D-6E8A-4147-A177-3AD203B41FA5}">
                      <a16:colId xmlns:a16="http://schemas.microsoft.com/office/drawing/2014/main" val="1607481373"/>
                    </a:ext>
                  </a:extLst>
                </a:gridCol>
                <a:gridCol w="1703289">
                  <a:extLst>
                    <a:ext uri="{9D8B030D-6E8A-4147-A177-3AD203B41FA5}">
                      <a16:colId xmlns:a16="http://schemas.microsoft.com/office/drawing/2014/main" val="1075408564"/>
                    </a:ext>
                  </a:extLst>
                </a:gridCol>
              </a:tblGrid>
              <a:tr h="3370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Edge  cell(EC)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278437"/>
                  </a:ext>
                </a:extLst>
              </a:tr>
              <a:tr h="313016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1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82.987270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1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25.344130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121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40140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93955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8767470-DD44-4BCE-A8CE-DBBA2EB4C4DC}"/>
              </a:ext>
            </a:extLst>
          </p:cNvPr>
          <p:cNvSpPr txBox="1"/>
          <p:nvPr/>
        </p:nvSpPr>
        <p:spPr>
          <a:xfrm>
            <a:off x="7173158" y="6231632"/>
            <a:ext cx="2069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RSRP: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-95dbm to -105dbm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53F10-2155-4B10-AD10-172E6F50C882}"/>
              </a:ext>
            </a:extLst>
          </p:cNvPr>
          <p:cNvSpPr txBox="1"/>
          <p:nvPr/>
        </p:nvSpPr>
        <p:spPr>
          <a:xfrm>
            <a:off x="3610801" y="6385520"/>
            <a:ext cx="3847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Max Life Insurance Varanasi Trade Center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E54E51-3CB1-4F24-B7AC-B2875CD2F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947" y="1859524"/>
            <a:ext cx="2977663" cy="4191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2938588"/>
      </p:ext>
    </p:extLst>
  </p:cSld>
  <p:clrMapOvr>
    <a:masterClrMapping/>
  </p:clrMapOvr>
  <p:transition>
    <p:whee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Mixed coverage area VIL: </a:t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endParaRPr lang="en-IN" sz="18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1D2E75-2251-4DDB-9603-7D44A6533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914400"/>
            <a:ext cx="5410200" cy="4819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5A4AD5-7F34-4242-98C9-741B8A20301D}"/>
              </a:ext>
            </a:extLst>
          </p:cNvPr>
          <p:cNvSpPr txBox="1"/>
          <p:nvPr/>
        </p:nvSpPr>
        <p:spPr>
          <a:xfrm>
            <a:off x="6324600" y="5696879"/>
            <a:ext cx="2676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RSRP: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-65dbm to -110dbm</a:t>
            </a:r>
          </a:p>
        </p:txBody>
      </p:sp>
    </p:spTree>
    <p:extLst>
      <p:ext uri="{BB962C8B-B14F-4D97-AF65-F5344CB8AC3E}">
        <p14:creationId xmlns:p14="http://schemas.microsoft.com/office/powerpoint/2010/main" val="1313581672"/>
      </p:ext>
    </p:extLst>
  </p:cSld>
  <p:clrMapOvr>
    <a:masterClrMapping/>
  </p:clrMapOvr>
  <p:transition>
    <p:whee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2800" dirty="0"/>
            </a:br>
            <a:r>
              <a:rPr lang="en-US" sz="2800" dirty="0"/>
              <a:t>      VI Band 1&lt;&gt;3&lt;&gt;41 Handover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615E0D-9ED2-48BB-9287-CD244BC085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295400"/>
            <a:ext cx="2530612" cy="4484807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FBB4B1B-FF7C-4E32-815C-C12955EA7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3880"/>
              </p:ext>
            </p:extLst>
          </p:nvPr>
        </p:nvGraphicFramePr>
        <p:xfrm>
          <a:off x="2971800" y="1452950"/>
          <a:ext cx="5410201" cy="29666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2249">
                  <a:extLst>
                    <a:ext uri="{9D8B030D-6E8A-4147-A177-3AD203B41FA5}">
                      <a16:colId xmlns:a16="http://schemas.microsoft.com/office/drawing/2014/main" val="1737782532"/>
                    </a:ext>
                  </a:extLst>
                </a:gridCol>
                <a:gridCol w="947472">
                  <a:extLst>
                    <a:ext uri="{9D8B030D-6E8A-4147-A177-3AD203B41FA5}">
                      <a16:colId xmlns:a16="http://schemas.microsoft.com/office/drawing/2014/main" val="2660334264"/>
                    </a:ext>
                  </a:extLst>
                </a:gridCol>
                <a:gridCol w="1016129">
                  <a:extLst>
                    <a:ext uri="{9D8B030D-6E8A-4147-A177-3AD203B41FA5}">
                      <a16:colId xmlns:a16="http://schemas.microsoft.com/office/drawing/2014/main" val="2306348055"/>
                    </a:ext>
                  </a:extLst>
                </a:gridCol>
                <a:gridCol w="1016129">
                  <a:extLst>
                    <a:ext uri="{9D8B030D-6E8A-4147-A177-3AD203B41FA5}">
                      <a16:colId xmlns:a16="http://schemas.microsoft.com/office/drawing/2014/main" val="2365783732"/>
                    </a:ext>
                  </a:extLst>
                </a:gridCol>
                <a:gridCol w="659111">
                  <a:extLst>
                    <a:ext uri="{9D8B030D-6E8A-4147-A177-3AD203B41FA5}">
                      <a16:colId xmlns:a16="http://schemas.microsoft.com/office/drawing/2014/main" val="1763392766"/>
                    </a:ext>
                  </a:extLst>
                </a:gridCol>
                <a:gridCol w="659111">
                  <a:extLst>
                    <a:ext uri="{9D8B030D-6E8A-4147-A177-3AD203B41FA5}">
                      <a16:colId xmlns:a16="http://schemas.microsoft.com/office/drawing/2014/main" val="784645619"/>
                    </a:ext>
                  </a:extLst>
                </a:gridCol>
              </a:tblGrid>
              <a:tr h="7668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Band Hand Over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Longitude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Latitude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RSRP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Band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Freq.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322243"/>
                  </a:ext>
                </a:extLst>
              </a:tr>
              <a:tr h="4399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82.99498191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25.38617284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-85 to 105 dBM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L3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1494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3015787"/>
                  </a:ext>
                </a:extLst>
              </a:tr>
              <a:tr h="4399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82.9942122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25.38627995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-85 to 105 dBM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L1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315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127338"/>
                  </a:ext>
                </a:extLst>
              </a:tr>
              <a:tr h="4399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82.97935644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25.38897845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-85 to 105 dBM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L3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1494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9143847"/>
                  </a:ext>
                </a:extLst>
              </a:tr>
              <a:tr h="4399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82.97935644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25.38897845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-85 to 105 dBM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L1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315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4374482"/>
                  </a:ext>
                </a:extLst>
              </a:tr>
              <a:tr h="43996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82.93891957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25.3866061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-85 to 105 dBM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L3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1494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516215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EECB784-67A9-4F32-9160-E7080FF326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814948"/>
              </p:ext>
            </p:extLst>
          </p:nvPr>
        </p:nvGraphicFramePr>
        <p:xfrm>
          <a:off x="3919606" y="4953000"/>
          <a:ext cx="2252594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4720">
                  <a:extLst>
                    <a:ext uri="{9D8B030D-6E8A-4147-A177-3AD203B41FA5}">
                      <a16:colId xmlns:a16="http://schemas.microsoft.com/office/drawing/2014/main" val="2837071704"/>
                    </a:ext>
                  </a:extLst>
                </a:gridCol>
                <a:gridCol w="777874">
                  <a:extLst>
                    <a:ext uri="{9D8B030D-6E8A-4147-A177-3AD203B41FA5}">
                      <a16:colId xmlns:a16="http://schemas.microsoft.com/office/drawing/2014/main" val="83594348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Band Details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39715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L3_U1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3398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L1_L3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890372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</a:rPr>
                        <a:t>L3_L1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0914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2501192"/>
      </p:ext>
    </p:extLst>
  </p:cSld>
  <p:clrMapOvr>
    <a:masterClrMapping/>
  </p:clrMapOvr>
  <p:transition>
    <p:whee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200" y="337183"/>
            <a:ext cx="586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VIL &amp; AIRTEL SRVCC to UTRAN:</a:t>
            </a:r>
            <a:endParaRPr lang="en-IN" u="sng" dirty="0">
              <a:solidFill>
                <a:srgbClr val="464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Tahoma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4E9611-2401-456C-BF63-A61D046CF3D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107" y="1981200"/>
            <a:ext cx="4267200" cy="42780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16C7B6-883E-4F6D-B884-79C86678EC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6800" y="1981200"/>
            <a:ext cx="4124093" cy="4302168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08A876-C4AD-4A30-AC52-AC0A3C06E6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618720"/>
              </p:ext>
            </p:extLst>
          </p:nvPr>
        </p:nvGraphicFramePr>
        <p:xfrm>
          <a:off x="2133600" y="936233"/>
          <a:ext cx="2667000" cy="7736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3500">
                  <a:extLst>
                    <a:ext uri="{9D8B030D-6E8A-4147-A177-3AD203B41FA5}">
                      <a16:colId xmlns:a16="http://schemas.microsoft.com/office/drawing/2014/main" val="3436747291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3706871204"/>
                    </a:ext>
                  </a:extLst>
                </a:gridCol>
              </a:tblGrid>
              <a:tr h="435367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9672051"/>
                  </a:ext>
                </a:extLst>
              </a:tr>
              <a:tr h="33830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82937030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25.384291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7827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31545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C3784-8BF2-4DAE-B3F3-A033FE883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12" y="457200"/>
            <a:ext cx="8931812" cy="990600"/>
          </a:xfrm>
        </p:spPr>
        <p:txBody>
          <a:bodyPr>
            <a:normAutofit/>
          </a:bodyPr>
          <a:lstStyle/>
          <a:p>
            <a:r>
              <a:rPr lang="en-US" sz="4400" dirty="0"/>
              <a:t>CA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467022-E69E-4973-A9EF-8347A8C8B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67" y="1219200"/>
            <a:ext cx="3865669" cy="45476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499A7C-C4E5-4117-810F-8176CEA0E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868" y="1219200"/>
            <a:ext cx="4371077" cy="454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76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C3784-8BF2-4DAE-B3F3-A033FE883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12" y="457200"/>
            <a:ext cx="8931812" cy="990600"/>
          </a:xfrm>
        </p:spPr>
        <p:txBody>
          <a:bodyPr>
            <a:normAutofit/>
          </a:bodyPr>
          <a:lstStyle/>
          <a:p>
            <a:r>
              <a:rPr lang="en-US" sz="4400" dirty="0"/>
              <a:t>G net Tracker Drive Route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66F8B-7C58-4ABA-9328-2BF4E07D2B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612" y="1262062"/>
            <a:ext cx="3810000" cy="46053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95ABF5-D878-4F4C-83CC-EF2E5A037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7200" y="1262062"/>
            <a:ext cx="4191000" cy="46053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1308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C3784-8BF2-4DAE-B3F3-A033FE883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12" y="457200"/>
            <a:ext cx="8931812" cy="990600"/>
          </a:xfrm>
        </p:spPr>
        <p:txBody>
          <a:bodyPr>
            <a:normAutofit/>
          </a:bodyPr>
          <a:lstStyle/>
          <a:p>
            <a:r>
              <a:rPr lang="en-US" sz="4400" dirty="0"/>
              <a:t>			Drive Route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C81B7D-74B2-4E87-8817-6BEE76323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447800"/>
            <a:ext cx="701040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2935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066800"/>
            <a:ext cx="8229600" cy="33528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buNone/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  <a:p>
            <a:pPr marL="109537" indent="0" algn="ctr">
              <a:spcBef>
                <a:spcPct val="50000"/>
              </a:spcBef>
              <a:buNone/>
              <a:defRPr/>
            </a:pP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  <a:p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			</a:t>
            </a:r>
            <a:r>
              <a:rPr lang="en-US" sz="6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THANK YOU</a:t>
            </a:r>
            <a:br>
              <a:rPr lang="en-US" sz="6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endParaRPr lang="en-US" sz="60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19F79B-E149-4B7D-BD30-1BD37ED62E9A}"/>
              </a:ext>
            </a:extLst>
          </p:cNvPr>
          <p:cNvSpPr/>
          <p:nvPr/>
        </p:nvSpPr>
        <p:spPr>
          <a:xfrm>
            <a:off x="2590800" y="5214584"/>
            <a:ext cx="388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cs typeface="Times New Roman" pitchFamily="18" charset="0"/>
              </a:rPr>
              <a:t>MARQUIS TECHNOLOGIES</a:t>
            </a:r>
          </a:p>
        </p:txBody>
      </p:sp>
    </p:spTree>
  </p:cSld>
  <p:clrMapOvr>
    <a:masterClrMapping/>
  </p:clrMapOvr>
  <p:transition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533400"/>
          </a:xfrm>
        </p:spPr>
        <p:txBody>
          <a:bodyPr>
            <a:normAutofit fontScale="90000"/>
          </a:bodyPr>
          <a:lstStyle/>
          <a:p>
            <a:r>
              <a:rPr lang="en-IN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Operator Information 1</a:t>
            </a: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9967975"/>
              </p:ext>
            </p:extLst>
          </p:nvPr>
        </p:nvGraphicFramePr>
        <p:xfrm>
          <a:off x="762000" y="1143000"/>
          <a:ext cx="7772400" cy="4724397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0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Functionality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Airtel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70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Website</a:t>
                      </a: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: http://www.airtel.com/</a:t>
                      </a:r>
                      <a:b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WAP APN: </a:t>
                      </a: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airtelgprs.com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5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Customer care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5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MNC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54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51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Bands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Both FDD and TDD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51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LTE 2300 MHz – TDD(Band 40)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51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LTE 1800,850 MHz– FDD(Band 3), FDD(Band 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51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USSD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 check MDN: *282#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351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Balance check: *123#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51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Data Balance check: *121*114#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51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VoLTE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Supported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4398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CSFB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Supported (CSFB to 2G)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533400"/>
          </a:xfrm>
        </p:spPr>
        <p:txBody>
          <a:bodyPr>
            <a:normAutofit fontScale="90000"/>
          </a:bodyPr>
          <a:lstStyle/>
          <a:p>
            <a:r>
              <a:rPr lang="en-IN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Operator Information 2</a:t>
            </a: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8684034"/>
              </p:ext>
            </p:extLst>
          </p:nvPr>
        </p:nvGraphicFramePr>
        <p:xfrm>
          <a:off x="762000" y="1066801"/>
          <a:ext cx="7696200" cy="4876803"/>
        </p:xfrm>
        <a:graphic>
          <a:graphicData uri="http://schemas.openxmlformats.org/drawingml/2006/table">
            <a:tbl>
              <a:tblPr/>
              <a:tblGrid>
                <a:gridCol w="384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10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Functionality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RELIANCE</a:t>
                      </a:r>
                      <a:r>
                        <a:rPr lang="en-US" sz="1600" b="1" i="0" u="none" strike="noStrik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JIO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2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Website:</a:t>
                      </a:r>
                      <a:r>
                        <a:rPr lang="en-IN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N" sz="1600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"/>
                        </a:rPr>
                        <a:t>https://www.jio.com/</a:t>
                      </a:r>
                      <a:endParaRPr lang="en-IN" sz="160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WAP APN</a:t>
                      </a:r>
                      <a:r>
                        <a:rPr lang="en-IN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IN" sz="16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jionet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Customer care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MNC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871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781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Bands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Both FDD and TDD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2300 MHz –TDD(Band 40)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850 MHz – FDD(Band 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098732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1800 MHz –FDD(Band 3)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78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USSD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VoLTE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66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CSFB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Supported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280120"/>
      </p:ext>
    </p:extLst>
  </p:cSld>
  <p:clrMapOvr>
    <a:masterClrMapping/>
  </p:clrMapOvr>
  <p:transition>
    <p:whee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24800" cy="533400"/>
          </a:xfrm>
        </p:spPr>
        <p:txBody>
          <a:bodyPr>
            <a:normAutofit fontScale="90000"/>
          </a:bodyPr>
          <a:lstStyle/>
          <a:p>
            <a:r>
              <a:rPr lang="en-IN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Operator Information 3</a:t>
            </a: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7836343"/>
              </p:ext>
            </p:extLst>
          </p:nvPr>
        </p:nvGraphicFramePr>
        <p:xfrm>
          <a:off x="762000" y="1066801"/>
          <a:ext cx="7696200" cy="4876803"/>
        </p:xfrm>
        <a:graphic>
          <a:graphicData uri="http://schemas.openxmlformats.org/drawingml/2006/table">
            <a:tbl>
              <a:tblPr/>
              <a:tblGrid>
                <a:gridCol w="384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10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Functionality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2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Website:</a:t>
                      </a:r>
                      <a:r>
                        <a:rPr lang="en-IN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IN" sz="1600" u="none" strike="noStrike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https://www.vodafoneidea.com/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WAP APN</a:t>
                      </a:r>
                      <a:r>
                        <a:rPr lang="en-IN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www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Customer care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MNC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781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Bands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Both FDD and TDD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2500 MHz –TDD(Band 41)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2100 MHz – FDD(Band 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098732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LTE 1800 MHz –FDD(Band 3)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781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USSD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 check MDN</a:t>
                      </a: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*199#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Balance check*</a:t>
                      </a: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199*2*1#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78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Data Balance check: *</a:t>
                      </a: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199*2*2#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VoLTE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Supported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66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CSFB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Supported (CSFB to 2G &amp; 3G)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6525859"/>
      </p:ext>
    </p:extLst>
  </p:cSld>
  <p:clrMapOvr>
    <a:masterClrMapping/>
  </p:clrMapOvr>
  <p:transition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500" y="1790700"/>
            <a:ext cx="8001000" cy="3276600"/>
          </a:xfrm>
        </p:spPr>
        <p:txBody>
          <a:bodyPr/>
          <a:lstStyle/>
          <a:p>
            <a:r>
              <a:rPr lang="en-US" sz="2800" b="1" dirty="0">
                <a:latin typeface="Calibri" panose="020F0502020204030204" pitchFamily="34" charset="0"/>
                <a:cs typeface="Calibri" pitchFamily="34" charset="0"/>
              </a:rPr>
              <a:t>Near Cell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:-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itchFamily="34" charset="0"/>
              </a:rPr>
              <a:t>Stationary: RSRP : -65dbm to -75dbm   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itchFamily="34" charset="0"/>
              </a:rPr>
              <a:t>Cell Edge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:-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itchFamily="34" charset="0"/>
              </a:rPr>
              <a:t>Stationary: RSRP : -95dbm to -110dbm   </a:t>
            </a:r>
            <a:endParaRPr lang="en-US" sz="2800" dirty="0">
              <a:latin typeface="Calibri" panose="020F0502020204030204" pitchFamily="34" charset="0"/>
              <a:cs typeface="Calibri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itchFamily="34" charset="0"/>
              </a:rPr>
              <a:t>Mixed     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:-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itchFamily="34" charset="0"/>
              </a:rPr>
              <a:t>Mobility:    RSRP :  -65dbm to -110dbm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52400"/>
            <a:ext cx="8001000" cy="533400"/>
          </a:xfrm>
        </p:spPr>
        <p:txBody>
          <a:bodyPr>
            <a:noAutofit/>
          </a:bodyPr>
          <a:lstStyle/>
          <a:p>
            <a:r>
              <a:rPr lang="en-US" sz="4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Drive Route</a:t>
            </a:r>
          </a:p>
        </p:txBody>
      </p:sp>
    </p:spTree>
  </p:cSld>
  <p:clrMapOvr>
    <a:masterClrMapping/>
  </p:clrMapOvr>
  <p:transition>
    <p:whee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</a:t>
            </a:r>
            <a:r>
              <a:rPr lang="en-US" sz="3100" dirty="0"/>
              <a:t> </a:t>
            </a:r>
            <a:r>
              <a:rPr lang="en-US" sz="3100" u="sng" dirty="0">
                <a:latin typeface="Calibri" panose="020F0502020204030204" pitchFamily="34" charset="0"/>
                <a:cs typeface="Calibri" panose="020F0502020204030204" pitchFamily="34" charset="0"/>
              </a:rPr>
              <a:t>AIRTEL Band 40 Near Cell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6449E-B897-48B6-83C6-D58A6657D2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1905000"/>
            <a:ext cx="2317858" cy="41339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44A3F5-0FB9-4396-BE04-81CF0EB6C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903" y="1905000"/>
            <a:ext cx="5868721" cy="413393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BA2C7C5C-5D48-4672-A920-B35BCF97EC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1733736"/>
              </p:ext>
            </p:extLst>
          </p:nvPr>
        </p:nvGraphicFramePr>
        <p:xfrm>
          <a:off x="1066800" y="1095518"/>
          <a:ext cx="6293902" cy="7332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6657">
                  <a:extLst>
                    <a:ext uri="{9D8B030D-6E8A-4147-A177-3AD203B41FA5}">
                      <a16:colId xmlns:a16="http://schemas.microsoft.com/office/drawing/2014/main" val="303004642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1984144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9211699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2654364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446168895"/>
                    </a:ext>
                  </a:extLst>
                </a:gridCol>
                <a:gridCol w="1910645">
                  <a:extLst>
                    <a:ext uri="{9D8B030D-6E8A-4147-A177-3AD203B41FA5}">
                      <a16:colId xmlns:a16="http://schemas.microsoft.com/office/drawing/2014/main" val="3701289311"/>
                    </a:ext>
                  </a:extLst>
                </a:gridCol>
              </a:tblGrid>
              <a:tr h="3086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Near cell(NC)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FDD E-ARFCN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939224"/>
                  </a:ext>
                </a:extLst>
              </a:tr>
              <a:tr h="4246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82.965887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25.355492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093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9143376"/>
      </p:ext>
    </p:extLst>
  </p:cSld>
  <p:clrMapOvr>
    <a:masterClrMapping/>
  </p:clrMapOvr>
  <p:transition>
    <p:whee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</a:t>
            </a:r>
            <a:r>
              <a:rPr lang="en-US" sz="3100" u="sng" dirty="0">
                <a:latin typeface="Calibri" panose="020F0502020204030204" pitchFamily="34" charset="0"/>
                <a:cs typeface="Calibri" panose="020F0502020204030204" pitchFamily="34" charset="0"/>
              </a:rPr>
              <a:t>AIRTEL Band 40 Edge Cell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6449E-B897-48B6-83C6-D58A6657D2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828800"/>
            <a:ext cx="2514600" cy="41129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0AC062-4922-44E8-9B0C-A5E139356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494" y="1828800"/>
            <a:ext cx="5762428" cy="4112943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69313199-883F-4C86-AF8A-1B392E946F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1926068"/>
              </p:ext>
            </p:extLst>
          </p:nvPr>
        </p:nvGraphicFramePr>
        <p:xfrm>
          <a:off x="1066800" y="1093788"/>
          <a:ext cx="6629397" cy="647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7972">
                  <a:extLst>
                    <a:ext uri="{9D8B030D-6E8A-4147-A177-3AD203B41FA5}">
                      <a16:colId xmlns:a16="http://schemas.microsoft.com/office/drawing/2014/main" val="3398572702"/>
                    </a:ext>
                  </a:extLst>
                </a:gridCol>
                <a:gridCol w="997974">
                  <a:extLst>
                    <a:ext uri="{9D8B030D-6E8A-4147-A177-3AD203B41FA5}">
                      <a16:colId xmlns:a16="http://schemas.microsoft.com/office/drawing/2014/main" val="2916790836"/>
                    </a:ext>
                  </a:extLst>
                </a:gridCol>
                <a:gridCol w="1283109">
                  <a:extLst>
                    <a:ext uri="{9D8B030D-6E8A-4147-A177-3AD203B41FA5}">
                      <a16:colId xmlns:a16="http://schemas.microsoft.com/office/drawing/2014/main" val="248206799"/>
                    </a:ext>
                  </a:extLst>
                </a:gridCol>
                <a:gridCol w="926691">
                  <a:extLst>
                    <a:ext uri="{9D8B030D-6E8A-4147-A177-3AD203B41FA5}">
                      <a16:colId xmlns:a16="http://schemas.microsoft.com/office/drawing/2014/main" val="323449267"/>
                    </a:ext>
                  </a:extLst>
                </a:gridCol>
                <a:gridCol w="855406">
                  <a:extLst>
                    <a:ext uri="{9D8B030D-6E8A-4147-A177-3AD203B41FA5}">
                      <a16:colId xmlns:a16="http://schemas.microsoft.com/office/drawing/2014/main" val="4262851045"/>
                    </a:ext>
                  </a:extLst>
                </a:gridCol>
                <a:gridCol w="1568245">
                  <a:extLst>
                    <a:ext uri="{9D8B030D-6E8A-4147-A177-3AD203B41FA5}">
                      <a16:colId xmlns:a16="http://schemas.microsoft.com/office/drawing/2014/main" val="300605489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Edge cell(EC)</a:t>
                      </a:r>
                      <a:endParaRPr lang="en-US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US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US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US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US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TDD E-ARFCN</a:t>
                      </a:r>
                      <a:endParaRPr lang="en-US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097162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82.966275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25.353525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39150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6724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0500322"/>
      </p:ext>
    </p:extLst>
  </p:cSld>
  <p:clrMapOvr>
    <a:masterClrMapping/>
  </p:clrMapOvr>
  <p:transition>
    <p:whee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3607340"/>
              </p:ext>
            </p:extLst>
          </p:nvPr>
        </p:nvGraphicFramePr>
        <p:xfrm>
          <a:off x="874543" y="1032160"/>
          <a:ext cx="6293902" cy="644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6657">
                  <a:extLst>
                    <a:ext uri="{9D8B030D-6E8A-4147-A177-3AD203B41FA5}">
                      <a16:colId xmlns:a16="http://schemas.microsoft.com/office/drawing/2014/main" val="303004642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1984144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9211699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2654364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446168895"/>
                    </a:ext>
                  </a:extLst>
                </a:gridCol>
                <a:gridCol w="1910645">
                  <a:extLst>
                    <a:ext uri="{9D8B030D-6E8A-4147-A177-3AD203B41FA5}">
                      <a16:colId xmlns:a16="http://schemas.microsoft.com/office/drawing/2014/main" val="3701289311"/>
                    </a:ext>
                  </a:extLst>
                </a:gridCol>
              </a:tblGrid>
              <a:tr h="2711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Near cell(NC)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Latitude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RSRP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Cell id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FDD E-ARFCN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939224"/>
                  </a:ext>
                </a:extLst>
              </a:tr>
              <a:tr h="3730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82.965887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25.355492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093205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7848600" cy="6096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Near Cell (Airtel)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15201" y="6019800"/>
            <a:ext cx="1676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RSRP: 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-65dbm to 75dbm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14059" y="6148113"/>
            <a:ext cx="3301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China Town Restaurant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Gilat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Bazar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EEF1EE-1F06-481A-8B11-508527A71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0" y="1705117"/>
            <a:ext cx="5332141" cy="43059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A8B0CF-D49D-4B05-924D-BCD524E3B7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736167"/>
            <a:ext cx="2743200" cy="43059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0013748"/>
      </p:ext>
    </p:extLst>
  </p:cSld>
  <p:clrMapOvr>
    <a:masterClrMapping/>
  </p:clrMapOvr>
  <p:transition>
    <p:whee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13987</TotalTime>
  <Words>1191</Words>
  <Application>Microsoft Office PowerPoint</Application>
  <PresentationFormat>On-screen Show (4:3)</PresentationFormat>
  <Paragraphs>546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Cambria</vt:lpstr>
      <vt:lpstr>Lucida Sans Unicode</vt:lpstr>
      <vt:lpstr>Times New Roman</vt:lpstr>
      <vt:lpstr>Verdana</vt:lpstr>
      <vt:lpstr>Wingdings 2</vt:lpstr>
      <vt:lpstr>Wingdings 3</vt:lpstr>
      <vt:lpstr>Concourse</vt:lpstr>
      <vt:lpstr>MARQUIS TECHNOLOGIES  </vt:lpstr>
      <vt:lpstr>Operator Information:</vt:lpstr>
      <vt:lpstr>Operator Information 1</vt:lpstr>
      <vt:lpstr>Operator Information 2</vt:lpstr>
      <vt:lpstr>Operator Information 3</vt:lpstr>
      <vt:lpstr>Drive Route</vt:lpstr>
      <vt:lpstr>        AIRTEL Band 40 Near Cell</vt:lpstr>
      <vt:lpstr>        AIRTEL Band 40 Edge Cell</vt:lpstr>
      <vt:lpstr>Near Cell (Airtel)</vt:lpstr>
      <vt:lpstr>Edge Cell (Airtel)</vt:lpstr>
      <vt:lpstr>PowerPoint Presentation</vt:lpstr>
      <vt:lpstr>PowerPoint Presentation</vt:lpstr>
      <vt:lpstr>    RJIO Band 40 Near Cell</vt:lpstr>
      <vt:lpstr>    RJIO Band 40 Edge Cell</vt:lpstr>
      <vt:lpstr>      Near Cell (Reliance JIO)</vt:lpstr>
      <vt:lpstr>PowerPoint Presentation</vt:lpstr>
      <vt:lpstr>PowerPoint Presentation</vt:lpstr>
      <vt:lpstr>Inter Band Handover (FDD-TDD), JIO 4G</vt:lpstr>
      <vt:lpstr>      VIL Band 41 Near Cell</vt:lpstr>
      <vt:lpstr>       VIL Band 41 Edge Cell</vt:lpstr>
      <vt:lpstr>Near Cell VIL </vt:lpstr>
      <vt:lpstr>Cell Edge VIL:  </vt:lpstr>
      <vt:lpstr>Mixed coverage area VIL:  </vt:lpstr>
      <vt:lpstr>       VI Band 1&lt;&gt;3&lt;&gt;41 Handover</vt:lpstr>
      <vt:lpstr>PowerPoint Presentation</vt:lpstr>
      <vt:lpstr>CA</vt:lpstr>
      <vt:lpstr>G net Tracker Drive Route</vt:lpstr>
      <vt:lpstr>   Drive Route</vt:lpstr>
      <vt:lpstr>           THANK YOU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MARQUIS TECHNOLOGIES</dc:title>
  <dc:subject>Marketing Presentation</dc:subject>
  <dc:creator>Kailash</dc:creator>
  <cp:lastModifiedBy>Nitin Pal</cp:lastModifiedBy>
  <cp:revision>972</cp:revision>
  <dcterms:created xsi:type="dcterms:W3CDTF">2007-12-16T16:40:02Z</dcterms:created>
  <dcterms:modified xsi:type="dcterms:W3CDTF">2021-06-16T09:13:49Z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4fea9ac1-470f-4ff8-9b19-4c01456e19dc</vt:lpwstr>
  </property>
  <property fmtid="{D5CDD505-2E9C-101B-9397-08002B2CF9AE}" pid="3" name="NokiaConfidentiality">
    <vt:lpwstr>Confidential</vt:lpwstr>
  </property>
</Properties>
</file>