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0"/>
  </p:notesMasterIdLst>
  <p:handoutMasterIdLst>
    <p:handoutMasterId r:id="rId21"/>
  </p:handoutMasterIdLst>
  <p:sldIdLst>
    <p:sldId id="343" r:id="rId2"/>
    <p:sldId id="434" r:id="rId3"/>
    <p:sldId id="479" r:id="rId4"/>
    <p:sldId id="435" r:id="rId5"/>
    <p:sldId id="535" r:id="rId6"/>
    <p:sldId id="499" r:id="rId7"/>
    <p:sldId id="480" r:id="rId8"/>
    <p:sldId id="477" r:id="rId9"/>
    <p:sldId id="542" r:id="rId10"/>
    <p:sldId id="552" r:id="rId11"/>
    <p:sldId id="538" r:id="rId12"/>
    <p:sldId id="546" r:id="rId13"/>
    <p:sldId id="544" r:id="rId14"/>
    <p:sldId id="554" r:id="rId15"/>
    <p:sldId id="537" r:id="rId16"/>
    <p:sldId id="559" r:id="rId17"/>
    <p:sldId id="560" r:id="rId18"/>
    <p:sldId id="558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sath" initials="P" lastIdx="1" clrIdx="0">
    <p:extLst>
      <p:ext uri="{19B8F6BF-5375-455C-9EA6-DF929625EA0E}">
        <p15:presenceInfo xmlns:p15="http://schemas.microsoft.com/office/powerpoint/2012/main" userId="Prasa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533" autoAdjust="0"/>
  </p:normalViewPr>
  <p:slideViewPr>
    <p:cSldViewPr>
      <p:cViewPr varScale="1">
        <p:scale>
          <a:sx n="70" d="100"/>
          <a:sy n="70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9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9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Istanbul(Turkey)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Vodafone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Operator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Istanbul(Turkey)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5929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9175" y="200026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GOOD AREA (NEAR CELL)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Location: PAZAR cd</a:t>
            </a:r>
            <a:b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lat:41.053951,long 28.89446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0BCDACE-E641-46E6-B85D-86877BA1731F}"/>
              </a:ext>
            </a:extLst>
          </p:cNvPr>
          <p:cNvCxnSpPr/>
          <p:nvPr/>
        </p:nvCxnSpPr>
        <p:spPr>
          <a:xfrm>
            <a:off x="1971675" y="4343400"/>
            <a:ext cx="199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xmlns="" id="{BB0AA6F2-55C4-4E93-8E74-2D89ADC57F38}"/>
              </a:ext>
            </a:extLst>
          </p:cNvPr>
          <p:cNvSpPr/>
          <p:nvPr/>
        </p:nvSpPr>
        <p:spPr>
          <a:xfrm>
            <a:off x="5257800" y="2209800"/>
            <a:ext cx="219074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xmlns="" id="{BB3B2910-02EB-4BB5-8BC8-4C4EB2F1C6EA}"/>
              </a:ext>
            </a:extLst>
          </p:cNvPr>
          <p:cNvSpPr/>
          <p:nvPr/>
        </p:nvSpPr>
        <p:spPr>
          <a:xfrm>
            <a:off x="1447800" y="1987034"/>
            <a:ext cx="76200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0" y="632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1138"/>
            <a:ext cx="8991599" cy="66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6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F5C03B-7E41-4B7C-9C39-B42F8A8D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EDGE CELL –VF operator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location: </a:t>
            </a:r>
            <a:r>
              <a:rPr lang="en-US" sz="2000" dirty="0" err="1" smtClean="0"/>
              <a:t>Yonca</a:t>
            </a:r>
            <a:r>
              <a:rPr lang="en-US" sz="2000" dirty="0" smtClean="0"/>
              <a:t> CD</a:t>
            </a:r>
            <a:br>
              <a:rPr lang="en-US" sz="2000" dirty="0" smtClean="0"/>
            </a:br>
            <a:r>
              <a:rPr lang="en-US" sz="2000" dirty="0" smtClean="0"/>
              <a:t>lat.41.030624,long 28.690829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915399" cy="50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8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67F4CE5-08B6-49DA-9B16-8382BA76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SRVCC VF operator</a:t>
            </a:r>
            <a:br>
              <a:rPr lang="en-US" sz="2000" dirty="0" smtClean="0"/>
            </a:br>
            <a:r>
              <a:rPr lang="en-US" sz="2000" dirty="0" smtClean="0"/>
              <a:t>location: near </a:t>
            </a:r>
            <a:r>
              <a:rPr lang="en-US" sz="2000" dirty="0" smtClean="0"/>
              <a:t>HANE PLUS </a:t>
            </a:r>
            <a:r>
              <a:rPr lang="en-US" sz="2000" dirty="0" smtClean="0"/>
              <a:t>ESENYURT</a:t>
            </a:r>
            <a:br>
              <a:rPr lang="en-US" sz="2000" dirty="0" smtClean="0"/>
            </a:br>
            <a:r>
              <a:rPr lang="en-US" sz="2000" dirty="0" err="1" smtClean="0"/>
              <a:t>lat</a:t>
            </a:r>
            <a:r>
              <a:rPr lang="en-US" sz="2000" dirty="0" smtClean="0"/>
              <a:t>: 41.031405, long 28.682430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481138"/>
            <a:ext cx="89154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49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TurkTelekom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Operator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Istanbul(Turkey)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62378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9175" y="164068"/>
            <a:ext cx="8229600" cy="113292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GOOD AREA (NEAR CELL) 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 : Turk Telekom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location :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Medilife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Beylikdüzü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lat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: 41.00909, long: 28.65897</a:t>
            </a:r>
            <a:endParaRPr lang="en-IN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0BCDACE-E641-46E6-B85D-86877BA1731F}"/>
              </a:ext>
            </a:extLst>
          </p:cNvPr>
          <p:cNvCxnSpPr/>
          <p:nvPr/>
        </p:nvCxnSpPr>
        <p:spPr>
          <a:xfrm>
            <a:off x="1971675" y="4343400"/>
            <a:ext cx="199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xmlns="" id="{BB0AA6F2-55C4-4E93-8E74-2D89ADC57F38}"/>
              </a:ext>
            </a:extLst>
          </p:cNvPr>
          <p:cNvSpPr/>
          <p:nvPr/>
        </p:nvSpPr>
        <p:spPr>
          <a:xfrm>
            <a:off x="5257800" y="2209800"/>
            <a:ext cx="219074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xmlns="" id="{BB3B2910-02EB-4BB5-8BC8-4C4EB2F1C6EA}"/>
              </a:ext>
            </a:extLst>
          </p:cNvPr>
          <p:cNvSpPr/>
          <p:nvPr/>
        </p:nvSpPr>
        <p:spPr>
          <a:xfrm>
            <a:off x="1447800" y="1987034"/>
            <a:ext cx="76200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0" y="632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1138"/>
            <a:ext cx="9144000" cy="52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7547918-EA29-435E-975E-07CDC5FA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EDGE </a:t>
            </a:r>
            <a:r>
              <a:rPr lang="en-US" sz="3100" dirty="0" smtClean="0"/>
              <a:t>CELL </a:t>
            </a:r>
            <a:br>
              <a:rPr lang="en-US" sz="3100" dirty="0" smtClean="0"/>
            </a:br>
            <a:r>
              <a:rPr lang="en-US" sz="2000" dirty="0"/>
              <a:t>O</a:t>
            </a:r>
            <a:r>
              <a:rPr lang="en-US" sz="2000" dirty="0" smtClean="0"/>
              <a:t>perator: </a:t>
            </a:r>
            <a:r>
              <a:rPr lang="en-US" sz="2000" dirty="0" err="1" smtClean="0"/>
              <a:t>TurkTelekom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location: </a:t>
            </a:r>
            <a:r>
              <a:rPr lang="en-US" sz="1600" dirty="0" err="1" smtClean="0"/>
              <a:t>Avcılar</a:t>
            </a:r>
            <a:r>
              <a:rPr lang="en-US" sz="1600" dirty="0" smtClean="0"/>
              <a:t> </a:t>
            </a:r>
            <a:r>
              <a:rPr lang="en-US" sz="1600" dirty="0" err="1"/>
              <a:t>Haramidere</a:t>
            </a:r>
            <a:r>
              <a:rPr lang="en-US" sz="1600" dirty="0"/>
              <a:t> </a:t>
            </a:r>
            <a:r>
              <a:rPr lang="en-US" sz="1600" dirty="0" err="1" smtClean="0"/>
              <a:t>Bağlantısı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Lat:41.028097 ,Long</a:t>
            </a:r>
            <a:r>
              <a:rPr lang="en-US" sz="1600" dirty="0" smtClean="0"/>
              <a:t>: 28.68544</a:t>
            </a:r>
            <a:endParaRPr 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81138"/>
            <a:ext cx="8991600" cy="49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6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C547A3-5E47-4020-ABBE-E9E82FA3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SRVCC LOCATION FOR Turk </a:t>
            </a:r>
            <a:r>
              <a:rPr lang="en-US" sz="2000" dirty="0" smtClean="0"/>
              <a:t>Telekom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location: Grand </a:t>
            </a:r>
            <a:r>
              <a:rPr lang="en-US" sz="2000" dirty="0" smtClean="0"/>
              <a:t>Real </a:t>
            </a:r>
            <a:r>
              <a:rPr lang="en-US" sz="2000" dirty="0" smtClean="0"/>
              <a:t>Estate</a:t>
            </a:r>
            <a:br>
              <a:rPr lang="en-US" sz="2000" dirty="0" smtClean="0"/>
            </a:br>
            <a:r>
              <a:rPr lang="en-US" sz="2000" dirty="0" err="1" smtClean="0"/>
              <a:t>lat</a:t>
            </a:r>
            <a:r>
              <a:rPr lang="en-US" sz="2000" dirty="0" smtClean="0"/>
              <a:t>: 41.29565, long: 28.684308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81138"/>
            <a:ext cx="8686800" cy="5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4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A496763-AB32-428D-880F-B669B5B30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THANK YOU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66E910E-7115-4F16-B9B0-684247CFC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/>
          <a:lstStyle/>
          <a:p>
            <a:pPr algn="ctr"/>
            <a:r>
              <a:rPr lang="en-US" dirty="0"/>
              <a:t>WWW.MARQUISTECH.COM</a:t>
            </a:r>
          </a:p>
        </p:txBody>
      </p:sp>
    </p:spTree>
    <p:extLst>
      <p:ext uri="{BB962C8B-B14F-4D97-AF65-F5344CB8AC3E}">
        <p14:creationId xmlns:p14="http://schemas.microsoft.com/office/powerpoint/2010/main" val="237208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Testing Place -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Bangalore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(India)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94156"/>
              </p:ext>
            </p:extLst>
          </p:nvPr>
        </p:nvGraphicFramePr>
        <p:xfrm>
          <a:off x="1943100" y="1851096"/>
          <a:ext cx="5257800" cy="167640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Turkey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Eurasia(Europe + Asia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Istanbul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+3:00 Hour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+90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-55dbm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-75dbm   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-76dbm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-90dbm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83927"/>
              </p:ext>
            </p:extLst>
          </p:nvPr>
        </p:nvGraphicFramePr>
        <p:xfrm>
          <a:off x="22578" y="2133603"/>
          <a:ext cx="9144001" cy="2663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:a16="http://schemas.microsoft.com/office/drawing/2014/main" xmlns="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xmlns="" val="3235783849"/>
                    </a:ext>
                  </a:extLst>
                </a:gridCol>
                <a:gridCol w="3429286">
                  <a:extLst>
                    <a:ext uri="{9D8B030D-6E8A-4147-A177-3AD203B41FA5}">
                      <a16:colId xmlns:a16="http://schemas.microsoft.com/office/drawing/2014/main" xmlns="" val="532778016"/>
                    </a:ext>
                  </a:extLst>
                </a:gridCol>
                <a:gridCol w="3756379">
                  <a:extLst>
                    <a:ext uri="{9D8B030D-6E8A-4147-A177-3AD203B41FA5}">
                      <a16:colId xmlns:a16="http://schemas.microsoft.com/office/drawing/2014/main" xmlns="" val="3810355226"/>
                    </a:ext>
                  </a:extLst>
                </a:gridCol>
              </a:tblGrid>
              <a:tr h="64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Operator SUPPORT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OPERATOR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300826"/>
                  </a:ext>
                </a:extLst>
              </a:tr>
              <a:tr h="715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VOWIFI/VIWIFI/VoLTE/VILTE/4G/3G/2G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Turkcell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69941676"/>
                  </a:ext>
                </a:extLst>
              </a:tr>
              <a:tr h="652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VoLTE/VOWIFI/4G/3G/2G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Vodafone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9047454"/>
                  </a:ext>
                </a:extLst>
              </a:tr>
              <a:tr h="652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VoLTE 4G/3G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 Telekom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90500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BC91CC0-C49C-4226-86E3-2762B74E8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78982"/>
              </p:ext>
            </p:extLst>
          </p:nvPr>
        </p:nvGraphicFramePr>
        <p:xfrm>
          <a:off x="609600" y="1447800"/>
          <a:ext cx="8000999" cy="4114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949">
                  <a:extLst>
                    <a:ext uri="{9D8B030D-6E8A-4147-A177-3AD203B41FA5}">
                      <a16:colId xmlns:a16="http://schemas.microsoft.com/office/drawing/2014/main" xmlns="" val="4147747777"/>
                    </a:ext>
                  </a:extLst>
                </a:gridCol>
                <a:gridCol w="687949">
                  <a:extLst>
                    <a:ext uri="{9D8B030D-6E8A-4147-A177-3AD203B41FA5}">
                      <a16:colId xmlns:a16="http://schemas.microsoft.com/office/drawing/2014/main" xmlns="" val="1729219447"/>
                    </a:ext>
                  </a:extLst>
                </a:gridCol>
                <a:gridCol w="687949">
                  <a:extLst>
                    <a:ext uri="{9D8B030D-6E8A-4147-A177-3AD203B41FA5}">
                      <a16:colId xmlns:a16="http://schemas.microsoft.com/office/drawing/2014/main" xmlns="" val="527496637"/>
                    </a:ext>
                  </a:extLst>
                </a:gridCol>
                <a:gridCol w="806191">
                  <a:extLst>
                    <a:ext uri="{9D8B030D-6E8A-4147-A177-3AD203B41FA5}">
                      <a16:colId xmlns:a16="http://schemas.microsoft.com/office/drawing/2014/main" xmlns="" val="2394416322"/>
                    </a:ext>
                  </a:extLst>
                </a:gridCol>
                <a:gridCol w="5130961">
                  <a:extLst>
                    <a:ext uri="{9D8B030D-6E8A-4147-A177-3AD203B41FA5}">
                      <a16:colId xmlns:a16="http://schemas.microsoft.com/office/drawing/2014/main" xmlns="" val="4294318695"/>
                    </a:ext>
                  </a:extLst>
                </a:gridCol>
              </a:tblGrid>
              <a:tr h="4516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 dirty="0">
                          <a:effectLst/>
                        </a:rPr>
                        <a:t>Band Details: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62979743"/>
                  </a:ext>
                </a:extLst>
              </a:tr>
              <a:tr h="47426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89307867"/>
                  </a:ext>
                </a:extLst>
              </a:tr>
              <a:tr h="474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Location</a:t>
                      </a:r>
                      <a:endParaRPr lang="en-US" sz="1100" b="1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Service Provider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                               Bands </a:t>
                      </a:r>
                      <a:r>
                        <a:rPr lang="en-US" sz="1100" u="none" strike="noStrike" dirty="0">
                          <a:effectLst/>
                        </a:rPr>
                        <a:t>Deployed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0055063"/>
                  </a:ext>
                </a:extLst>
              </a:tr>
              <a:tr h="47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GSM-2G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UMTS-3G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LTE-4G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97909789"/>
                  </a:ext>
                </a:extLst>
              </a:tr>
              <a:tr h="8175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Istanbul/Turkey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Turkcell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B8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900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B1 2100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Band 3 (FDD-1800), Band 7 (FDD-2600), Band 20 (FDD-800), Band </a:t>
                      </a:r>
                      <a:r>
                        <a:rPr lang="en-US" sz="1100" u="none" strike="noStrike" dirty="0" smtClean="0">
                          <a:effectLst/>
                        </a:rPr>
                        <a:t>8 </a:t>
                      </a:r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smtClean="0">
                          <a:effectLst/>
                        </a:rPr>
                        <a:t>TDD-900)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B1 (2100)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55261859"/>
                  </a:ext>
                </a:extLst>
              </a:tr>
              <a:tr h="47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Turk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Telekom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B1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Band 8(FDD-900) Band </a:t>
                      </a:r>
                      <a:r>
                        <a:rPr lang="en-US" sz="1100" u="none" strike="noStrike" dirty="0">
                          <a:effectLst/>
                        </a:rPr>
                        <a:t>7(FDD-2600), Band 3 (FDD-1800</a:t>
                      </a:r>
                      <a:r>
                        <a:rPr lang="en-US" sz="1100" u="none" strike="noStrike" dirty="0" smtClean="0">
                          <a:effectLst/>
                        </a:rPr>
                        <a:t>),B38 (TDD-2600)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69115136"/>
                  </a:ext>
                </a:extLst>
              </a:tr>
              <a:tr h="47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Vodafone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B8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900 B3 1800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Band 3 (FDD-1800), Band </a:t>
                      </a:r>
                      <a:r>
                        <a:rPr lang="en-US" sz="1100" u="none" strike="noStrike" dirty="0" smtClean="0">
                          <a:effectLst/>
                        </a:rPr>
                        <a:t>7 </a:t>
                      </a:r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smtClean="0">
                          <a:effectLst/>
                        </a:rPr>
                        <a:t>FDD-2600) B8(TDD-900) B38 (TDD-2600)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47571319"/>
                  </a:ext>
                </a:extLst>
              </a:tr>
              <a:tr h="47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822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75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URKCELL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Operator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Istanbul(TURKEY)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41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9175" y="200026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GOOD AREA 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(NEAR CELL)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</a:t>
            </a:r>
            <a:r>
              <a:rPr lang="en-US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Turkcell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Location Near </a:t>
            </a:r>
            <a:r>
              <a:rPr lang="en-US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Kosebasi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Akbati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Lat.41.057855, Long 28.667991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0BCDACE-E641-46E6-B85D-86877BA1731F}"/>
              </a:ext>
            </a:extLst>
          </p:cNvPr>
          <p:cNvCxnSpPr/>
          <p:nvPr/>
        </p:nvCxnSpPr>
        <p:spPr>
          <a:xfrm>
            <a:off x="1971675" y="4343400"/>
            <a:ext cx="199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xmlns="" id="{BB0AA6F2-55C4-4E93-8E74-2D89ADC57F38}"/>
              </a:ext>
            </a:extLst>
          </p:cNvPr>
          <p:cNvSpPr/>
          <p:nvPr/>
        </p:nvSpPr>
        <p:spPr>
          <a:xfrm>
            <a:off x="5257800" y="2209800"/>
            <a:ext cx="219074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xmlns="" id="{BB3B2910-02EB-4BB5-8BC8-4C4EB2F1C6EA}"/>
              </a:ext>
            </a:extLst>
          </p:cNvPr>
          <p:cNvSpPr/>
          <p:nvPr/>
        </p:nvSpPr>
        <p:spPr>
          <a:xfrm>
            <a:off x="1447800" y="1987034"/>
            <a:ext cx="76200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0" y="632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EDGE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CELL </a:t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 -Turkcell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Location : </a:t>
            </a:r>
            <a:r>
              <a:rPr lang="en-US" sz="2000" b="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Happy Center</a:t>
            </a:r>
            <a:br>
              <a:rPr lang="en-US" sz="2000" b="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0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Lat</a:t>
            </a:r>
            <a:r>
              <a:rPr lang="en-US" sz="2000" b="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 41.062018, long 28.678681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6248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2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" y="1600200"/>
            <a:ext cx="9144000" cy="59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6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1138"/>
            <a:ext cx="8915400" cy="53768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E0603CB-F967-4B80-B8AE-BAE2E75F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TURKCELL </a:t>
            </a:r>
            <a:r>
              <a:rPr lang="en-US" sz="2000" dirty="0" smtClean="0"/>
              <a:t>– SRVCC</a:t>
            </a:r>
            <a:br>
              <a:rPr lang="en-US" sz="2000" dirty="0" smtClean="0"/>
            </a:br>
            <a:r>
              <a:rPr lang="en-US" sz="2000" dirty="0" smtClean="0"/>
              <a:t>location: </a:t>
            </a:r>
            <a:r>
              <a:rPr lang="en-US" sz="2000" dirty="0" err="1" smtClean="0"/>
              <a:t>Hane</a:t>
            </a:r>
            <a:r>
              <a:rPr lang="en-US" sz="2000" dirty="0" smtClean="0"/>
              <a:t> plus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/>
              <a:t>L</a:t>
            </a:r>
            <a:r>
              <a:rPr lang="en-US" sz="2000" dirty="0" err="1" smtClean="0"/>
              <a:t>at</a:t>
            </a:r>
            <a:r>
              <a:rPr lang="en-US" sz="2000" dirty="0" smtClean="0"/>
              <a:t> 41.031365 Long 28.682451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5651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222</Words>
  <Application>Microsoft Office PowerPoint</Application>
  <PresentationFormat>On-screen Show (4:3)</PresentationFormat>
  <Paragraphs>81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 2</vt:lpstr>
      <vt:lpstr>Wingdings 3</vt:lpstr>
      <vt:lpstr>ヒラギノ角ゴ Pro W3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TURKCELL Operator  </vt:lpstr>
      <vt:lpstr>GOOD AREA (NEAR CELL)  Operator: Turkcell Location Near Kosebasi Akbati Lat.41.057855, Long 28.667991 </vt:lpstr>
      <vt:lpstr>EDGE CELL  Operator -Turkcell  Location : Happy Center Lat 41.062018, long 28.678681 </vt:lpstr>
      <vt:lpstr>TURKCELL – SRVCC location: Hane plus Lat 41.031365 Long 28.682451</vt:lpstr>
      <vt:lpstr>Vodafone Operator  </vt:lpstr>
      <vt:lpstr>GOOD AREA (NEAR CELL)  Operator: Vodafone Location: PAZAR cd lat:41.053951,long 28.89446 </vt:lpstr>
      <vt:lpstr>EDGE CELL –VF operator location: Yonca CD lat.41.030624,long 28.690829</vt:lpstr>
      <vt:lpstr>SRVCC VF operator location: near HANE PLUS ESENYURT lat: 41.031405, long 28.682430</vt:lpstr>
      <vt:lpstr>TurkTelekom Operator  </vt:lpstr>
      <vt:lpstr>GOOD AREA (NEAR CELL)  Operator : Turk Telekom location : Medilife Beylikdüzü  lat: 41.00909, long: 28.65897</vt:lpstr>
      <vt:lpstr>EDGE CELL  Operator: TurkTelekom location: Avcılar Haramidere Bağlantısı Lat:41.028097 ,Long: 28.68544</vt:lpstr>
      <vt:lpstr>SRVCC LOCATION FOR Turk Telekom location: Grand Real Estate lat: 41.29565, long: 28.684308 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creator>Sourabh Jadhav</dc:creator>
  <cp:lastModifiedBy>Piyush Tyagi</cp:lastModifiedBy>
  <cp:revision>19</cp:revision>
  <dcterms:created xsi:type="dcterms:W3CDTF">2020-09-24T22:31:25Z</dcterms:created>
  <dcterms:modified xsi:type="dcterms:W3CDTF">2020-10-05T11:29:01Z</dcterms:modified>
</cp:coreProperties>
</file>