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343" r:id="rId3"/>
    <p:sldId id="425" r:id="rId5"/>
    <p:sldId id="257" r:id="rId6"/>
    <p:sldId id="617" r:id="rId7"/>
    <p:sldId id="629" r:id="rId8"/>
    <p:sldId id="630" r:id="rId9"/>
    <p:sldId id="598" r:id="rId10"/>
    <p:sldId id="627" r:id="rId11"/>
    <p:sldId id="616" r:id="rId12"/>
    <p:sldId id="610" r:id="rId13"/>
    <p:sldId id="42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9FF1E3-3CFC-4F17-8A57-EC893512C414}">
          <p14:sldIdLst>
            <p14:sldId id="343"/>
            <p14:sldId id="425"/>
            <p14:sldId id="257"/>
          </p14:sldIdLst>
        </p14:section>
        <p14:section name="Untitled Section" id="{B77C4F61-FB59-4C82-B25D-1F29F0459E07}">
          <p14:sldIdLst>
            <p14:sldId id="617"/>
            <p14:sldId id="629"/>
            <p14:sldId id="630"/>
            <p14:sldId id="627"/>
            <p14:sldId id="616"/>
            <p14:sldId id="610"/>
            <p14:sldId id="429"/>
            <p14:sldId id="59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Verma" initials="H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2AD"/>
    <a:srgbClr val="BBBCBA"/>
    <a:srgbClr val="7C0917"/>
    <a:srgbClr val="9CBD26"/>
    <a:srgbClr val="464AB3"/>
    <a:srgbClr val="DCB328"/>
    <a:srgbClr val="BCBCBC"/>
    <a:srgbClr val="05A2E6"/>
    <a:srgbClr val="A04B9F"/>
    <a:srgbClr val="00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  <a:endParaRPr lang="en-US" sz="1000" b="1">
              <a:solidFill>
                <a:srgbClr val="EB6312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  <a:endParaRPr lang="en-US" sz="1000" b="1">
              <a:solidFill>
                <a:srgbClr val="EB6312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/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  <a:endParaRPr lang="en-US" sz="1000" b="1">
              <a:solidFill>
                <a:srgbClr val="EB6312"/>
              </a:solidFill>
              <a:latin typeface="Arial" panose="020B0604020202020204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463E24-86A2-4270-96A6-002A083AA2D1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4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4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4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4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3C94-B851-4B6E-B40D-5061259CFE69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4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7713-734E-4E09-8460-F85663CC8703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4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2CB76-470D-42B2-AABA-1E3A3D57E34A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4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1541-EF90-4696-9A27-1F733DC57994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4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wheel spokes="4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1BCB-74E9-4721-A0E0-13FFA1323F6D}" type="slidenum">
              <a:rPr lang="en-US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4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A4848D-7419-4425-91F9-69D1A36041D4}" type="slidenum">
              <a:rPr lang="en-US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4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6BBF65-8F27-4BBA-9A9F-29AE072AE8B5}" type="slidenum">
              <a:rPr lang="en-US"/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 panose="020B0604020202020204"/>
              </a:rPr>
              <a:t>Confidential</a:t>
            </a:r>
            <a:endParaRPr lang="en-US" sz="1000" b="1">
              <a:solidFill>
                <a:srgbClr val="EB6312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4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marquistech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Tahoma" panose="020B0604030504040204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5G Drive Route – Sweden </a:t>
            </a:r>
            <a:endParaRPr lang="en-US" sz="2800" dirty="0">
              <a:solidFill>
                <a:srgbClr val="006E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4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SRVCC 4G to 3G  location  for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Telia, Tele 2, H3G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 mention band detail, location name, Lat/long, RSRP range)</a:t>
            </a:r>
            <a:br>
              <a:rPr 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IN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Arlanda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&gt;&gt; kolstavagen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/>
          <p:nvPr>
            <p:ph idx="1"/>
          </p:nvPr>
        </p:nvGraphicFramePr>
        <p:xfrm>
          <a:off x="1008682" y="1481138"/>
          <a:ext cx="7126636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8248650" imgH="5238750" progId="Paint.Picture">
                  <p:embed/>
                </p:oleObj>
              </mc:Choice>
              <mc:Fallback>
                <p:oleObj name="" r:id="rId1" imgW="8248650" imgH="523875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8682" y="1481138"/>
                        <a:ext cx="7126636" cy="452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4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anose="05040102010807070707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MARQUIS TECHNOLOGIES</a:t>
            </a: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anose="020F0502020204030204" pitchFamily="34" charset="0"/>
                <a:hlinkClick r:id="rId1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</a:br>
            <a:endParaRPr lang="en-US" sz="6000" dirty="0"/>
          </a:p>
        </p:txBody>
      </p:sp>
    </p:spTree>
  </p:cSld>
  <p:clrMapOvr>
    <a:masterClrMapping/>
  </p:clrMapOvr>
  <p:transition>
    <p:wheel spokes="4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Stationary: RSRP:  -65dbm to -90dbm   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Mobility: RSRP   :  -75dbm to -100dbm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Stationary: RSRP : -95dbm to -120dbm 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anose="02040503050406030204" pitchFamily="18" charset="0"/>
              </a:rPr>
              <a:t>Drive Route</a:t>
            </a:r>
            <a:endParaRPr lang="en-US" sz="3600" b="0" dirty="0">
              <a:effectLst/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wheel spokes="4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850900"/>
            <a:ext cx="67817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Sweden Operators : Locations for 5G /NR Field Test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848599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206"/>
                <a:gridCol w="949575"/>
                <a:gridCol w="1868422"/>
                <a:gridCol w="1868422"/>
                <a:gridCol w="1428974"/>
              </a:tblGrid>
              <a:tr h="8959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Operator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PLMN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5G Tested Locations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Longitude / Latitude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ENDC combination Tested</a:t>
                      </a:r>
                      <a:endParaRPr lang="en-IN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87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Telia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r>
                        <a:rPr lang="en-US" altLang="en-IN" sz="1100" u="none" strike="noStrike">
                          <a:effectLst/>
                        </a:rPr>
                        <a:t>01</a:t>
                      </a:r>
                      <a:endParaRPr lang="en-US" alt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r>
                        <a:rPr lang="en-US" altLang="en-IN" sz="1100" u="none" strike="noStrike">
                          <a:effectLst/>
                        </a:rPr>
                        <a:t>Radmansgatan</a:t>
                      </a:r>
                      <a:endParaRPr lang="en-US" alt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59.341239603305915, 18.061541513771957</a:t>
                      </a:r>
                      <a:endParaRPr lang="en-IN" sz="1100" u="none" strike="noStrike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L20+N78</a:t>
                      </a:r>
                      <a:endParaRPr lang="en-US" alt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7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 dirty="0">
                          <a:effectLst/>
                        </a:rPr>
                        <a:t>H3G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r>
                        <a:rPr lang="en-US" altLang="en-IN" sz="1100" u="none" strike="noStrike">
                          <a:effectLst/>
                        </a:rPr>
                        <a:t>02</a:t>
                      </a:r>
                      <a:endParaRPr lang="en-US" alt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r>
                        <a:rPr lang="en-US" altLang="en-IN" sz="1100" u="none" strike="noStrike">
                          <a:effectLst/>
                        </a:rPr>
                        <a:t>kista</a:t>
                      </a:r>
                      <a:endParaRPr lang="en-US" alt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59.40234119745188, 17.945676298430854</a:t>
                      </a:r>
                      <a:endParaRPr lang="en-IN" sz="1100" u="none" strike="noStrike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en-IN" sz="1100" u="none" strike="noStrike">
                          <a:effectLst/>
                        </a:rPr>
                        <a:t>L7+N78</a:t>
                      </a:r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7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Tele2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r>
                        <a:rPr lang="en-US" altLang="en-IN" sz="1100" u="none" strike="noStrike">
                          <a:effectLst/>
                        </a:rPr>
                        <a:t>07</a:t>
                      </a:r>
                      <a:endParaRPr lang="en-US" alt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r>
                        <a:rPr lang="en-US" altLang="en-IN" sz="1100" u="none" strike="noStrike">
                          <a:effectLst/>
                        </a:rPr>
                        <a:t>Radmansgatan</a:t>
                      </a:r>
                      <a:endParaRPr lang="en-US" alt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59.341239603305915, 18.061541513771957</a:t>
                      </a:r>
                      <a:endParaRPr lang="en-IN" sz="1100" u="none" strike="noStrike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en-IN" sz="1100" u="none" strike="noStrike">
                          <a:effectLst/>
                        </a:rPr>
                        <a:t>L7+N78</a:t>
                      </a:r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6776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100" u="none" strike="noStrike">
                          <a:effectLst/>
                        </a:rPr>
                        <a:t> 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>
    <p:wheel spokes="4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  <a:endParaRPr lang="en-I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322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Telia 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457200" y="1632970"/>
          <a:ext cx="8382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/>
                <a:gridCol w="5799117"/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Telia 5G/4G/3G/2G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E-GSM (900), 1800(DCS),B1(2100 MHZ) ,B3(1800MHZ), B7(2600MHZ), B20(800MHZ), N78(3400 - 3720 MHz)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/>
                <a:gridCol w="2912581"/>
                <a:gridCol w="3166854"/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TELIA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wheel spokes="4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  <a:endParaRPr lang="en-I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197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H3G 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457200" y="1632970"/>
          <a:ext cx="8382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2883"/>
                <a:gridCol w="5799117"/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H3G5G/4G/3G/2G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E-GSM (900), DCS (1800), B1(2100 MHZ), B8(900MHZ), B7(2600MHZ), B20(800MHZ), B38(TD 2600), N78(3400 - 3720 MHz)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/>
                <a:gridCol w="2912581"/>
                <a:gridCol w="3166854"/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H3G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wheel spokes="4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support by Telia  Operator </a:t>
            </a:r>
            <a:endParaRPr lang="en-I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521970"/>
          </a:xfrm>
          <a:prstGeom prst="rect">
            <a:avLst/>
          </a:prstGeom>
          <a:solidFill>
            <a:srgbClr val="FDE2AD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anose="020F0502020204030204" pitchFamily="34" charset="0"/>
              </a:rPr>
              <a:t>Services Supported by TELE 2 Operator</a:t>
            </a:r>
            <a:endParaRPr lang="en-US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457200" y="1632970"/>
          <a:ext cx="83820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3180"/>
                <a:gridCol w="579882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/>
                        <a:t>Tele2 5G/4G/3G/2G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E-GSM (900), DCS (1800), B1(2100 MHZ), B3(1800MHZ) B7(2600MHZ), B20(800MHZ), B8(900 GSM), N78(3400 - 3720 MHz)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/>
                <a:gridCol w="2912581"/>
                <a:gridCol w="3166854"/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TELE 2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5521">
                <a:tc vMerge="1"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>
    <p:wheel spokes="4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620000" cy="9144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TELIA and TELE 2 5G Good Coverage Area Band L3,L7 AND L20 WITH NR 78 BAND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Accenture interactive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birger jarisgatan &gt;&gt;  radmansgatan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1828800"/>
            <a:ext cx="5897880" cy="3921760"/>
          </a:xfrm>
          <a:prstGeom prst="rect">
            <a:avLst/>
          </a:prstGeom>
        </p:spPr>
      </p:pic>
    </p:spTree>
  </p:cSld>
  <p:clrMapOvr>
    <a:masterClrMapping/>
  </p:clrMapOvr>
  <p:transition>
    <p:wheel spokes="4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H3G  5G Good Coverage Area Band L3,L7 AND L20 WITH NR 78 BAND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Kista grossen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&gt;&gt; kista &gt;&gt;  kista galleria</a:t>
            </a:r>
            <a:endParaRPr lang="en-US" sz="2000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94890" y="1481455"/>
            <a:ext cx="4553585" cy="4525645"/>
          </a:xfrm>
          <a:prstGeom prst="rect">
            <a:avLst/>
          </a:prstGeom>
        </p:spPr>
      </p:pic>
    </p:spTree>
  </p:cSld>
  <p:clrMapOvr>
    <a:masterClrMapping/>
  </p:clrMapOvr>
  <p:transition>
    <p:wheel spokes="4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620000" cy="9144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Telia, H3G, Tele 2  5G to Weak Coverage Area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Radmansgatan to olof palmes gata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165" y="1678940"/>
            <a:ext cx="6198235" cy="4219575"/>
          </a:xfrm>
          <a:prstGeom prst="rect">
            <a:avLst/>
          </a:prstGeom>
        </p:spPr>
      </p:pic>
    </p:spTree>
  </p:cSld>
  <p:clrMapOvr>
    <a:masterClrMapping/>
  </p:clrMapOvr>
  <p:transition>
    <p:wheel spokes="4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2213</Words>
  <Application>WPS Presentation</Application>
  <PresentationFormat>On-screen Show (4:3)</PresentationFormat>
  <Paragraphs>263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SimSun</vt:lpstr>
      <vt:lpstr>Wingdings</vt:lpstr>
      <vt:lpstr>Verdana</vt:lpstr>
      <vt:lpstr>Arial</vt:lpstr>
      <vt:lpstr>Lucida Sans Unicode</vt:lpstr>
      <vt:lpstr>Wingdings 3</vt:lpstr>
      <vt:lpstr>Wingdings 2</vt:lpstr>
      <vt:lpstr>Wingdings 2</vt:lpstr>
      <vt:lpstr>Cambria</vt:lpstr>
      <vt:lpstr>Tahoma</vt:lpstr>
      <vt:lpstr>Times New Roman</vt:lpstr>
      <vt:lpstr>Calibri</vt:lpstr>
      <vt:lpstr>Lucida Grande</vt:lpstr>
      <vt:lpstr>ヒラギノ角ゴ Pro W3</vt:lpstr>
      <vt:lpstr>Calibri</vt:lpstr>
      <vt:lpstr>Microsoft YaHei</vt:lpstr>
      <vt:lpstr>Arial Unicode MS</vt:lpstr>
      <vt:lpstr>Yu Gothic</vt:lpstr>
      <vt:lpstr>Concourse</vt:lpstr>
      <vt:lpstr>Paint.Picture</vt:lpstr>
      <vt:lpstr>MARQUIS TECHNOLOGIES  </vt:lpstr>
      <vt:lpstr>Drive Route</vt:lpstr>
      <vt:lpstr>PowerPoint 演示文稿</vt:lpstr>
      <vt:lpstr>Service support by Telia  Operator </vt:lpstr>
      <vt:lpstr>Service support by Telia  Operator </vt:lpstr>
      <vt:lpstr>Service support by Telia  Operator </vt:lpstr>
      <vt:lpstr>Telia 5G VoLTE Good Coverage Area Band L3,L7 AND L20 WITH NR 78 BAND Route &gt;&gt; Rema 1000 elverum &gt;&gt;  Scandic ELgusta</vt:lpstr>
      <vt:lpstr>PowerPoint 演示文稿</vt:lpstr>
      <vt:lpstr>Telia 5G VoLTE Weak Coverage Area Band L3,L7 AND L20 WITH NR 78 BAND Route &gt;&gt; Rema 1000 elverum &gt;&gt;  Scandic ELgusta</vt:lpstr>
      <vt:lpstr>SRVCC 4G to 3G  location  for Telelia ( mention band detail, location name, Lat/long, RSRP range) Route &gt;&gt; Rema 1000 elverum &gt;&gt;  Scandic ELgusta</vt:lpstr>
      <vt:lpstr>        			THANK YOU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creator>Kailash</dc:creator>
  <dc:subject>Marketing Presentation</dc:subject>
  <cp:lastModifiedBy>admin</cp:lastModifiedBy>
  <cp:revision>1008</cp:revision>
  <dcterms:created xsi:type="dcterms:W3CDTF">2007-12-16T16:40:00Z</dcterms:created>
  <dcterms:modified xsi:type="dcterms:W3CDTF">2021-02-25T18:10:11Z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  <property fmtid="{D5CDD505-2E9C-101B-9397-08002B2CF9AE}" pid="4" name="KSOProductBuildVer">
    <vt:lpwstr>1033-11.2.0.9984</vt:lpwstr>
  </property>
</Properties>
</file>