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9"/>
  </p:notesMasterIdLst>
  <p:handoutMasterIdLst>
    <p:handoutMasterId r:id="rId30"/>
  </p:handoutMasterIdLst>
  <p:sldIdLst>
    <p:sldId id="343" r:id="rId2"/>
    <p:sldId id="456" r:id="rId3"/>
    <p:sldId id="512" r:id="rId4"/>
    <p:sldId id="513" r:id="rId5"/>
    <p:sldId id="514" r:id="rId6"/>
    <p:sldId id="515" r:id="rId7"/>
    <p:sldId id="510" r:id="rId8"/>
    <p:sldId id="511" r:id="rId9"/>
    <p:sldId id="405" r:id="rId10"/>
    <p:sldId id="406" r:id="rId11"/>
    <p:sldId id="408" r:id="rId12"/>
    <p:sldId id="440" r:id="rId13"/>
    <p:sldId id="441" r:id="rId14"/>
    <p:sldId id="436" r:id="rId15"/>
    <p:sldId id="457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91" r:id="rId25"/>
    <p:sldId id="489" r:id="rId26"/>
    <p:sldId id="490" r:id="rId27"/>
    <p:sldId id="470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533" autoAdjust="0"/>
  </p:normalViewPr>
  <p:slideViewPr>
    <p:cSldViewPr>
      <p:cViewPr varScale="1">
        <p:scale>
          <a:sx n="54" d="100"/>
          <a:sy n="54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Routes</a:t>
            </a:r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-</a:t>
            </a:r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 Chile/Santiago</a:t>
            </a: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Related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 the operators are having FDD LTE implementation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ENTEL- Supports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CA,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MOVISTAR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CA,WCDMA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CLARO-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CA,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WOM-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MMS not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supported by all  operators.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 of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ts val="1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Movistar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Entel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remain the market leaders, with a similar market share, while Claro accounts for about a quarter of the market</a:t>
            </a:r>
          </a:p>
          <a:p>
            <a:pPr>
              <a:buSzPts val="1000"/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WOM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extends roaming agreement with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Entel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for LTE services.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Movistar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Entel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extend LTE-A capabilities.</a:t>
            </a: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codes for balance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All Carrier balance check: *103#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16" y="304800"/>
            <a:ext cx="7313612" cy="1143000"/>
          </a:xfrm>
        </p:spPr>
        <p:txBody>
          <a:bodyPr/>
          <a:lstStyle/>
          <a:p>
            <a:r>
              <a:rPr lang="en-US" dirty="0"/>
              <a:t>Supplementary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ALL carrier support Call forwarding, Call Waiting 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Claro doesn’t support call barring.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z="2800" dirty="0"/>
              <a:t>MCC MNC for Santiago/Chile Operators:-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3506787"/>
          </a:xfrm>
        </p:spPr>
        <p:txBody>
          <a:bodyPr/>
          <a:lstStyle/>
          <a:p>
            <a:r>
              <a:rPr lang="en-US" sz="1400" dirty="0"/>
              <a:t>MCC MNC for </a:t>
            </a:r>
            <a:r>
              <a:rPr lang="en-US" sz="1400" dirty="0" err="1"/>
              <a:t>Entel</a:t>
            </a:r>
            <a:r>
              <a:rPr lang="en-US" sz="1400" dirty="0"/>
              <a:t> 2G/3G/4G: 730 01</a:t>
            </a:r>
          </a:p>
          <a:p>
            <a:r>
              <a:rPr lang="en-US" sz="1400" dirty="0"/>
              <a:t>MCC MNC for Movistar 2G/3G/4G: 730 02</a:t>
            </a:r>
          </a:p>
          <a:p>
            <a:r>
              <a:rPr lang="en-US" sz="1400" dirty="0"/>
              <a:t>MCC MNC for Claro 2G/3G/4G: 730 03</a:t>
            </a:r>
          </a:p>
          <a:p>
            <a:r>
              <a:rPr lang="en-US" sz="1400" dirty="0"/>
              <a:t>MCC MNC for WOM 2G/3G/4G: 730 09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0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9BA9-C71F-4AB0-B926-D42D662F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41F8-C943-47D3-A540-F84375DF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C99E-A3E9-4ECA-A9B2-8BCB9D12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98CD2-0A7E-468E-92E7-586BD631597A}"/>
              </a:ext>
            </a:extLst>
          </p:cNvPr>
          <p:cNvSpPr/>
          <p:nvPr/>
        </p:nvSpPr>
        <p:spPr>
          <a:xfrm>
            <a:off x="1440024" y="1025100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Drive Routes</a:t>
            </a:r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3BACE5-6536-445F-B8BE-8D9F73353450}"/>
              </a:ext>
            </a:extLst>
          </p:cNvPr>
          <p:cNvSpPr/>
          <p:nvPr/>
        </p:nvSpPr>
        <p:spPr>
          <a:xfrm>
            <a:off x="1271953" y="1595735"/>
            <a:ext cx="7057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404040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SRVCC (4G &gt; 3G ) for Entel operator – Parking lot (Don Carlos restaurant) in underground -1 close to the bathroom, need to walk from the stairs.</a:t>
            </a:r>
            <a:endParaRPr lang="en-IN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284A7C-9399-4B93-8DC6-675879AC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87" y="2680586"/>
            <a:ext cx="1924050" cy="35481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5F0AB5-D537-44E9-85DB-1D66DDBA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234" y="2604442"/>
            <a:ext cx="1903095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26AB-6EC0-495E-9A57-F5C9C407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Out of Service location for all operators: Basement of Hotel Plaza el Bosque Ebro:</a:t>
            </a:r>
            <a:br>
              <a:rPr lang="en-US" sz="2000" dirty="0"/>
            </a:br>
            <a:r>
              <a:rPr lang="en-US" sz="2000" dirty="0"/>
              <a:t>Lat: -33.415016, Long: -70.602103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9BD9D-AA58-4D8B-A20F-8F42BAE4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571C8-95D0-4F30-8487-8235618B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E60-5F4B-4811-975A-A2FD3A24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56927-C8F6-4198-A92D-554488AE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861332"/>
            <a:ext cx="5791200" cy="39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483C-D757-47F2-9BCE-19731DC4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Cell edge location for </a:t>
            </a:r>
            <a:r>
              <a:rPr lang="en-US" sz="2000" dirty="0" err="1"/>
              <a:t>Entel</a:t>
            </a:r>
            <a:r>
              <a:rPr lang="en-US" sz="2000" dirty="0"/>
              <a:t> LTE Band B2 at </a:t>
            </a:r>
            <a:r>
              <a:rPr lang="en-US" sz="2000" dirty="0" err="1"/>
              <a:t>Lausana</a:t>
            </a:r>
            <a:r>
              <a:rPr lang="en-US" sz="2000" dirty="0"/>
              <a:t> Plaza</a:t>
            </a:r>
            <a:br>
              <a:rPr lang="en-US" sz="2000" dirty="0"/>
            </a:br>
            <a:r>
              <a:rPr lang="en-US" sz="1600" dirty="0"/>
              <a:t>Lat: -33.327105, Long: -70.504799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C7F25-868B-40A1-9481-12D10ED5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B546-4108-4773-9CCF-F9D2135A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B0CAF-3E88-4303-814D-EF8AB091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70E51-5569-43FD-9EEE-05350E17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049" y="1709737"/>
            <a:ext cx="2762250" cy="3438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D0054A-E8DD-4185-AA21-B6C416A6F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522412"/>
            <a:ext cx="4942449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3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7BBD-1DD3-4F38-BB9D-07E4849B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73" y="609600"/>
            <a:ext cx="7139152" cy="835024"/>
          </a:xfrm>
        </p:spPr>
        <p:txBody>
          <a:bodyPr/>
          <a:lstStyle/>
          <a:p>
            <a:br>
              <a:rPr lang="en-US" sz="2000" b="1" dirty="0"/>
            </a:br>
            <a:br>
              <a:rPr lang="en-US" sz="2000" b="1" dirty="0"/>
            </a:br>
            <a:br>
              <a:rPr lang="en-US" sz="2000" dirty="0"/>
            </a:br>
            <a:r>
              <a:rPr lang="en-US" sz="2000" dirty="0" err="1"/>
              <a:t>Entel</a:t>
            </a:r>
            <a:r>
              <a:rPr lang="en-US" sz="2000" dirty="0"/>
              <a:t> LTE Near Cell for B7, B28</a:t>
            </a:r>
            <a:br>
              <a:rPr lang="en-US" sz="2000" dirty="0"/>
            </a:br>
            <a:r>
              <a:rPr lang="en-US" sz="1600" dirty="0"/>
              <a:t>Lat: -33.354434, Long: -70.526526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E72AB-0881-438C-B17A-FB729895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CC0DC-F8DA-43A7-9D47-F35F9802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2A84-AC0B-4B7C-BBC8-5D992B24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E6188-35FC-43B3-A73E-5311BB99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73" y="1945067"/>
            <a:ext cx="6608928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9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Santiago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(Chile)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24344"/>
              </p:ext>
            </p:extLst>
          </p:nvPr>
        </p:nvGraphicFramePr>
        <p:xfrm>
          <a:off x="1943100" y="1632656"/>
          <a:ext cx="5257800" cy="359664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America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Santiago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-4 Hour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+56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NEED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 days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TBC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4D94-90B6-468E-87F7-00D4C615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LTE Cell edge location for WOM, Movistar, Claro operator</a:t>
            </a:r>
            <a:br>
              <a:rPr lang="en-US" sz="2000" dirty="0"/>
            </a:br>
            <a:r>
              <a:rPr lang="en-US" sz="1600" dirty="0"/>
              <a:t>Lat: -33.326054, Long: -70.504027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32861-E4F7-4887-8711-E0EB9B3B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15DBB-9AD6-4D17-B019-E40D58EF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B00A-9882-4C69-A31A-0DA5F171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5BF35B-04D1-46ED-A81E-45AACBC7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905000"/>
            <a:ext cx="70103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8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42A4-3C74-43A3-93AC-C3F6A7F2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94" y="389412"/>
            <a:ext cx="7313612" cy="1143000"/>
          </a:xfrm>
        </p:spPr>
        <p:txBody>
          <a:bodyPr/>
          <a:lstStyle/>
          <a:p>
            <a:r>
              <a:rPr lang="en-US" sz="2000" dirty="0"/>
              <a:t>LTE Near cell location for </a:t>
            </a:r>
            <a:r>
              <a:rPr lang="en-US" sz="2000" dirty="0" err="1"/>
              <a:t>Entel</a:t>
            </a:r>
            <a:r>
              <a:rPr lang="en-US" sz="2000" dirty="0"/>
              <a:t>, WOM, Claro and Movistar operator</a:t>
            </a:r>
            <a:br>
              <a:rPr lang="en-US" sz="2000" dirty="0"/>
            </a:br>
            <a:r>
              <a:rPr lang="en-US" sz="1600" dirty="0"/>
              <a:t>Lat: -33.377060, Long: -70.536726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F1992C-EBDE-4EAB-A033-1EB5C1842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782288"/>
            <a:ext cx="6553200" cy="411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996C-9369-4C7A-864F-B272CF61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52201-F76E-4E9B-8F8E-81F90DFD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FD9FD-E9D2-4412-ACE2-32CA0FDA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0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671F-80D4-400A-8C0C-BFBBD69C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Entel</a:t>
            </a:r>
            <a:r>
              <a:rPr lang="en-US" sz="2000" dirty="0"/>
              <a:t> IRAT reselection location LTE &gt; UTRAN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7293E-6100-4061-9677-3939A19B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CA78D-65C8-4D6E-9BF2-738741D2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9C60E-1731-4AE9-A841-2788B3FC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55DAE9-F9E1-4CE0-9D20-8F9E50B4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43" y="1795152"/>
            <a:ext cx="308571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69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C091-0F84-4A2A-BEF5-10957300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19" y="304799"/>
            <a:ext cx="7277905" cy="1169159"/>
          </a:xfrm>
        </p:spPr>
        <p:txBody>
          <a:bodyPr/>
          <a:lstStyle/>
          <a:p>
            <a:r>
              <a:rPr lang="en-US" sz="2000" dirty="0"/>
              <a:t>WOM SRVCC to UTRAN cell location</a:t>
            </a:r>
            <a:br>
              <a:rPr lang="en-US" sz="2000" dirty="0"/>
            </a:br>
            <a:r>
              <a:rPr lang="en-US" sz="2000" dirty="0"/>
              <a:t>Lat: -33.352769, -70.518512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5872-8629-4C0D-954E-2666F7C3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5AC4-D6F1-4BA0-97BA-8D415B93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4E39-5F25-44F4-A9C5-84798229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46F046-7E68-46D2-AE80-39CB427B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324600" cy="41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E01B-C3A5-46C3-A738-3363EA57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685799"/>
            <a:ext cx="7235825" cy="758825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Claro, Movistar SRVCC to UTRAN location at </a:t>
            </a:r>
            <a:r>
              <a:rPr lang="en-US" sz="2000" dirty="0" err="1"/>
              <a:t>Lausana</a:t>
            </a:r>
            <a:r>
              <a:rPr lang="en-US" sz="2000" dirty="0"/>
              <a:t> Plaza –B2</a:t>
            </a:r>
            <a:br>
              <a:rPr lang="en-US" sz="2000" dirty="0"/>
            </a:br>
            <a:r>
              <a:rPr lang="en-US" sz="1600" dirty="0"/>
              <a:t>Lat; -33.327512, Long: -70.504938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98E1-ECFB-42AF-B112-B6E1BDD0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3C86E-8468-4C94-8BAD-17E4EE6D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6B17-ED85-455F-8E02-7FB32C49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7C8DB-82F7-4FAC-B1A2-71D31EDC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719669"/>
            <a:ext cx="6700497" cy="42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6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E458-9A81-4FD6-9DAF-75BD053A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Drive route Mixed coverage</a:t>
            </a:r>
            <a:br>
              <a:rPr lang="en-US" sz="2000" dirty="0"/>
            </a:br>
            <a:r>
              <a:rPr lang="en-US" sz="2000" dirty="0"/>
              <a:t>Casa </a:t>
            </a:r>
            <a:r>
              <a:rPr lang="en-US" sz="2000" dirty="0" err="1"/>
              <a:t>Matriz</a:t>
            </a:r>
            <a:r>
              <a:rPr lang="en-US" sz="2000" dirty="0"/>
              <a:t> &gt; </a:t>
            </a:r>
            <a:r>
              <a:rPr lang="en-US" sz="2000" dirty="0" err="1"/>
              <a:t>Falabella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2FBE3-BDA4-4CDF-A4B3-2913FE96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D2BBA-C91A-4A9A-B806-6407B16A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8998A-678D-41EC-9F5E-5B12AF0B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7EED5-FB1B-4D29-A7E1-A4697629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6629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C7ED-B92B-4CB7-A8B0-191617D8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Drive Route Mixed coverage El Rodeo &gt; </a:t>
            </a:r>
            <a:r>
              <a:rPr lang="en-US" sz="2000" dirty="0" err="1"/>
              <a:t>Lausana</a:t>
            </a:r>
            <a:r>
              <a:rPr lang="en-US" sz="2000" dirty="0"/>
              <a:t> Plaza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C9B4E-28E3-4B07-97EA-5CFAC91F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25/03/2021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93189-13E2-47CB-A3FD-29AB19CB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18BF-F23A-41E2-AE16-ECDABAEC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EE88FD-9839-458C-BCC5-7812D3C9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705048"/>
            <a:ext cx="6859587" cy="43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2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Thank 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32293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791B46B-E937-4CF8-90E1-9AD2DDC90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1" y="1481138"/>
            <a:ext cx="7299938" cy="4525962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BBE180-EDE4-4E73-A4AA-70002620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Movistar covered IMS area </a:t>
            </a:r>
          </a:p>
        </p:txBody>
      </p:sp>
    </p:spTree>
    <p:extLst>
      <p:ext uri="{BB962C8B-B14F-4D97-AF65-F5344CB8AC3E}">
        <p14:creationId xmlns:p14="http://schemas.microsoft.com/office/powerpoint/2010/main" val="223750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id="{E6A3258B-296D-4BCF-8D0B-6157A3631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2" y="1481138"/>
            <a:ext cx="6330016" cy="4525962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BBE180-EDE4-4E73-A4AA-70002620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Entel</a:t>
            </a:r>
            <a:r>
              <a:rPr lang="en-US" dirty="0"/>
              <a:t> covered IMS area </a:t>
            </a:r>
          </a:p>
        </p:txBody>
      </p:sp>
    </p:spTree>
    <p:extLst>
      <p:ext uri="{BB962C8B-B14F-4D97-AF65-F5344CB8AC3E}">
        <p14:creationId xmlns:p14="http://schemas.microsoft.com/office/powerpoint/2010/main" val="408571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8">
            <a:extLst>
              <a:ext uri="{FF2B5EF4-FFF2-40B4-BE49-F238E27FC236}">
                <a16:creationId xmlns:a16="http://schemas.microsoft.com/office/drawing/2014/main" id="{3FF74E61-B535-400F-A6F6-2ABCDAB18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2" y="1481138"/>
            <a:ext cx="6330016" cy="4525962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BBE180-EDE4-4E73-A4AA-70002620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Claro covered IMS area </a:t>
            </a:r>
          </a:p>
        </p:txBody>
      </p:sp>
    </p:spTree>
    <p:extLst>
      <p:ext uri="{BB962C8B-B14F-4D97-AF65-F5344CB8AC3E}">
        <p14:creationId xmlns:p14="http://schemas.microsoft.com/office/powerpoint/2010/main" val="204776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 descr="Diagram&#10;&#10;Description automatically generated">
            <a:extLst>
              <a:ext uri="{FF2B5EF4-FFF2-40B4-BE49-F238E27FC236}">
                <a16:creationId xmlns:a16="http://schemas.microsoft.com/office/drawing/2014/main" id="{080448BB-5165-4672-AD2E-5DCD3B34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2" y="1481138"/>
            <a:ext cx="6330016" cy="4525962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BBE180-EDE4-4E73-A4AA-70002620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WOM covered IMS area </a:t>
            </a:r>
          </a:p>
        </p:txBody>
      </p:sp>
    </p:spTree>
    <p:extLst>
      <p:ext uri="{BB962C8B-B14F-4D97-AF65-F5344CB8AC3E}">
        <p14:creationId xmlns:p14="http://schemas.microsoft.com/office/powerpoint/2010/main" val="116050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0" y="721648"/>
            <a:ext cx="8248650" cy="1414203"/>
          </a:xfrm>
        </p:spPr>
        <p:txBody>
          <a:bodyPr>
            <a:noAutofit/>
          </a:bodyPr>
          <a:lstStyle/>
          <a:p>
            <a:pPr algn="ctr"/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Claro and </a:t>
            </a:r>
            <a:r>
              <a:rPr lang="en-US" sz="20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Entel</a:t>
            </a: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SRVCC Location:- </a:t>
            </a:r>
            <a:r>
              <a:rPr lang="es-E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Av. Pdte. Kennedy Lateral 9001, Las Condes, Región </a:t>
            </a:r>
            <a:r>
              <a:rPr lang="es-ES" sz="20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Metropolitana.Lat</a:t>
            </a:r>
            <a:r>
              <a:rPr lang="es-E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:-33.389259;long:-70.546700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77031-AEAC-4EAC-8CF6-6B475811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7" y="1610770"/>
            <a:ext cx="7930105" cy="452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5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CE837E-CA72-4272-B791-DC3AF9347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556" y="1481138"/>
            <a:ext cx="6698888" cy="45259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BCEFFA-8538-4A60-B1D7-5E534A50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Wom</a:t>
            </a: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Movistar- SRVCC Location:- </a:t>
            </a:r>
            <a:r>
              <a:rPr lang="es-E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Panamericana Sur Km 67,1 Ruta 5 Oriente, Mostazal, O'Higgins </a:t>
            </a:r>
            <a:r>
              <a:rPr lang="es-ES" sz="20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</a:t>
            </a:r>
            <a:r>
              <a:rPr lang="es-E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:--34.178280;long: -70.790900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293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423373"/>
              </p:ext>
            </p:extLst>
          </p:nvPr>
        </p:nvGraphicFramePr>
        <p:xfrm>
          <a:off x="1095022" y="2460978"/>
          <a:ext cx="1571978" cy="92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469"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55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40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59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Operators in Chile</a:t>
            </a:r>
            <a:endParaRPr lang="en-IN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A949FA-1ACA-4A17-8318-66E7A2C39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83278"/>
              </p:ext>
            </p:extLst>
          </p:nvPr>
        </p:nvGraphicFramePr>
        <p:xfrm>
          <a:off x="838200" y="2228850"/>
          <a:ext cx="8075612" cy="3717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0858394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442080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18192052"/>
                    </a:ext>
                  </a:extLst>
                </a:gridCol>
                <a:gridCol w="3884612">
                  <a:extLst>
                    <a:ext uri="{9D8B030D-6E8A-4147-A177-3AD203B41FA5}">
                      <a16:colId xmlns:a16="http://schemas.microsoft.com/office/drawing/2014/main" val="2665116028"/>
                    </a:ext>
                  </a:extLst>
                </a:gridCol>
              </a:tblGrid>
              <a:tr h="670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MCC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MNC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Operator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Bands (MHz)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752485143"/>
                  </a:ext>
                </a:extLst>
              </a:tr>
              <a:tr h="775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1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ENTEL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GSM 900/1900, WCDMA 900/1900, LTE  700/2600/1900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1278964286"/>
                  </a:ext>
                </a:extLst>
              </a:tr>
              <a:tr h="741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MOVISTAR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GSM 850/1900, WCDMA 850/1900, LTE  700/2600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346247850"/>
                  </a:ext>
                </a:extLst>
              </a:tr>
              <a:tr h="764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CLARO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GSM 850/1900, WCDMA 850/1900, LTE  700/2600/1900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3043856018"/>
                  </a:ext>
                </a:extLst>
              </a:tr>
              <a:tr h="764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730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WOM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GSM 850/1900, WCDMA 850/1900/1700/2100, LTE  700/2600/1700/2100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289496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18330</TotalTime>
  <Words>679</Words>
  <Application>Microsoft Office PowerPoint</Application>
  <PresentationFormat>On-screen Show (4:3)</PresentationFormat>
  <Paragraphs>157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</vt:lpstr>
      <vt:lpstr>Calibri</vt:lpstr>
      <vt:lpstr>Cambria</vt:lpstr>
      <vt:lpstr>Century Gothic</vt:lpstr>
      <vt:lpstr>Lucida Grande</vt:lpstr>
      <vt:lpstr>Lucida Sans Unicode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Movistar covered IMS area </vt:lpstr>
      <vt:lpstr>Entel covered IMS area </vt:lpstr>
      <vt:lpstr>Claro covered IMS area </vt:lpstr>
      <vt:lpstr>WOM covered IMS area </vt:lpstr>
      <vt:lpstr>  Claro and Entel- SRVCC Location:- Av. Pdte. Kennedy Lateral 9001, Las Condes, Región Metropolitana.Lat:-33.389259;long:-70.546700      </vt:lpstr>
      <vt:lpstr>Wom and Movistar- SRVCC Location:- Panamericana Sur Km 67,1 Ruta 5 Oriente, Mostazal, O'Higgins Lat:--34.178280;long: -70.790900</vt:lpstr>
      <vt:lpstr> </vt:lpstr>
      <vt:lpstr>  Operators and Related Information</vt:lpstr>
      <vt:lpstr>General Info of Operators</vt:lpstr>
      <vt:lpstr>USSD codes for balance check</vt:lpstr>
      <vt:lpstr>Supplementary Services</vt:lpstr>
      <vt:lpstr>MCC MNC for Santiago/Chile Operators:-</vt:lpstr>
      <vt:lpstr>PowerPoint Presentation</vt:lpstr>
      <vt:lpstr>PowerPoint Presentation</vt:lpstr>
      <vt:lpstr>Out of Service location for all operators: Basement of Hotel Plaza el Bosque Ebro: Lat: -33.415016, Long: -70.602103</vt:lpstr>
      <vt:lpstr>Cell edge location for Entel LTE Band B2 at Lausana Plaza Lat: -33.327105, Long: -70.504799</vt:lpstr>
      <vt:lpstr>   Entel LTE Near Cell for B7, B28 Lat: -33.354434, Long: -70.526526</vt:lpstr>
      <vt:lpstr>LTE Cell edge location for WOM, Movistar, Claro operator Lat: -33.326054, Long: -70.504027</vt:lpstr>
      <vt:lpstr>LTE Near cell location for Entel, WOM, Claro and Movistar operator Lat: -33.377060, Long: -70.536726</vt:lpstr>
      <vt:lpstr>Entel IRAT reselection location LTE &gt; UTRAN</vt:lpstr>
      <vt:lpstr>WOM SRVCC to UTRAN cell location Lat: -33.352769, -70.518512</vt:lpstr>
      <vt:lpstr>Claro, Movistar SRVCC to UTRAN location at Lausana Plaza –B2 Lat; -33.327512, Long: -70.504938</vt:lpstr>
      <vt:lpstr>Drive route Mixed coverage Casa Matriz &gt; Falabella</vt:lpstr>
      <vt:lpstr>Drive Route Mixed coverage El Rodeo &gt; Lausana Plaza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Shivani Singh</cp:lastModifiedBy>
  <cp:revision>927</cp:revision>
  <dcterms:created xsi:type="dcterms:W3CDTF">2007-12-16T16:40:02Z</dcterms:created>
  <dcterms:modified xsi:type="dcterms:W3CDTF">2021-03-25T06:21:23Z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e2b618e5-1b3e-44f6-a836-33fd5c4d5e5c</vt:lpwstr>
  </property>
  <property fmtid="{D5CDD505-2E9C-101B-9397-08002B2CF9AE}" pid="3" name="NokiaConfidentiality">
    <vt:lpwstr>Personal</vt:lpwstr>
  </property>
</Properties>
</file>