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32"/>
  </p:notesMasterIdLst>
  <p:handoutMasterIdLst>
    <p:handoutMasterId r:id="rId33"/>
  </p:handoutMasterIdLst>
  <p:sldIdLst>
    <p:sldId id="343" r:id="rId2"/>
    <p:sldId id="434" r:id="rId3"/>
    <p:sldId id="479" r:id="rId4"/>
    <p:sldId id="435" r:id="rId5"/>
    <p:sldId id="535" r:id="rId6"/>
    <p:sldId id="499" r:id="rId7"/>
    <p:sldId id="480" r:id="rId8"/>
    <p:sldId id="477" r:id="rId9"/>
    <p:sldId id="541" r:id="rId10"/>
    <p:sldId id="542" r:id="rId11"/>
    <p:sldId id="543" r:id="rId12"/>
    <p:sldId id="545" r:id="rId13"/>
    <p:sldId id="552" r:id="rId14"/>
    <p:sldId id="538" r:id="rId15"/>
    <p:sldId id="546" r:id="rId16"/>
    <p:sldId id="544" r:id="rId17"/>
    <p:sldId id="550" r:id="rId18"/>
    <p:sldId id="554" r:id="rId19"/>
    <p:sldId id="537" r:id="rId20"/>
    <p:sldId id="548" r:id="rId21"/>
    <p:sldId id="559" r:id="rId22"/>
    <p:sldId id="560" r:id="rId23"/>
    <p:sldId id="555" r:id="rId24"/>
    <p:sldId id="540" r:id="rId25"/>
    <p:sldId id="547" r:id="rId26"/>
    <p:sldId id="556" r:id="rId27"/>
    <p:sldId id="557" r:id="rId28"/>
    <p:sldId id="561" r:id="rId29"/>
    <p:sldId id="562" r:id="rId30"/>
    <p:sldId id="558" r:id="rId3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asath" initials="P" lastIdx="1" clrIdx="0">
    <p:extLst>
      <p:ext uri="{19B8F6BF-5375-455C-9EA6-DF929625EA0E}">
        <p15:presenceInfo xmlns:p15="http://schemas.microsoft.com/office/powerpoint/2012/main" userId="Prasa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BCBA"/>
    <a:srgbClr val="9CBD26"/>
    <a:srgbClr val="7C0917"/>
    <a:srgbClr val="464AB3"/>
    <a:srgbClr val="DCB328"/>
    <a:srgbClr val="BCBCBC"/>
    <a:srgbClr val="05A2E6"/>
    <a:srgbClr val="A04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533" autoAdjust="0"/>
  </p:normalViewPr>
  <p:slideViewPr>
    <p:cSldViewPr>
      <p:cViewPr varScale="1">
        <p:scale>
          <a:sx n="85" d="100"/>
          <a:sy n="85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63364A80-E8AE-4B23-96A5-E1441C431ADB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94B72A08-EAD0-4D9B-A907-245551828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206150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522E9373-0A02-4D74-B48C-E12DF4D9997E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D4CA5F46-731E-4B2B-A66D-1DF9731E4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828787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10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296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93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331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01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4A2E829-89FC-484B-BE5B-058859EC6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770E9-2399-4EF0-9779-51233CB40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ABA8B-32DB-4F9A-A32C-7AEC79CE2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AC57-8A0B-47E9-8A42-F868BE00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83170F-56DC-443B-9505-77E847129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FE41BB-1171-4B33-B449-1A281250E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8F9F53-9500-4A49-AC73-BECCAB973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3A039E-DF56-49CC-9446-04944E06D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3579B-7549-4CE9-823F-14A0F666C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9D633AC-CEF2-4D0D-BCF2-6BFBCBA0F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5F44089-4604-4E56-A4B1-6CCCF3EA0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63D5926-25F9-4D6E-A7AD-643C3EFE2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399" r:id="rId2"/>
    <p:sldLayoutId id="2147484404" r:id="rId3"/>
    <p:sldLayoutId id="2147484405" r:id="rId4"/>
    <p:sldLayoutId id="2147484406" r:id="rId5"/>
    <p:sldLayoutId id="2147484407" r:id="rId6"/>
    <p:sldLayoutId id="2147484400" r:id="rId7"/>
    <p:sldLayoutId id="2147484408" r:id="rId8"/>
    <p:sldLayoutId id="2147484409" r:id="rId9"/>
    <p:sldLayoutId id="2147484401" r:id="rId10"/>
    <p:sldLayoutId id="2147484402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200" dirty="0">
                <a:latin typeface="Cambria" pitchFamily="18" charset="0"/>
                <a:cs typeface="Times New Roman" pitchFamily="18" charset="0"/>
              </a:rPr>
              <a:t>Drive Route – Moscow( RUSSIA)</a:t>
            </a:r>
            <a:endParaRPr lang="en-US" sz="3200" dirty="0">
              <a:solidFill>
                <a:srgbClr val="006E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82E3C-C041-4041-9E65-7EEE7AB36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0603CB-F967-4B80-B8AE-BAE2E75F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Location :SHEVERNOE TUSHINO</a:t>
            </a:r>
            <a:br>
              <a:rPr lang="en-US" sz="1800" dirty="0"/>
            </a:br>
            <a:r>
              <a:rPr lang="en-US" sz="1800" dirty="0" err="1"/>
              <a:t>lat</a:t>
            </a:r>
            <a:r>
              <a:rPr lang="en-US" sz="1800" dirty="0"/>
              <a:t> 55.871724,long 37.413366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Mixed cell coverage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1E326-9928-4A89-94F2-3E6EBB475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81138"/>
            <a:ext cx="7772400" cy="51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51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E118F1-4618-4B5F-8235-C513F8773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637" y="3276599"/>
            <a:ext cx="8229600" cy="4104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BE9A7E-DCF8-4C69-AD48-24345FBC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SRVCC LOCATION</a:t>
            </a:r>
            <a:br>
              <a:rPr lang="en-US" sz="1800" dirty="0"/>
            </a:br>
            <a:r>
              <a:rPr lang="en-US" sz="1800" dirty="0" err="1"/>
              <a:t>Location</a:t>
            </a:r>
            <a:r>
              <a:rPr lang="en-US" sz="1800" dirty="0"/>
              <a:t> :BOLKOLAMCKY TUNNEL</a:t>
            </a:r>
            <a:br>
              <a:rPr lang="en-US" sz="1800" dirty="0"/>
            </a:br>
            <a:r>
              <a:rPr lang="en-US" sz="1800" dirty="0" err="1"/>
              <a:t>Lat</a:t>
            </a:r>
            <a:r>
              <a:rPr lang="en-US" sz="1800" dirty="0"/>
              <a:t> 55.806677 long 37.507518</a:t>
            </a:r>
          </a:p>
        </p:txBody>
      </p:sp>
      <p:pic>
        <p:nvPicPr>
          <p:cNvPr id="2050" name="Picture 6">
            <a:extLst>
              <a:ext uri="{FF2B5EF4-FFF2-40B4-BE49-F238E27FC236}">
                <a16:creationId xmlns:a16="http://schemas.microsoft.com/office/drawing/2014/main" id="{54EF3B79-DC30-411B-B95A-2C897DDF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884392"/>
            <a:ext cx="8839201" cy="469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213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DB07B1-6D3F-4A3D-87E4-2EA7F6DDB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87" y="1591469"/>
            <a:ext cx="7286625" cy="43053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8F55B3-AA79-4F1F-B0BD-41F0192C7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CA LOCATION</a:t>
            </a:r>
            <a:br>
              <a:rPr lang="en-US" sz="2000" dirty="0"/>
            </a:br>
            <a:r>
              <a:rPr lang="en-US" sz="2000" dirty="0" err="1"/>
              <a:t>Location</a:t>
            </a:r>
            <a:r>
              <a:rPr lang="en-US" sz="2000" dirty="0"/>
              <a:t>: SOKOL TO MOSCOW AVIATION INSTITUE</a:t>
            </a:r>
            <a:br>
              <a:rPr lang="en-US" sz="2000" dirty="0"/>
            </a:br>
            <a:r>
              <a:rPr lang="en-US" sz="2000" dirty="0"/>
              <a:t>LAT:55.815713, LONG 37.488376</a:t>
            </a:r>
          </a:p>
        </p:txBody>
      </p:sp>
    </p:spTree>
    <p:extLst>
      <p:ext uri="{BB962C8B-B14F-4D97-AF65-F5344CB8AC3E}">
        <p14:creationId xmlns:p14="http://schemas.microsoft.com/office/powerpoint/2010/main" val="2482966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MEGAFON Operator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200" dirty="0">
                <a:latin typeface="Cambria" pitchFamily="18" charset="0"/>
                <a:cs typeface="Times New Roman" pitchFamily="18" charset="0"/>
              </a:rPr>
              <a:t>Drive Route – Moscow( RUSSIA)</a:t>
            </a:r>
            <a:endParaRPr lang="en-US" sz="3200" dirty="0">
              <a:solidFill>
                <a:srgbClr val="006E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45929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9175" y="200026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GOOD AREA (NEAR CELL)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Operator: MEGAFON</a:t>
            </a:r>
            <a:b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latin typeface="Calibri" pitchFamily="34" charset="0"/>
                <a:cs typeface="Calibri" pitchFamily="34" charset="0"/>
              </a:rPr>
              <a:t>GARDEN CIRCLE OF MOSCOW ,CENTRE OF MOSCOW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lat</a:t>
            </a:r>
            <a: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:55.756117,long: 37.657311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endParaRPr lang="en-IN" sz="1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BCDACE-E641-46E6-B85D-86877BA1731F}"/>
              </a:ext>
            </a:extLst>
          </p:cNvPr>
          <p:cNvCxnSpPr/>
          <p:nvPr/>
        </p:nvCxnSpPr>
        <p:spPr>
          <a:xfrm>
            <a:off x="1971675" y="4343400"/>
            <a:ext cx="1990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Up 19">
            <a:extLst>
              <a:ext uri="{FF2B5EF4-FFF2-40B4-BE49-F238E27FC236}">
                <a16:creationId xmlns:a16="http://schemas.microsoft.com/office/drawing/2014/main" id="{BB0AA6F2-55C4-4E93-8E74-2D89ADC57F38}"/>
              </a:ext>
            </a:extLst>
          </p:cNvPr>
          <p:cNvSpPr/>
          <p:nvPr/>
        </p:nvSpPr>
        <p:spPr>
          <a:xfrm>
            <a:off x="5257800" y="2209800"/>
            <a:ext cx="219074" cy="445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BB3B2910-02EB-4BB5-8BC8-4C4EB2F1C6EA}"/>
              </a:ext>
            </a:extLst>
          </p:cNvPr>
          <p:cNvSpPr/>
          <p:nvPr/>
        </p:nvSpPr>
        <p:spPr>
          <a:xfrm>
            <a:off x="1447800" y="1987034"/>
            <a:ext cx="76200" cy="445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15200" y="6324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AT-Slide :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0817BB-62FC-459C-B08B-A90776569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81138"/>
            <a:ext cx="6705599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60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E75317-AFCA-48E7-9149-B5F09B2B9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81138"/>
            <a:ext cx="7543800" cy="48434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F5C03B-7E41-4B7C-9C39-B42F8A8D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CA LOCATION</a:t>
            </a:r>
            <a:br>
              <a:rPr lang="en-US" sz="1800" dirty="0"/>
            </a:br>
            <a:r>
              <a:rPr lang="en-US" sz="1800" dirty="0" err="1"/>
              <a:t>Location</a:t>
            </a:r>
            <a:r>
              <a:rPr lang="en-US" sz="1800" dirty="0"/>
              <a:t>: METRO PLANERNAYA TO VILISA LATSISA St5</a:t>
            </a:r>
            <a:br>
              <a:rPr lang="en-US" sz="1800" dirty="0"/>
            </a:br>
            <a:r>
              <a:rPr lang="en-US" sz="1800" dirty="0"/>
              <a:t>lat:55.864983,long:37.429550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66389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530639-6372-4A6D-AF87-658779275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1" y="1524000"/>
            <a:ext cx="8153399" cy="49196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7F4CE5-08B6-49DA-9B16-8382BA768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EDGE CELL</a:t>
            </a:r>
            <a:br>
              <a:rPr lang="en-US" sz="1800" dirty="0"/>
            </a:br>
            <a:r>
              <a:rPr lang="en-US" sz="1800" dirty="0"/>
              <a:t>KHIMKI TO SVO AIRPORT</a:t>
            </a:r>
            <a:br>
              <a:rPr lang="en-US" sz="1800" dirty="0"/>
            </a:br>
            <a:r>
              <a:rPr lang="en-US" sz="1800" dirty="0" err="1"/>
              <a:t>lat</a:t>
            </a:r>
            <a:r>
              <a:rPr lang="en-US" sz="1800" dirty="0"/>
              <a:t>: 55.915343,long: 37.400519</a:t>
            </a:r>
          </a:p>
        </p:txBody>
      </p:sp>
    </p:spTree>
    <p:extLst>
      <p:ext uri="{BB962C8B-B14F-4D97-AF65-F5344CB8AC3E}">
        <p14:creationId xmlns:p14="http://schemas.microsoft.com/office/powerpoint/2010/main" val="2276491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E118F1-4618-4B5F-8235-C513F8773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637" y="3276599"/>
            <a:ext cx="8229600" cy="4104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BE9A7E-DCF8-4C69-AD48-24345FBC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SRVCC LOCATION</a:t>
            </a:r>
            <a:br>
              <a:rPr lang="en-US" sz="1800" dirty="0"/>
            </a:br>
            <a:r>
              <a:rPr lang="en-US" sz="1800" dirty="0" err="1"/>
              <a:t>location</a:t>
            </a:r>
            <a:r>
              <a:rPr lang="en-US" sz="1800" dirty="0"/>
              <a:t> :BOLKOLAMCKY TUNNEL</a:t>
            </a:r>
            <a:br>
              <a:rPr lang="en-US" sz="1800" dirty="0"/>
            </a:br>
            <a:r>
              <a:rPr lang="en-US" sz="1800" dirty="0" err="1"/>
              <a:t>Lat</a:t>
            </a:r>
            <a:r>
              <a:rPr lang="en-US" sz="1800" dirty="0"/>
              <a:t> 55.806677 long 37.507518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2050" name="Picture 6">
            <a:extLst>
              <a:ext uri="{FF2B5EF4-FFF2-40B4-BE49-F238E27FC236}">
                <a16:creationId xmlns:a16="http://schemas.microsoft.com/office/drawing/2014/main" id="{54EF3B79-DC30-411B-B95A-2C897DDF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884392"/>
            <a:ext cx="8839201" cy="469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8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TELE2 Operator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200" dirty="0">
                <a:latin typeface="Cambria" pitchFamily="18" charset="0"/>
                <a:cs typeface="Times New Roman" pitchFamily="18" charset="0"/>
              </a:rPr>
              <a:t>Drive Route – Moscow( RUSSIA)</a:t>
            </a:r>
            <a:endParaRPr lang="en-US" sz="3200" dirty="0">
              <a:solidFill>
                <a:srgbClr val="006E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623787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9175" y="164068"/>
            <a:ext cx="8229600" cy="1132920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GOOD AREA (NEAR CELL)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Operator:TELE2</a:t>
            </a:r>
            <a:b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latin typeface="Calibri" pitchFamily="34" charset="0"/>
                <a:cs typeface="Calibri" pitchFamily="34" charset="0"/>
              </a:rPr>
              <a:t>GARDEN CIRCLE OF MOSCOW ,CENTRE OF MOSCOW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lat</a:t>
            </a:r>
            <a: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:55.756117,long: 37.657311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endParaRPr lang="en-IN" sz="1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BCDACE-E641-46E6-B85D-86877BA1731F}"/>
              </a:ext>
            </a:extLst>
          </p:cNvPr>
          <p:cNvCxnSpPr/>
          <p:nvPr/>
        </p:nvCxnSpPr>
        <p:spPr>
          <a:xfrm>
            <a:off x="1971675" y="4343400"/>
            <a:ext cx="1990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Up 19">
            <a:extLst>
              <a:ext uri="{FF2B5EF4-FFF2-40B4-BE49-F238E27FC236}">
                <a16:creationId xmlns:a16="http://schemas.microsoft.com/office/drawing/2014/main" id="{BB0AA6F2-55C4-4E93-8E74-2D89ADC57F38}"/>
              </a:ext>
            </a:extLst>
          </p:cNvPr>
          <p:cNvSpPr/>
          <p:nvPr/>
        </p:nvSpPr>
        <p:spPr>
          <a:xfrm>
            <a:off x="5257800" y="2209800"/>
            <a:ext cx="219074" cy="445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BB3B2910-02EB-4BB5-8BC8-4C4EB2F1C6EA}"/>
              </a:ext>
            </a:extLst>
          </p:cNvPr>
          <p:cNvSpPr/>
          <p:nvPr/>
        </p:nvSpPr>
        <p:spPr>
          <a:xfrm>
            <a:off x="1447800" y="1987034"/>
            <a:ext cx="76200" cy="445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15200" y="6324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AT-Slide :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0817BB-62FC-459C-B08B-A90776569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81138"/>
            <a:ext cx="6705599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4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Testing Place -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Bangalore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(India)</a:t>
            </a:r>
          </a:p>
        </p:txBody>
      </p:sp>
      <p:sp>
        <p:nvSpPr>
          <p:cNvPr id="17412" name="Rectangle 5"/>
          <p:cNvSpPr txBox="1">
            <a:spLocks noGrp="1" noChangeArrowheads="1"/>
          </p:cNvSpPr>
          <p:nvPr/>
        </p:nvSpPr>
        <p:spPr bwMode="auto">
          <a:xfrm>
            <a:off x="2514600" y="6208637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400" dirty="0">
              <a:latin typeface="Calibri" pitchFamily="34" charset="0"/>
              <a:ea typeface="ヒラギノ角ゴ Pro W3" pitchFamily="124" charset="-128"/>
            </a:endParaRPr>
          </a:p>
        </p:txBody>
      </p:sp>
      <p:sp>
        <p:nvSpPr>
          <p:cNvPr id="17414" name="Rectangle 6"/>
          <p:cNvSpPr txBox="1">
            <a:spLocks noGrp="1" noChangeArrowheads="1"/>
          </p:cNvSpPr>
          <p:nvPr/>
        </p:nvSpPr>
        <p:spPr bwMode="auto">
          <a:xfrm>
            <a:off x="82296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8" name="Group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36088"/>
              </p:ext>
            </p:extLst>
          </p:nvPr>
        </p:nvGraphicFramePr>
        <p:xfrm>
          <a:off x="1943100" y="1851096"/>
          <a:ext cx="5257800" cy="1676400"/>
        </p:xfrm>
        <a:graphic>
          <a:graphicData uri="http://schemas.openxmlformats.org/drawingml/2006/table">
            <a:tbl>
              <a:tblPr/>
              <a:tblGrid>
                <a:gridCol w="2652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5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Country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Russia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Continent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Eurasia(Europe + Asia)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City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Moscow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Time Zone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GMT +3:00 Hour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International Dialing Code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+7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8E7B26-5141-4E57-A900-1865F63C4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81138"/>
            <a:ext cx="7924800" cy="48434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E23139-C956-498F-9F06-AD3F6BD6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CA LOCATION </a:t>
            </a:r>
            <a:br>
              <a:rPr lang="en-US" sz="1800" dirty="0"/>
            </a:br>
            <a:r>
              <a:rPr lang="en-US" sz="1800" dirty="0" err="1"/>
              <a:t>Location</a:t>
            </a:r>
            <a:r>
              <a:rPr lang="en-US" sz="1800" dirty="0"/>
              <a:t>: MAI TO METROPOLIC MALL</a:t>
            </a:r>
            <a:br>
              <a:rPr lang="en-US" sz="1800" dirty="0"/>
            </a:br>
            <a:r>
              <a:rPr lang="en-US" sz="1800" dirty="0"/>
              <a:t>lat:55.822439 long:37.495392</a:t>
            </a:r>
          </a:p>
        </p:txBody>
      </p:sp>
    </p:spTree>
    <p:extLst>
      <p:ext uri="{BB962C8B-B14F-4D97-AF65-F5344CB8AC3E}">
        <p14:creationId xmlns:p14="http://schemas.microsoft.com/office/powerpoint/2010/main" val="1164376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4CD19C-922B-41C9-B775-1654539BA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8496"/>
            <a:ext cx="8229600" cy="41312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547918-EA29-435E-975E-07CDC5FA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EDGE CELL</a:t>
            </a:r>
            <a:br>
              <a:rPr lang="en-US" sz="1800" dirty="0"/>
            </a:br>
            <a:r>
              <a:rPr lang="en-US" sz="1800" dirty="0"/>
              <a:t>Location: Ambulatoriya</a:t>
            </a:r>
            <a:br>
              <a:rPr lang="en-US" sz="1800" dirty="0"/>
            </a:br>
            <a:r>
              <a:rPr lang="en-US" sz="1800" dirty="0" err="1"/>
              <a:t>lat</a:t>
            </a:r>
            <a:r>
              <a:rPr lang="en-US" sz="1800" dirty="0"/>
              <a:t>: 55.907656 long: 37.475020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2261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711FB4-33B9-4B6E-872F-4F4CEA2B5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7620000" cy="48307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C547A3-5E47-4020-ABBE-E9E82FA3C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SRVCC LOCATION</a:t>
            </a:r>
            <a:br>
              <a:rPr lang="en-US" sz="1600" dirty="0"/>
            </a:br>
            <a:r>
              <a:rPr lang="en-US" sz="1600" dirty="0" err="1"/>
              <a:t>Location</a:t>
            </a:r>
            <a:r>
              <a:rPr lang="en-US" sz="1600" dirty="0"/>
              <a:t>: </a:t>
            </a:r>
            <a:r>
              <a:rPr lang="it-IT" sz="1600" dirty="0"/>
              <a:t>hosse Entuziastov, 34, Moscow, 105118-Tsarskaya Paseka, 3-Ya</a:t>
            </a:r>
            <a:br>
              <a:rPr lang="it-IT" sz="1600" dirty="0"/>
            </a:br>
            <a:r>
              <a:rPr lang="it-IT" sz="1600" dirty="0"/>
              <a:t>lat:55.757717 long: 37.749890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8749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BEELINE Operator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200" dirty="0">
                <a:latin typeface="Cambria" pitchFamily="18" charset="0"/>
                <a:cs typeface="Times New Roman" pitchFamily="18" charset="0"/>
              </a:rPr>
              <a:t>Drive Route – Moscow( RUSSIA)</a:t>
            </a:r>
            <a:endParaRPr lang="en-US" sz="3200" dirty="0">
              <a:solidFill>
                <a:srgbClr val="006E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783873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9175" y="200026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GOOD AREA (NEAR CELL)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Operator: BEELINE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latin typeface="Calibri" pitchFamily="34" charset="0"/>
                <a:cs typeface="Calibri" pitchFamily="34" charset="0"/>
              </a:rPr>
              <a:t>Location GARDEN CIRCLE OF MOSCOW ,CENTRE OF MOSCOW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lat</a:t>
            </a:r>
            <a: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:55.756117,long: 37.657311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endParaRPr lang="en-IN" sz="1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BCDACE-E641-46E6-B85D-86877BA1731F}"/>
              </a:ext>
            </a:extLst>
          </p:cNvPr>
          <p:cNvCxnSpPr/>
          <p:nvPr/>
        </p:nvCxnSpPr>
        <p:spPr>
          <a:xfrm>
            <a:off x="1971675" y="4343400"/>
            <a:ext cx="1990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Up 19">
            <a:extLst>
              <a:ext uri="{FF2B5EF4-FFF2-40B4-BE49-F238E27FC236}">
                <a16:creationId xmlns:a16="http://schemas.microsoft.com/office/drawing/2014/main" id="{BB0AA6F2-55C4-4E93-8E74-2D89ADC57F38}"/>
              </a:ext>
            </a:extLst>
          </p:cNvPr>
          <p:cNvSpPr/>
          <p:nvPr/>
        </p:nvSpPr>
        <p:spPr>
          <a:xfrm>
            <a:off x="5257800" y="2209800"/>
            <a:ext cx="219074" cy="445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BB3B2910-02EB-4BB5-8BC8-4C4EB2F1C6EA}"/>
              </a:ext>
            </a:extLst>
          </p:cNvPr>
          <p:cNvSpPr/>
          <p:nvPr/>
        </p:nvSpPr>
        <p:spPr>
          <a:xfrm>
            <a:off x="1447800" y="1987034"/>
            <a:ext cx="76200" cy="445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15200" y="6324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AT-Slide :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0817BB-62FC-459C-B08B-A90776569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81138"/>
            <a:ext cx="6705599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6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E240CE-ECE8-40A5-AA8D-834E6FBF4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481138"/>
            <a:ext cx="7696199" cy="49196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7745F1-880E-422A-966E-F60413B6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CA LOCATION </a:t>
            </a:r>
            <a:br>
              <a:rPr lang="en-US" sz="1800" dirty="0"/>
            </a:br>
            <a:r>
              <a:rPr lang="en-US" sz="1800" dirty="0" err="1"/>
              <a:t>Location</a:t>
            </a:r>
            <a:r>
              <a:rPr lang="en-US" sz="1800" dirty="0"/>
              <a:t>: METRO PLANERNAYA TO METRO TUSHINSKAYA</a:t>
            </a:r>
            <a:br>
              <a:rPr lang="en-US" sz="1800" dirty="0"/>
            </a:br>
            <a:r>
              <a:rPr lang="en-US" sz="1800" dirty="0"/>
              <a:t>lat:55.864983,long:37.429550</a:t>
            </a:r>
          </a:p>
        </p:txBody>
      </p:sp>
    </p:spTree>
    <p:extLst>
      <p:ext uri="{BB962C8B-B14F-4D97-AF65-F5344CB8AC3E}">
        <p14:creationId xmlns:p14="http://schemas.microsoft.com/office/powerpoint/2010/main" val="774177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570E88-086E-4ADF-BA96-944E8E328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8496"/>
            <a:ext cx="8229600" cy="41312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3AB845-FD0A-457F-8FA5-65E66D80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EDGE CELL</a:t>
            </a:r>
            <a:br>
              <a:rPr lang="en-US" sz="1800" dirty="0"/>
            </a:br>
            <a:r>
              <a:rPr lang="en-US" sz="1800" dirty="0"/>
              <a:t>Location: Ambulatoriya</a:t>
            </a:r>
            <a:br>
              <a:rPr lang="en-US" sz="1800" dirty="0"/>
            </a:br>
            <a:r>
              <a:rPr lang="en-US" sz="1800" dirty="0" err="1"/>
              <a:t>lat</a:t>
            </a:r>
            <a:r>
              <a:rPr lang="en-US" sz="1800" dirty="0"/>
              <a:t>: 55.907656 long: 37.475020</a:t>
            </a:r>
            <a:br>
              <a:rPr lang="en-US" sz="1800" dirty="0"/>
            </a:b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0877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4784FE-B6F0-49F0-93A2-DB214AE2C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481138"/>
            <a:ext cx="8534399" cy="51022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F9CE12-7A26-4752-9C4B-C46DD193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SRVCC LOCATION</a:t>
            </a:r>
            <a:br>
              <a:rPr lang="en-US" sz="1800" dirty="0"/>
            </a:br>
            <a:r>
              <a:rPr lang="en-US" sz="1800" dirty="0" err="1"/>
              <a:t>Location</a:t>
            </a:r>
            <a:r>
              <a:rPr lang="en-US" sz="1800" dirty="0"/>
              <a:t>: PARK SOKOLNIKI</a:t>
            </a:r>
            <a:br>
              <a:rPr lang="en-US" sz="1800" dirty="0"/>
            </a:br>
            <a:r>
              <a:rPr lang="en-US" sz="1800" dirty="0"/>
              <a:t>lat:55.800468, long:37.673601</a:t>
            </a:r>
          </a:p>
        </p:txBody>
      </p:sp>
    </p:spTree>
    <p:extLst>
      <p:ext uri="{BB962C8B-B14F-4D97-AF65-F5344CB8AC3E}">
        <p14:creationId xmlns:p14="http://schemas.microsoft.com/office/powerpoint/2010/main" val="3873770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88A169-A5B0-43B7-B539-13CD75C9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Overall drive route Covering all the Spots </a:t>
            </a:r>
            <a:endParaRPr lang="en-IN" sz="2400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61BB56CC-9206-4A1C-BB51-2FEB2A657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17638"/>
            <a:ext cx="8001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722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6EE3D7C-9F1D-42BB-B662-78DC60BE0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97005"/>
            <a:ext cx="7162800" cy="575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415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RSRP Criteria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Near Cell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 : -55dbm to -75dbm   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Cell Edge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 : -95dbm to -110dbm 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Mixed</a:t>
            </a:r>
            <a:r>
              <a:rPr lang="en-US" sz="2400" dirty="0"/>
              <a:t>	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Mobility: RSRP    : -76dbm to -90dbm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411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496763-AB32-428D-880F-B669B5B30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THANK YOU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66E910E-7115-4F16-B9B0-684247CFC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/>
          <a:lstStyle/>
          <a:p>
            <a:pPr algn="ctr"/>
            <a:r>
              <a:rPr lang="en-US" dirty="0"/>
              <a:t>WWW.MARQUISTECH.COM</a:t>
            </a:r>
          </a:p>
        </p:txBody>
      </p:sp>
    </p:spTree>
    <p:extLst>
      <p:ext uri="{BB962C8B-B14F-4D97-AF65-F5344CB8AC3E}">
        <p14:creationId xmlns:p14="http://schemas.microsoft.com/office/powerpoint/2010/main" val="2372085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91440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Operator Information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31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27298" name="Rectangle 674"/>
          <p:cNvSpPr>
            <a:spLocks noChangeArrowheads="1"/>
          </p:cNvSpPr>
          <p:nvPr/>
        </p:nvSpPr>
        <p:spPr bwMode="auto">
          <a:xfrm>
            <a:off x="0" y="433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323583"/>
              </p:ext>
            </p:extLst>
          </p:nvPr>
        </p:nvGraphicFramePr>
        <p:xfrm>
          <a:off x="22578" y="2133603"/>
          <a:ext cx="9144001" cy="3316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168">
                  <a:extLst>
                    <a:ext uri="{9D8B030D-6E8A-4147-A177-3AD203B41FA5}">
                      <a16:colId xmlns:a16="http://schemas.microsoft.com/office/drawing/2014/main" val="1936854622"/>
                    </a:ext>
                  </a:extLst>
                </a:gridCol>
                <a:gridCol w="979168">
                  <a:extLst>
                    <a:ext uri="{9D8B030D-6E8A-4147-A177-3AD203B41FA5}">
                      <a16:colId xmlns:a16="http://schemas.microsoft.com/office/drawing/2014/main" val="3235783849"/>
                    </a:ext>
                  </a:extLst>
                </a:gridCol>
                <a:gridCol w="3429286">
                  <a:extLst>
                    <a:ext uri="{9D8B030D-6E8A-4147-A177-3AD203B41FA5}">
                      <a16:colId xmlns:a16="http://schemas.microsoft.com/office/drawing/2014/main" val="532778016"/>
                    </a:ext>
                  </a:extLst>
                </a:gridCol>
                <a:gridCol w="3756379">
                  <a:extLst>
                    <a:ext uri="{9D8B030D-6E8A-4147-A177-3AD203B41FA5}">
                      <a16:colId xmlns:a16="http://schemas.microsoft.com/office/drawing/2014/main" val="3810355226"/>
                    </a:ext>
                  </a:extLst>
                </a:gridCol>
              </a:tblGrid>
              <a:tr h="641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Calibri" panose="020F0502020204030204" pitchFamily="34" charset="0"/>
                        </a:rPr>
                        <a:t>MCC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</a:rPr>
                        <a:t>MNC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Calibri" panose="020F0502020204030204" pitchFamily="34" charset="0"/>
                        </a:rPr>
                        <a:t>Operator SUPPORT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OPERATOR 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300826"/>
                  </a:ext>
                </a:extLst>
              </a:tr>
              <a:tr h="7159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VOWIFI/VIWIFI/VoLTE/VILTE/4G/3G/2G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9941676"/>
                  </a:ext>
                </a:extLst>
              </a:tr>
              <a:tr h="6529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VoLTE/VOWIFI/4G/3G/2G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MEGAFON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9047454"/>
                  </a:ext>
                </a:extLst>
              </a:tr>
              <a:tr h="6529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VoLTE 4G/3G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TELE2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0500438"/>
                  </a:ext>
                </a:extLst>
              </a:tr>
              <a:tr h="6529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VoLTE 4G/3G/2G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BEELINE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097279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BC91CC0-C49C-4226-86E3-2762B74E8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440618"/>
              </p:ext>
            </p:extLst>
          </p:nvPr>
        </p:nvGraphicFramePr>
        <p:xfrm>
          <a:off x="609600" y="1447800"/>
          <a:ext cx="8000999" cy="41147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7949">
                  <a:extLst>
                    <a:ext uri="{9D8B030D-6E8A-4147-A177-3AD203B41FA5}">
                      <a16:colId xmlns:a16="http://schemas.microsoft.com/office/drawing/2014/main" val="4147747777"/>
                    </a:ext>
                  </a:extLst>
                </a:gridCol>
                <a:gridCol w="687949">
                  <a:extLst>
                    <a:ext uri="{9D8B030D-6E8A-4147-A177-3AD203B41FA5}">
                      <a16:colId xmlns:a16="http://schemas.microsoft.com/office/drawing/2014/main" val="1729219447"/>
                    </a:ext>
                  </a:extLst>
                </a:gridCol>
                <a:gridCol w="687949">
                  <a:extLst>
                    <a:ext uri="{9D8B030D-6E8A-4147-A177-3AD203B41FA5}">
                      <a16:colId xmlns:a16="http://schemas.microsoft.com/office/drawing/2014/main" val="527496637"/>
                    </a:ext>
                  </a:extLst>
                </a:gridCol>
                <a:gridCol w="806191">
                  <a:extLst>
                    <a:ext uri="{9D8B030D-6E8A-4147-A177-3AD203B41FA5}">
                      <a16:colId xmlns:a16="http://schemas.microsoft.com/office/drawing/2014/main" val="2394416322"/>
                    </a:ext>
                  </a:extLst>
                </a:gridCol>
                <a:gridCol w="5130961">
                  <a:extLst>
                    <a:ext uri="{9D8B030D-6E8A-4147-A177-3AD203B41FA5}">
                      <a16:colId xmlns:a16="http://schemas.microsoft.com/office/drawing/2014/main" val="4294318695"/>
                    </a:ext>
                  </a:extLst>
                </a:gridCol>
              </a:tblGrid>
              <a:tr h="45168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u="sng" strike="noStrike" dirty="0">
                          <a:effectLst/>
                        </a:rPr>
                        <a:t>Band Details: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2979743"/>
                  </a:ext>
                </a:extLst>
              </a:tr>
              <a:tr h="474263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9307867"/>
                  </a:ext>
                </a:extLst>
              </a:tr>
              <a:tr h="47426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Location</a:t>
                      </a:r>
                      <a:endParaRPr lang="en-US" sz="1100" b="1" i="0" u="none" strike="noStrike">
                        <a:solidFill>
                          <a:srgbClr val="0D0D0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Service Provider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                               Bands Deployed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055063"/>
                  </a:ext>
                </a:extLst>
              </a:tr>
              <a:tr h="474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GSM-2G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UMTS-3G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LTE-4G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7909789"/>
                  </a:ext>
                </a:extLst>
              </a:tr>
              <a:tr h="817540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Moscow/ Russia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Band 3 (FDD-1800), Band 7 (FDD-2600), Band 20 (FDD-800), Band 38 (TDD-2600)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5261859"/>
                  </a:ext>
                </a:extLst>
              </a:tr>
              <a:tr h="474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Megafon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Band 7(FDD-2600), Band 3 (FDD-1800),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9115136"/>
                  </a:ext>
                </a:extLst>
              </a:tr>
              <a:tr h="474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Tele2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Band 3 (FDD-1800), Band 20 (FDD-800)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7571319"/>
                  </a:ext>
                </a:extLst>
              </a:tr>
              <a:tr h="474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Beeline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                            Band 7(FDD-2600), Band 3 (FDD-1800)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8224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750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MTS Operator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200" dirty="0">
                <a:latin typeface="Cambria" pitchFamily="18" charset="0"/>
                <a:cs typeface="Times New Roman" pitchFamily="18" charset="0"/>
              </a:rPr>
              <a:t>Drive Route – Moscow( RUSSIA)</a:t>
            </a:r>
            <a:endParaRPr lang="en-US" sz="3200" dirty="0">
              <a:solidFill>
                <a:srgbClr val="006E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262411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9175" y="200026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GOOD AREA (NEAR CELL)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Operator: MTS</a:t>
            </a:r>
            <a:b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location : Garden Ring Road </a:t>
            </a:r>
            <a:b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lat</a:t>
            </a:r>
            <a:r>
              <a:rPr lang="en-US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:55.756117,long: 37.657311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endParaRPr lang="en-IN" sz="1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BCDACE-E641-46E6-B85D-86877BA1731F}"/>
              </a:ext>
            </a:extLst>
          </p:cNvPr>
          <p:cNvCxnSpPr/>
          <p:nvPr/>
        </p:nvCxnSpPr>
        <p:spPr>
          <a:xfrm>
            <a:off x="1971675" y="4343400"/>
            <a:ext cx="1990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Up 19">
            <a:extLst>
              <a:ext uri="{FF2B5EF4-FFF2-40B4-BE49-F238E27FC236}">
                <a16:creationId xmlns:a16="http://schemas.microsoft.com/office/drawing/2014/main" id="{BB0AA6F2-55C4-4E93-8E74-2D89ADC57F38}"/>
              </a:ext>
            </a:extLst>
          </p:cNvPr>
          <p:cNvSpPr/>
          <p:nvPr/>
        </p:nvSpPr>
        <p:spPr>
          <a:xfrm>
            <a:off x="5257800" y="2209800"/>
            <a:ext cx="219074" cy="445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BB3B2910-02EB-4BB5-8BC8-4C4EB2F1C6EA}"/>
              </a:ext>
            </a:extLst>
          </p:cNvPr>
          <p:cNvSpPr/>
          <p:nvPr/>
        </p:nvSpPr>
        <p:spPr>
          <a:xfrm>
            <a:off x="1447800" y="1987034"/>
            <a:ext cx="76200" cy="445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15200" y="6324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AT-Slide :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0817BB-62FC-459C-B08B-A90776569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81138"/>
            <a:ext cx="6705599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84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EDGE CELL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location : </a:t>
            </a:r>
            <a:r>
              <a:rPr lang="en-US" sz="2000" b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KHIMKI MOSCOW OBLAST</a:t>
            </a:r>
            <a:br>
              <a:rPr lang="en-US" sz="2000" b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en-US" sz="2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lat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: </a:t>
            </a:r>
            <a:r>
              <a:rPr lang="en-US" sz="2000" b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55.908650,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long: </a:t>
            </a:r>
            <a:r>
              <a:rPr lang="en-US" sz="2000" b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37395793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endParaRPr lang="en-IN" sz="1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34206-9E62-4E50-BBEA-B9193F21B82C}"/>
              </a:ext>
            </a:extLst>
          </p:cNvPr>
          <p:cNvSpPr txBox="1"/>
          <p:nvPr/>
        </p:nvSpPr>
        <p:spPr>
          <a:xfrm>
            <a:off x="7315200" y="2286000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 Cell ID: 412</a:t>
            </a:r>
          </a:p>
          <a:p>
            <a:endParaRPr lang="en-US" sz="1400" dirty="0"/>
          </a:p>
          <a:p>
            <a:r>
              <a:rPr lang="en-US" sz="1400" dirty="0"/>
              <a:t>NCA Cell ID: 488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8137C-FD98-4427-A9DD-168135401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9267"/>
            <a:ext cx="2133600" cy="1085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6BBE3-9B14-4F98-B570-6470530DF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14" y="4637734"/>
            <a:ext cx="2133600" cy="1085733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20A2DD5F-3E76-44DA-A328-2C663E0405FC}"/>
              </a:ext>
            </a:extLst>
          </p:cNvPr>
          <p:cNvSpPr/>
          <p:nvPr/>
        </p:nvSpPr>
        <p:spPr>
          <a:xfrm>
            <a:off x="1447800" y="3581400"/>
            <a:ext cx="152400" cy="914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6982C167-3683-4161-88E2-600EAA5835EB}"/>
              </a:ext>
            </a:extLst>
          </p:cNvPr>
          <p:cNvSpPr/>
          <p:nvPr/>
        </p:nvSpPr>
        <p:spPr>
          <a:xfrm>
            <a:off x="4343400" y="4267200"/>
            <a:ext cx="152400" cy="228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BCDACE-E641-46E6-B85D-86877BA1731F}"/>
              </a:ext>
            </a:extLst>
          </p:cNvPr>
          <p:cNvCxnSpPr/>
          <p:nvPr/>
        </p:nvCxnSpPr>
        <p:spPr>
          <a:xfrm>
            <a:off x="1971675" y="4343400"/>
            <a:ext cx="1990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10400" y="6248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AT-Slide : 2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0EB0B2-8179-4605-876E-7941E1B5F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70" y="1134534"/>
            <a:ext cx="8471629" cy="5342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69" y="1098132"/>
            <a:ext cx="8700231" cy="53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62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0F58C3-D896-4B8F-B68D-3B96E85D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FDD-TDD-FDD</a:t>
            </a:r>
            <a:br>
              <a:rPr lang="en-US" dirty="0"/>
            </a:br>
            <a:r>
              <a:rPr lang="en-US" dirty="0"/>
              <a:t>55.831116,37.394843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2E9A65-CC6F-47B3-A0D3-83042A50F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513" y="1828800"/>
            <a:ext cx="8229600" cy="3751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03EED6-634B-478D-B141-E7F2CF60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13" y="3184159"/>
            <a:ext cx="8229600" cy="34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687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st Plan and Drive Route.potx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651</Words>
  <Application>Microsoft Office PowerPoint</Application>
  <PresentationFormat>On-screen Show (4:3)</PresentationFormat>
  <Paragraphs>106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Cambria</vt:lpstr>
      <vt:lpstr>Lucida Grande</vt:lpstr>
      <vt:lpstr>Lucida Sans Unicode</vt:lpstr>
      <vt:lpstr>Times New Roman</vt:lpstr>
      <vt:lpstr>Verdana</vt:lpstr>
      <vt:lpstr>Wingdings 2</vt:lpstr>
      <vt:lpstr>Wingdings 3</vt:lpstr>
      <vt:lpstr>Test Plan and Drive Route.potx</vt:lpstr>
      <vt:lpstr>MARQUIS TECHNOLOGIES  </vt:lpstr>
      <vt:lpstr>PowerPoint Presentation</vt:lpstr>
      <vt:lpstr>PowerPoint Presentation</vt:lpstr>
      <vt:lpstr>PowerPoint Presentation</vt:lpstr>
      <vt:lpstr>PowerPoint Presentation</vt:lpstr>
      <vt:lpstr>MTS Operator  </vt:lpstr>
      <vt:lpstr>GOOD AREA (NEAR CELL)  Operator: MTS location : Garden Ring Road  lat :55.756117,long: 37.657311 </vt:lpstr>
      <vt:lpstr>EDGE CELL  location : KHIMKI MOSCOW OBLAST lat: 55.908650, long: 37395793 </vt:lpstr>
      <vt:lpstr>FDD-TDD-FDD 55.831116,37.394843</vt:lpstr>
      <vt:lpstr>Location :SHEVERNOE TUSHINO lat 55.871724,long 37.413366 Mixed cell coverage</vt:lpstr>
      <vt:lpstr>SRVCC LOCATION Location :BOLKOLAMCKY TUNNEL Lat 55.806677 long 37.507518</vt:lpstr>
      <vt:lpstr>CA LOCATION Location: SOKOL TO MOSCOW AVIATION INSTITUE LAT:55.815713, LONG 37.488376</vt:lpstr>
      <vt:lpstr>MEGAFON Operator  </vt:lpstr>
      <vt:lpstr>GOOD AREA (NEAR CELL)  Operator: MEGAFON GARDEN CIRCLE OF MOSCOW ,CENTRE OF MOSCOW lat :55.756117,long: 37.657311 </vt:lpstr>
      <vt:lpstr>CA LOCATION Location: METRO PLANERNAYA TO VILISA LATSISA St5 lat:55.864983,long:37.429550 </vt:lpstr>
      <vt:lpstr>EDGE CELL KHIMKI TO SVO AIRPORT lat: 55.915343,long: 37.400519</vt:lpstr>
      <vt:lpstr>SRVCC LOCATION location :BOLKOLAMCKY TUNNEL Lat 55.806677 long 37.507518 </vt:lpstr>
      <vt:lpstr>TELE2 Operator  </vt:lpstr>
      <vt:lpstr>GOOD AREA (NEAR CELL)  Operator:TELE2 GARDEN CIRCLE OF MOSCOW ,CENTRE OF MOSCOW lat :55.756117,long: 37.657311 </vt:lpstr>
      <vt:lpstr>CA LOCATION  Location: MAI TO METROPOLIC MALL lat:55.822439 long:37.495392</vt:lpstr>
      <vt:lpstr>EDGE CELL Location: Ambulatoriya lat: 55.907656 long: 37.475020 </vt:lpstr>
      <vt:lpstr>SRVCC LOCATION Location: hosse Entuziastov, 34, Moscow, 105118-Tsarskaya Paseka, 3-Ya lat:55.757717 long: 37.749890</vt:lpstr>
      <vt:lpstr>BEELINE Operator  </vt:lpstr>
      <vt:lpstr>GOOD AREA (NEAR CELL)  Operator: BEELINE Location GARDEN CIRCLE OF MOSCOW ,CENTRE OF MOSCOW lat :55.756117,long: 37.657311 </vt:lpstr>
      <vt:lpstr>CA LOCATION  Location: METRO PLANERNAYA TO METRO TUSHINSKAYA lat:55.864983,long:37.429550</vt:lpstr>
      <vt:lpstr>EDGE CELL Location: Ambulatoriya lat: 55.907656 long: 37.475020  </vt:lpstr>
      <vt:lpstr>SRVCC LOCATION Location: PARK SOKOLNIKI lat:55.800468, long:37.673601</vt:lpstr>
      <vt:lpstr>Overall drive route Covering all the Spots </vt:lpstr>
      <vt:lpstr>PowerPoint Presentation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creator>Sourabh Jadhav</dc:creator>
  <cp:lastModifiedBy>Ashish Parmar</cp:lastModifiedBy>
  <cp:revision>11</cp:revision>
  <dcterms:created xsi:type="dcterms:W3CDTF">2020-09-24T22:31:25Z</dcterms:created>
  <dcterms:modified xsi:type="dcterms:W3CDTF">2021-05-04T07:44:38Z</dcterms:modified>
</cp:coreProperties>
</file>