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2"/>
  </p:notesMasterIdLst>
  <p:handoutMasterIdLst>
    <p:handoutMasterId r:id="rId23"/>
  </p:handoutMasterIdLst>
  <p:sldIdLst>
    <p:sldId id="343" r:id="rId2"/>
    <p:sldId id="434" r:id="rId3"/>
    <p:sldId id="435" r:id="rId4"/>
    <p:sldId id="437" r:id="rId5"/>
    <p:sldId id="461" r:id="rId6"/>
    <p:sldId id="463" r:id="rId7"/>
    <p:sldId id="464" r:id="rId8"/>
    <p:sldId id="467" r:id="rId9"/>
    <p:sldId id="468" r:id="rId10"/>
    <p:sldId id="469" r:id="rId11"/>
    <p:sldId id="473" r:id="rId12"/>
    <p:sldId id="474" r:id="rId13"/>
    <p:sldId id="475" r:id="rId14"/>
    <p:sldId id="470" r:id="rId15"/>
    <p:sldId id="476" r:id="rId16"/>
    <p:sldId id="471" r:id="rId17"/>
    <p:sldId id="472" r:id="rId18"/>
    <p:sldId id="465" r:id="rId19"/>
    <p:sldId id="466" r:id="rId20"/>
    <p:sldId id="457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26"/>
    <a:srgbClr val="7C0917"/>
    <a:srgbClr val="464AB3"/>
    <a:srgbClr val="DCB328"/>
    <a:srgbClr val="BBBCBA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87" d="100"/>
          <a:sy n="87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Drive Route – Phnom Penh (Cambodia)</a:t>
            </a:r>
            <a:endParaRPr lang="en-US" sz="3200" dirty="0" smtClean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752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</a:t>
            </a:r>
            <a:b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Cellcard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/QB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smtClean="0">
                <a:effectLst/>
              </a:rPr>
              <a:t>National Highway 2, </a:t>
            </a:r>
            <a:r>
              <a:rPr lang="en-US" sz="1400" b="0" dirty="0">
                <a:effectLst/>
              </a:rPr>
              <a:t>Phnom Penh</a:t>
            </a:r>
            <a:r>
              <a:rPr lang="en-IN" sz="1400" b="0" dirty="0" smtClean="0">
                <a:effectLst/>
              </a:rPr>
              <a:t> </a:t>
            </a:r>
            <a:br>
              <a:rPr lang="en-IN" sz="1400" b="0" dirty="0" smtClean="0">
                <a:effectLst/>
              </a:rPr>
            </a:br>
            <a:r>
              <a:rPr lang="en-IN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Coordinates: </a:t>
            </a:r>
            <a:r>
              <a:rPr lang="en-IN" sz="1200" dirty="0" smtClean="0">
                <a:effectLst/>
              </a:rPr>
              <a:t>11.5676947,104.9287104</a:t>
            </a:r>
            <a:r>
              <a:rPr lang="en-IN" sz="1200" dirty="0">
                <a:effectLst/>
              </a:rPr>
              <a:t/>
            </a:r>
            <a:br>
              <a:rPr lang="en-IN" sz="1200" dirty="0">
                <a:effectLst/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262" y="47625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3G to 2G and 2G to 3G Hand Over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of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err="1">
                <a:effectLst/>
              </a:rPr>
              <a:t>Preah</a:t>
            </a:r>
            <a:r>
              <a:rPr lang="en-US" sz="1600" b="0" dirty="0">
                <a:effectLst/>
              </a:rPr>
              <a:t> </a:t>
            </a:r>
            <a:r>
              <a:rPr lang="en-US" sz="1600" b="0" dirty="0" err="1" smtClean="0">
                <a:effectLst/>
              </a:rPr>
              <a:t>Monivong</a:t>
            </a:r>
            <a:r>
              <a:rPr lang="en-US" sz="1600" b="0" dirty="0" smtClean="0">
                <a:effectLst/>
              </a:rPr>
              <a:t> Blvd</a:t>
            </a:r>
            <a:r>
              <a:rPr lang="en-IN" sz="1600" b="0" dirty="0">
                <a:effectLst/>
              </a:rPr>
              <a:t/>
            </a:r>
            <a:br>
              <a:rPr lang="en-IN" sz="1600" b="0" dirty="0">
                <a:effectLst/>
              </a:rPr>
            </a:br>
            <a:r>
              <a:rPr lang="en-I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Coordinates: </a:t>
            </a:r>
            <a:r>
              <a:rPr lang="en-IN" sz="1600" dirty="0" smtClean="0">
                <a:effectLst/>
              </a:rPr>
              <a:t>11.530238,104.929674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190625"/>
            <a:ext cx="83248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5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229600" cy="38945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262" y="47625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3G to 2G and 2G to 3G Hand Over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of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Metfone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err="1" smtClean="0">
                <a:effectLst/>
              </a:rPr>
              <a:t>Semdech</a:t>
            </a:r>
            <a:r>
              <a:rPr lang="en-US" sz="1600" b="0" dirty="0" smtClean="0">
                <a:effectLst/>
              </a:rPr>
              <a:t> </a:t>
            </a:r>
            <a:r>
              <a:rPr lang="en-US" sz="1600" b="0" dirty="0" err="1" smtClean="0">
                <a:effectLst/>
              </a:rPr>
              <a:t>Monireth</a:t>
            </a:r>
            <a:r>
              <a:rPr lang="en-US" sz="1600" b="0" dirty="0" smtClean="0">
                <a:effectLst/>
              </a:rPr>
              <a:t> Blvd</a:t>
            </a:r>
            <a:r>
              <a:rPr lang="en-IN" sz="1600" b="0" dirty="0">
                <a:effectLst/>
              </a:rPr>
              <a:t/>
            </a:r>
            <a:br>
              <a:rPr lang="en-IN" sz="1600" b="0" dirty="0">
                <a:effectLst/>
              </a:rPr>
            </a:br>
            <a:r>
              <a:rPr lang="en-I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Coordinates: </a:t>
            </a:r>
            <a:r>
              <a:rPr lang="en-IN" sz="1600" dirty="0" smtClean="0">
                <a:effectLst/>
              </a:rPr>
              <a:t>11.548261,104.898557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089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262" y="47625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3G to 2G and 2G to 3G Hand Over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of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Cellcard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</a:t>
            </a:r>
            <a:r>
              <a:rPr lang="en-US" sz="1600" b="0" dirty="0" smtClean="0">
                <a:effectLst/>
              </a:rPr>
              <a:t>Stat Chas Circle Garden</a:t>
            </a:r>
            <a:r>
              <a:rPr lang="en-IN" sz="1600" b="0" dirty="0">
                <a:effectLst/>
              </a:rPr>
              <a:t/>
            </a:r>
            <a:br>
              <a:rPr lang="en-IN" sz="1600" b="0" dirty="0">
                <a:effectLst/>
              </a:rPr>
            </a:br>
            <a:r>
              <a:rPr lang="en-I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Coordinates: </a:t>
            </a:r>
            <a:r>
              <a:rPr lang="en-IN" sz="1600" dirty="0" smtClean="0">
                <a:effectLst/>
              </a:rPr>
              <a:t>11.585733,104.916288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262" y="1371600"/>
            <a:ext cx="784859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0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to 4G/4G to 3G Reselection </a:t>
            </a:r>
            <a:b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of Smart/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Metfone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High way 5 to NR2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360"/>
            <a:ext cx="9144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 of Service Location of All Operators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IN" sz="1400" dirty="0" smtClean="0">
                <a:effectLst/>
              </a:rPr>
              <a:t>National </a:t>
            </a:r>
            <a:r>
              <a:rPr lang="en-IN" sz="1400" dirty="0" err="1" smtClean="0">
                <a:effectLst/>
              </a:rPr>
              <a:t>Hway</a:t>
            </a:r>
            <a:r>
              <a:rPr lang="en-IN" sz="1400" dirty="0" smtClean="0">
                <a:effectLst/>
              </a:rPr>
              <a:t> 5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+mn-lt"/>
                <a:cs typeface="Arial" panose="020B0604020202020204" pitchFamily="34" charset="0"/>
              </a:rPr>
              <a:t>Coordinates: </a:t>
            </a:r>
            <a:r>
              <a:rPr lang="en-IN" sz="1800" dirty="0">
                <a:effectLst/>
              </a:rPr>
              <a:t>11.8191918,104.8064716</a:t>
            </a:r>
            <a:br>
              <a:rPr lang="en-IN" sz="1800" dirty="0">
                <a:effectLst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7724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effectLst/>
                <a:latin typeface="Calibri" pitchFamily="34" charset="0"/>
                <a:cs typeface="Calibri" pitchFamily="34" charset="0"/>
              </a:rPr>
              <a:t>Mobility Route1:4G Route</a:t>
            </a:r>
            <a:endParaRPr lang="en-US" sz="2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effectLst/>
                <a:latin typeface="Calibri" pitchFamily="34" charset="0"/>
                <a:cs typeface="Calibri" pitchFamily="34" charset="0"/>
              </a:rPr>
              <a:t>Mobility Route2: Mixed Mobility</a:t>
            </a:r>
            <a:endParaRPr lang="en-US" sz="2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275"/>
            <a:ext cx="91440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8197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Popular Android Apps used in 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Cambodia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Facebook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Facebook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WhatsApp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Tips Dream League soccer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Khmer Music Box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Clash of Clans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BIGO LIVE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8 Ball Pool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YouTube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Instagram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EM number used in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ambodia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21237"/>
              </p:ext>
            </p:extLst>
          </p:nvPr>
        </p:nvGraphicFramePr>
        <p:xfrm>
          <a:off x="457200" y="1397000"/>
          <a:ext cx="8077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  <a:endParaRPr kumimoji="0" lang="en-US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kumimoji="0" lang="en-US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Ambulance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 Bridge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Phnom Penh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Cambodia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34125"/>
              </p:ext>
            </p:extLst>
          </p:nvPr>
        </p:nvGraphicFramePr>
        <p:xfrm>
          <a:off x="1524000" y="1371600"/>
          <a:ext cx="5257800" cy="4663440"/>
        </p:xfrm>
        <a:graphic>
          <a:graphicData uri="http://schemas.openxmlformats.org/drawingml/2006/table">
            <a:tbl>
              <a:tblPr/>
              <a:tblGrid>
                <a:gridCol w="2652245"/>
                <a:gridCol w="260555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Cambodia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Phnom Penh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 of travel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from Mumbai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Approx. 7 Hours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+855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Tourist Visa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Duration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Month , Single Entry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Fees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30 USD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 to provide 2 passport size photographs, Sufficient funds as per your stay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 smtClean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7503" name="Group 8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79885"/>
              </p:ext>
            </p:extLst>
          </p:nvPr>
        </p:nvGraphicFramePr>
        <p:xfrm>
          <a:off x="228600" y="2346961"/>
          <a:ext cx="8763000" cy="1920240"/>
        </p:xfrm>
        <a:graphic>
          <a:graphicData uri="http://schemas.openxmlformats.org/drawingml/2006/table">
            <a:tbl>
              <a:tblPr/>
              <a:tblGrid>
                <a:gridCol w="985581"/>
                <a:gridCol w="876071"/>
                <a:gridCol w="1795948"/>
                <a:gridCol w="5105400"/>
              </a:tblGrid>
              <a:tr h="2927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MCC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MNC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Bands (MHz)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Smart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(900/1800),</a:t>
                      </a:r>
                      <a:r>
                        <a:rPr kumimoji="0" lang="de-DE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UMTS (2100), LTE (1800)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Metfone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(900/1800),</a:t>
                      </a:r>
                      <a:r>
                        <a:rPr kumimoji="0" lang="de-DE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UMTS (2100), LTE (1800)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Cellcard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(900/1800),</a:t>
                      </a:r>
                      <a:r>
                        <a:rPr kumimoji="0" lang="de-DE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UMTS (2100)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(900/1800),</a:t>
                      </a:r>
                      <a:r>
                        <a:rPr kumimoji="0" lang="de-DE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UMTS (2100)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USSD Codes for operators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7876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370269"/>
              </p:ext>
            </p:extLst>
          </p:nvPr>
        </p:nvGraphicFramePr>
        <p:xfrm>
          <a:off x="228600" y="1600200"/>
          <a:ext cx="8763000" cy="2287589"/>
        </p:xfrm>
        <a:graphic>
          <a:graphicData uri="http://schemas.openxmlformats.org/drawingml/2006/table">
            <a:tbl>
              <a:tblPr/>
              <a:tblGrid>
                <a:gridCol w="722498"/>
                <a:gridCol w="1342063"/>
                <a:gridCol w="1925999"/>
                <a:gridCol w="3135440"/>
                <a:gridCol w="16370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Balance Check Code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Customer Care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Voice Mail 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Smart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*888#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Call 888 for Prepaid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6767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Metfone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8097#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Call 1777 for Prepaid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8181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Cellcard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#124#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Call 812 for Prepaid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#132#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Call 333 for Prepaid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 smtClean="0"/>
              <a:t>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 smtClean="0"/>
              <a:t>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 smtClean="0"/>
              <a:t>	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4G Operators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32652"/>
              </p:ext>
            </p:extLst>
          </p:nvPr>
        </p:nvGraphicFramePr>
        <p:xfrm>
          <a:off x="76201" y="1408120"/>
          <a:ext cx="9067800" cy="4383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205"/>
                <a:gridCol w="2984699"/>
                <a:gridCol w="3865896"/>
              </a:tblGrid>
              <a:tr h="348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Operator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Features/Services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Supports(Yes/No)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54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Smart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Yes(3G)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54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Metfone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5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Yes(3G)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Additional Information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111049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1196738"/>
            <a:ext cx="8763000" cy="4764087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b="1" dirty="0"/>
              <a:t>Where to Get SIM cards?</a:t>
            </a:r>
          </a:p>
          <a:p>
            <a:pPr marL="109537" indent="0">
              <a:buNone/>
            </a:pPr>
            <a:r>
              <a:rPr lang="en-US" sz="1800" dirty="0"/>
              <a:t>    </a:t>
            </a:r>
            <a:r>
              <a:rPr lang="en-US" sz="1800" dirty="0" smtClean="0"/>
              <a:t>In Operator booth just outside the Phnom Penh Airport and all Operator    customer care centers in Phnom Penh.</a:t>
            </a:r>
            <a:endParaRPr lang="en-US" sz="1800" dirty="0"/>
          </a:p>
          <a:p>
            <a:pPr marL="109537" indent="0">
              <a:buNone/>
            </a:pPr>
            <a:endParaRPr lang="en-US" sz="1800" b="1" dirty="0"/>
          </a:p>
          <a:p>
            <a:r>
              <a:rPr lang="en-US" sz="1800" b="1" dirty="0"/>
              <a:t>What Documents Required to Purchase SIM?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Passport ID and Colored </a:t>
            </a:r>
            <a:r>
              <a:rPr lang="en-US" sz="1800" dirty="0" smtClean="0"/>
              <a:t>Photographs at some shops.</a:t>
            </a:r>
            <a:endParaRPr lang="en-US" sz="1800" dirty="0"/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Recharge Option for </a:t>
            </a:r>
            <a:r>
              <a:rPr lang="en-US" sz="1800" b="1" dirty="0" smtClean="0"/>
              <a:t>14 </a:t>
            </a:r>
            <a:r>
              <a:rPr lang="en-US" sz="1800" b="1" dirty="0"/>
              <a:t>days Testing?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Recharges are available in all confectionery </a:t>
            </a:r>
            <a:r>
              <a:rPr lang="en-US" sz="1800" dirty="0" smtClean="0"/>
              <a:t>shop and Customer care              centers in Phnom Penh.</a:t>
            </a:r>
            <a:endParaRPr lang="en-US" sz="1800" dirty="0"/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Hotel to Stay </a:t>
            </a:r>
            <a:endParaRPr lang="en-US" sz="1800" b="1" dirty="0" smtClean="0"/>
          </a:p>
          <a:p>
            <a:pPr marL="109537" indent="0">
              <a:buNone/>
            </a:pPr>
            <a:r>
              <a:rPr lang="en-US" sz="1800" dirty="0" smtClean="0"/>
              <a:t>    </a:t>
            </a:r>
            <a:r>
              <a:rPr lang="en-US" sz="1800" dirty="0" err="1" smtClean="0"/>
              <a:t>Bougainvillier</a:t>
            </a:r>
            <a:r>
              <a:rPr lang="en-US" sz="1800" dirty="0"/>
              <a:t> </a:t>
            </a:r>
            <a:r>
              <a:rPr lang="en-US" sz="1800" dirty="0" smtClean="0"/>
              <a:t>Hotel Phnom Penh.</a:t>
            </a:r>
            <a:endParaRPr lang="en-US" sz="1800" dirty="0"/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Driver Details for </a:t>
            </a:r>
            <a:r>
              <a:rPr lang="en-US" sz="1800" b="1" dirty="0" smtClean="0"/>
              <a:t>Mobility?</a:t>
            </a:r>
          </a:p>
          <a:p>
            <a:pPr marL="109537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</a:t>
            </a:r>
            <a:r>
              <a:rPr lang="en-US" sz="1800" dirty="0" smtClean="0"/>
              <a:t>Mob: +85512528101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752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</a:t>
            </a:r>
            <a:b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of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Smart/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Metfone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Cellcard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/QB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0" dirty="0">
                <a:effectLst/>
              </a:rPr>
              <a:t>Charles de Gaulle </a:t>
            </a:r>
            <a:r>
              <a:rPr lang="fr-FR" sz="1400" b="0" dirty="0" err="1">
                <a:effectLst/>
              </a:rPr>
              <a:t>Blvd</a:t>
            </a:r>
            <a:r>
              <a:rPr lang="fr-FR" sz="1400" b="0" dirty="0">
                <a:effectLst/>
              </a:rPr>
              <a:t> (217), Phnom Penh </a:t>
            </a:r>
            <a:r>
              <a:rPr lang="fr-FR" sz="1400" b="0" dirty="0" smtClean="0">
                <a:effectLst/>
              </a:rPr>
              <a:t>12253 (</a:t>
            </a:r>
            <a:r>
              <a:rPr lang="fr-FR" sz="1400" b="0" dirty="0" err="1" smtClean="0">
                <a:effectLst/>
              </a:rPr>
              <a:t>around</a:t>
            </a:r>
            <a:r>
              <a:rPr lang="fr-FR" sz="1400" b="0" dirty="0" smtClean="0">
                <a:effectLst/>
              </a:rPr>
              <a:t> the Olympic Stadium)</a:t>
            </a:r>
            <a:r>
              <a:rPr lang="en-IN" sz="1400" b="0" dirty="0" smtClean="0">
                <a:effectLst/>
              </a:rPr>
              <a:t/>
            </a:r>
            <a:br>
              <a:rPr lang="en-IN" sz="1400" b="0" dirty="0" smtClean="0">
                <a:effectLst/>
              </a:rPr>
            </a:br>
            <a:r>
              <a:rPr lang="en-IN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Coordinates: </a:t>
            </a:r>
            <a:r>
              <a:rPr lang="en-IN" sz="1200" dirty="0">
                <a:effectLst/>
              </a:rPr>
              <a:t>11.5611674,104.9107503</a:t>
            </a:r>
            <a:br>
              <a:rPr lang="en-IN" sz="1200" dirty="0">
                <a:effectLst/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" y="1219200"/>
            <a:ext cx="91725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752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</a:t>
            </a:r>
            <a:b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of Smart/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Metfone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effectLst/>
              </a:rPr>
              <a:t>Preah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Sisowath</a:t>
            </a:r>
            <a:r>
              <a:rPr lang="en-US" sz="1400" b="0" dirty="0">
                <a:effectLst/>
              </a:rPr>
              <a:t> Quay, Phnom Penh</a:t>
            </a:r>
            <a:r>
              <a:rPr lang="en-IN" sz="1400" b="0" dirty="0" smtClean="0">
                <a:effectLst/>
              </a:rPr>
              <a:t> </a:t>
            </a:r>
            <a:br>
              <a:rPr lang="en-IN" sz="1400" b="0" dirty="0" smtClean="0">
                <a:effectLst/>
              </a:rPr>
            </a:br>
            <a:r>
              <a:rPr lang="en-IN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Coordinates: </a:t>
            </a:r>
            <a:r>
              <a:rPr lang="en-IN" sz="1200" dirty="0" smtClean="0">
                <a:effectLst/>
              </a:rPr>
              <a:t>11.5676947,104.9287104</a:t>
            </a:r>
            <a:r>
              <a:rPr lang="en-IN" sz="1200" dirty="0">
                <a:effectLst/>
              </a:rPr>
              <a:t/>
            </a:r>
            <a:br>
              <a:rPr lang="en-IN" sz="1200" dirty="0">
                <a:effectLst/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24" y="1137951"/>
            <a:ext cx="9144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1084</TotalTime>
  <Words>427</Words>
  <Application>Microsoft Office PowerPoint</Application>
  <PresentationFormat>On-screen Show (4:3)</PresentationFormat>
  <Paragraphs>158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</vt:lpstr>
      <vt:lpstr>Calibri</vt:lpstr>
      <vt:lpstr>Cambria</vt:lpstr>
      <vt:lpstr>Lucida Grande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ヒラギノ角ゴ Pro W3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Near Cell Location of Smart/Metfone/Cellcard/QB Location : Charles de Gaulle Blvd (217), Phnom Penh 12253 (around the Olympic Stadium) Coordinates: 11.5611674,104.9107503 </vt:lpstr>
      <vt:lpstr>Edge Cell Location of Smart/Metfone/ Location : Preah Sisowath Quay, Phnom Penh  Coordinates: 11.5676947,104.9287104 </vt:lpstr>
      <vt:lpstr>Edge Cell Location of Cellcard/QB Location : National Highway 2, Phnom Penh  Coordinates: 11.5676947,104.9287104 </vt:lpstr>
      <vt:lpstr>3G to 2G and 2G to 3G Hand Over Location of Smart Location : Preah Monivong Blvd Coordinates: 11.530238,104.929674</vt:lpstr>
      <vt:lpstr>3G to 2G and 2G to 3G Hand Over Location of Metfone Location : Semdech Monireth Blvd Coordinates: 11.548261,104.898557</vt:lpstr>
      <vt:lpstr>3G to 2G and 2G to 3G Hand Over Location of Cellcard Location : Near Stat Chas Circle Garden Coordinates: 11.585733,104.916288</vt:lpstr>
      <vt:lpstr>3G to 4G/4G to 3G Reselection  Location of Smart/Metfone Location :National High way 5 to NR2     </vt:lpstr>
      <vt:lpstr>Out of Service Location of All Operators Location :National Hway 5 Coordinates: 11.8191918,104.8064716  </vt:lpstr>
      <vt:lpstr>Mobility Route1:4G Route</vt:lpstr>
      <vt:lpstr>Mobility Route2: Mixed Mobility</vt:lpstr>
      <vt:lpstr>Top Most Popular Android Apps used in Cambodia     </vt:lpstr>
      <vt:lpstr>Local EM number used in Cambodia     </vt:lpstr>
      <vt:lpstr>          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MT</cp:lastModifiedBy>
  <cp:revision>138</cp:revision>
  <dcterms:created xsi:type="dcterms:W3CDTF">2014-11-21T17:14:24Z</dcterms:created>
  <dcterms:modified xsi:type="dcterms:W3CDTF">2017-08-29T07:24:49Z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