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343" r:id="rId3"/>
    <p:sldId id="456" r:id="rId5"/>
    <p:sldId id="405" r:id="rId6"/>
    <p:sldId id="406" r:id="rId7"/>
    <p:sldId id="512" r:id="rId8"/>
    <p:sldId id="440" r:id="rId9"/>
    <p:sldId id="441" r:id="rId10"/>
    <p:sldId id="457" r:id="rId11"/>
    <p:sldId id="507" r:id="rId12"/>
    <p:sldId id="508" r:id="rId13"/>
    <p:sldId id="504" r:id="rId14"/>
    <p:sldId id="506" r:id="rId15"/>
    <p:sldId id="470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66"/>
    <a:srgbClr val="6600FF"/>
    <a:srgbClr val="FFFF00"/>
    <a:srgbClr val="0000FF"/>
    <a:srgbClr val="19791E"/>
    <a:srgbClr val="DFCEAB"/>
    <a:srgbClr val="DBC8A1"/>
    <a:srgbClr val="DAC69E"/>
    <a:srgbClr val="CCB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533" autoAdjust="0"/>
  </p:normalViewPr>
  <p:slideViewPr>
    <p:cSldViewPr>
      <p:cViewPr varScale="1">
        <p:scale>
          <a:sx n="54" d="100"/>
          <a:sy n="54" d="100"/>
        </p:scale>
        <p:origin x="13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39F114B-EA61-4354-9DA4-A8A94FB6ED50}" type="datetimeFigureOut">
              <a:rPr lang="en-US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6D8172-4687-4E50-99BE-ABF50288E460}" type="slidenum">
              <a:rPr lang="en-US"/>
            </a:fld>
            <a:endParaRPr lang="en-US"/>
          </a:p>
        </p:txBody>
      </p:sp>
      <p:sp>
        <p:nvSpPr>
          <p:cNvPr id="6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>
              <a:solidFill>
                <a:srgbClr val="3E8430"/>
              </a:solidFill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A3CE9B2-F33A-465E-9961-6BF8D5C71432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7002383-3B7E-425C-9B7B-D5426F28D0E6}" type="slidenum">
              <a:rPr lang="en-US"/>
            </a:fld>
            <a:endParaRPr lang="en-US"/>
          </a:p>
        </p:txBody>
      </p:sp>
      <p:sp>
        <p:nvSpPr>
          <p:cNvPr id="8" name="fc"/>
          <p:cNvSpPr txBox="1"/>
          <p:nvPr/>
        </p:nvSpPr>
        <p:spPr>
          <a:xfrm>
            <a:off x="0" y="9385300"/>
            <a:ext cx="73152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1"/>
                <a:gd name="T1" fmla="*/ G0 G0 1"/>
                <a:gd name="T2" fmla="+- 0 T0 T1"/>
                <a:gd name="T3" fmla="sqrt T2"/>
                <a:gd name="G3" fmla="*/ 32000 T3 32000"/>
                <a:gd name="T4" fmla="*/ 32000 32000 1"/>
                <a:gd name="T5" fmla="*/ G1 G1 1"/>
                <a:gd name="T6" fmla="+- 0 T4 T5"/>
                <a:gd name="T7" fmla="sqrt T6"/>
                <a:gd name="G4" fmla="*/ 32000 T7 32000"/>
                <a:gd name="T8" fmla="*/ 32000 32000 1"/>
                <a:gd name="T9" fmla="*/ G2 G2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1"/>
                <a:gd name="T1" fmla="*/ G0 G0 1"/>
                <a:gd name="T2" fmla="+- 0 T0 T1"/>
                <a:gd name="T3" fmla="sqrt T2"/>
                <a:gd name="G3" fmla="*/ 32000 T3 32000"/>
                <a:gd name="T4" fmla="*/ 32000 32000 1"/>
                <a:gd name="T5" fmla="*/ G1 G1 1"/>
                <a:gd name="T6" fmla="+- 0 T4 T5"/>
                <a:gd name="T7" fmla="sqrt T6"/>
                <a:gd name="G4" fmla="*/ 32000 T7 32000"/>
                <a:gd name="T8" fmla="*/ 32000 32000 1"/>
                <a:gd name="T9" fmla="*/ G2 G2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</p:grpSp>
      <p:pic>
        <p:nvPicPr>
          <p:cNvPr id="8" name="Picture 4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B42C-10FD-4B15-BC19-527DD77DA7DD}" type="datetime1">
              <a:rPr lang="en-GB" smtClean="0"/>
            </a:fld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7A444-ECFA-444C-AD31-3AAC1E12D70C}" type="slidenum">
              <a:rPr lang="en-US"/>
            </a:fld>
            <a:endParaRPr lang="en-US"/>
          </a:p>
        </p:txBody>
      </p:sp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9B0D3-4702-4ADA-A554-F68244FCB972}" type="datetime1">
              <a:rPr lang="en-GB" smtClean="0"/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9BAC0-7567-4F3D-8368-8222F1B7F8A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BFD2B-561F-4266-8C3B-97C363FD26DA}" type="datetime1">
              <a:rPr lang="en-GB" smtClean="0"/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27598-304B-4E7B-BA94-FA376A1BAC3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28890-3123-4B78-AC04-049D0BA92FBF}" type="datetime1">
              <a:rPr lang="en-GB" smtClean="0"/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7E5B4-39F0-43AA-BDA7-C97F776AB08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76DDC-2C91-4A4A-B9E6-7E5467081B67}" type="datetime1">
              <a:rPr lang="en-GB" smtClean="0"/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852CC-94C4-45F5-89DD-D47C7B8FCC48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811BB-3262-4B14-899C-0009D2B1F2A6}" type="datetime1">
              <a:rPr lang="en-GB" smtClean="0"/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28F04-2782-42DC-9CB8-3AA7882253B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1927C-B560-4ED5-AD84-18C7BC7AE495}" type="datetime1">
              <a:rPr lang="en-GB" smtClean="0"/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8A2A2-0C48-4500-A34B-17EEA0D2E92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F01D3-196D-4756-A01D-B2A041CC5366}" type="datetime1">
              <a:rPr lang="en-GB" smtClean="0"/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B5A84-9E6F-4EDF-97FD-7E6C893D92C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CB621-EB69-44F8-8187-47FA8AE88EE6}" type="datetime1">
              <a:rPr lang="en-GB" smtClean="0"/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AC991-40F7-46D0-AD9A-EC2BE2330C2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509B2-9265-45E7-A245-CE2AA82ADBC9}" type="datetime1">
              <a:rPr lang="en-GB" smtClean="0"/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EA6FA-7507-4AAE-9252-B56E4CBF8A2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D7A9A-55EB-4DF2-8460-78ABA1E4B55F}" type="datetime1">
              <a:rPr lang="en-GB" smtClean="0"/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E688A-3683-4B15-8F47-E51A707044F7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/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1"/>
                <a:gd name="T1" fmla="*/ G0 G0 1"/>
                <a:gd name="T2" fmla="+- 0 T0 T1"/>
                <a:gd name="T3" fmla="sqrt T2"/>
                <a:gd name="G3" fmla="*/ 32000 T3 32000"/>
                <a:gd name="T4" fmla="*/ 32000 32000 1"/>
                <a:gd name="T5" fmla="*/ G1 G1 1"/>
                <a:gd name="T6" fmla="+- 0 T4 T5"/>
                <a:gd name="T7" fmla="sqrt T6"/>
                <a:gd name="G4" fmla="*/ 32000 T7 32000"/>
                <a:gd name="T8" fmla="*/ 32000 32000 1"/>
                <a:gd name="T9" fmla="*/ G2 G2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1"/>
                <a:gd name="T1" fmla="*/ G0 G0 1"/>
                <a:gd name="T2" fmla="+- 0 T0 T1"/>
                <a:gd name="T3" fmla="sqrt T2"/>
                <a:gd name="G3" fmla="*/ 32000 T3 32000"/>
                <a:gd name="T4" fmla="*/ 32000 32000 1"/>
                <a:gd name="T5" fmla="*/ G1 G1 1"/>
                <a:gd name="T6" fmla="+- 0 T4 T5"/>
                <a:gd name="T7" fmla="sqrt T6"/>
                <a:gd name="G4" fmla="*/ 32000 T7 32000"/>
                <a:gd name="T8" fmla="*/ 32000 32000 1"/>
                <a:gd name="T9" fmla="*/ G2 G2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42081CF-51F8-4B14-880B-DEDCC213C93C}" type="datetime1">
              <a:rPr lang="en-GB" smtClean="0"/>
            </a:fld>
            <a:endParaRPr 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B74ABE7-3D27-4CD6-A17E-9725CF3F988F}" type="slidenum">
              <a:rPr lang="en-US"/>
            </a:fld>
            <a:endParaRPr lang="en-US"/>
          </a:p>
        </p:txBody>
      </p:sp>
      <p:pic>
        <p:nvPicPr>
          <p:cNvPr id="1032" name="Picture 4" descr="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c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1000" b="1" i="0" u="none" baseline="0">
              <a:solidFill>
                <a:srgbClr val="3E8430"/>
              </a:solidFill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1295400"/>
            <a:ext cx="7496175" cy="230187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ahoma" panose="020B0604030504040204" pitchFamily="34" charset="0"/>
              </a:rPr>
              <a:t>             </a:t>
            </a:r>
            <a:r>
              <a:rPr lang="en-US" sz="3200" kern="1200" dirty="0">
                <a:latin typeface="Century Gothic" panose="020B0502020202020204" pitchFamily="34" charset="0"/>
              </a:rPr>
              <a:t>MARQUIS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Tahoma" panose="020B0604030504040204" pitchFamily="34" charset="0"/>
              </a:rPr>
              <a:t> </a:t>
            </a:r>
            <a:r>
              <a:rPr lang="en-US" sz="3200" kern="1200" dirty="0">
                <a:latin typeface="Century Gothic" panose="020B0502020202020204" pitchFamily="34" charset="0"/>
              </a:rPr>
              <a:t>TECHNOLOGIES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895600"/>
            <a:ext cx="6937375" cy="2895600"/>
          </a:xfrm>
        </p:spPr>
        <p:txBody>
          <a:bodyPr/>
          <a:lstStyle/>
          <a:p>
            <a:pPr algn="ctr" eaLnBrk="1" hangingPunct="1"/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Drive Routes</a:t>
            </a:r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-</a:t>
            </a:r>
            <a:r>
              <a:rPr lang="en-US" sz="2400" b="1" kern="1200" dirty="0">
                <a:solidFill>
                  <a:schemeClr val="tx2"/>
                </a:solidFill>
                <a:latin typeface="Century Gothic" panose="020B0502020202020204" pitchFamily="34" charset="0"/>
              </a:rPr>
              <a:t> Nairobi/Kenya</a:t>
            </a:r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 eaLnBrk="1" hangingPunct="1"/>
            <a:r>
              <a:rPr lang="en-US" sz="2400" kern="1200" dirty="0">
                <a:solidFill>
                  <a:schemeClr val="tx2"/>
                </a:solidFill>
                <a:latin typeface="Century Gothic" panose="020B0502020202020204" pitchFamily="34" charset="0"/>
                <a:ea typeface="+mj-ea"/>
                <a:cs typeface="+mj-cs"/>
              </a:rPr>
              <a:t>	</a:t>
            </a:r>
            <a:endParaRPr lang="en-US" sz="2400" kern="1200" dirty="0">
              <a:solidFill>
                <a:schemeClr val="tx2"/>
              </a:solidFill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de-DE" sz="2500" b="1" u="sng"/>
            </a:br>
            <a:r>
              <a:rPr lang="de-DE" sz="2500" b="1" u="sng"/>
              <a:t>Band  Near Cell for </a:t>
            </a:r>
            <a:r>
              <a:rPr lang="en-US" altLang="de-DE" sz="2500" b="1" u="sng"/>
              <a:t>Faiba</a:t>
            </a:r>
            <a:r>
              <a:rPr lang="de-DE" sz="2500" b="1" u="sng"/>
              <a:t> Operator:- </a:t>
            </a:r>
            <a:r>
              <a:rPr lang="en-US" altLang="de-DE" sz="2500" b="1" u="sng"/>
              <a:t>CBD</a:t>
            </a:r>
            <a:endParaRPr lang="en-US" altLang="de-DE" sz="2500" b="1" u="sng"/>
          </a:p>
        </p:txBody>
      </p:sp>
      <p:sp>
        <p:nvSpPr>
          <p:cNvPr id="20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 B28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		Maps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fld id="{7221927C-B560-4ED5-AD84-18C7BC7AE495}" type="datetime1">
              <a:rPr lang="en-GB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EF27E5B4-39F0-43AA-BDA7-C97F776AB08E}" type="slidenum">
              <a:rPr lang="en-US" smtClean="0"/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45025" y="2146300"/>
            <a:ext cx="4041140" cy="3979545"/>
          </a:xfrm>
          <a:prstGeom prst="rect">
            <a:avLst/>
          </a:prstGeom>
        </p:spPr>
      </p:pic>
      <p:pic>
        <p:nvPicPr>
          <p:cNvPr id="9" name="Content Placeholder 8"/>
          <p:cNvPicPr>
            <a:picLocks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57200" y="2174875"/>
            <a:ext cx="3656330" cy="395160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Local EM number used in Kenya</a:t>
            </a:r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82E28890-3123-4B78-AC04-049D0BA92FBF}" type="datetime1">
              <a:rPr lang="en-GB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fld id="{EF27E5B4-39F0-43AA-BDA7-C97F776AB08E}" type="slidenum">
              <a:rPr lang="en-US"/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222693" y="2784793"/>
          <a:ext cx="731393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965"/>
                <a:gridCol w="3656965"/>
              </a:tblGrid>
              <a:tr h="370840">
                <a:tc>
                  <a:txBody>
                    <a:bodyPr/>
                    <a:p>
                      <a:pPr algn="ctr"/>
                      <a:r>
                        <a:rPr kumimoji="0" lang="en-US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African general emergency phone number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p>
                      <a:pPr algn="ctr"/>
                      <a:r>
                        <a:rPr lang="en-US" dirty="0"/>
                        <a:t>999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lang="en-US" dirty="0"/>
                        <a:t>Local Police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p>
                      <a:pPr algn="ctr"/>
                      <a:r>
                        <a:rPr lang="en-US" dirty="0"/>
                        <a:t>112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lang="en-US" dirty="0"/>
                        <a:t>Ambulance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p>
                      <a:pPr algn="ctr"/>
                      <a:r>
                        <a:rPr lang="en-US" dirty="0" smtClean="0"/>
                        <a:t>999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lang="en-US" dirty="0" smtClean="0"/>
                        <a:t>Fire Brigade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p>
                      <a:pPr algn="ctr"/>
                      <a:r>
                        <a:rPr lang="en-US" dirty="0" smtClean="0"/>
                        <a:t>998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p>
                      <a:pPr algn="ctr"/>
                      <a:r>
                        <a:rPr lang="en-US" dirty="0" smtClean="0"/>
                        <a:t>Child Helpline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p>
                      <a:pPr algn="ctr"/>
                      <a:r>
                        <a:rPr lang="en-US" dirty="0"/>
                        <a:t>116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828800"/>
          </a:xfrm>
        </p:spPr>
        <p:txBody>
          <a:bodyPr>
            <a:normAutofit fontScale="90000"/>
          </a:bodyPr>
          <a:lstStyle/>
          <a:p>
            <a:br>
              <a:rPr lang="en-US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Top </a:t>
            </a:r>
            <a:r>
              <a:rPr lang="en-US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Most Popular Android Apps used in Kenya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br>
              <a:rPr lang="en-US" sz="2000" dirty="0">
                <a:solidFill>
                  <a:srgbClr val="FF0000"/>
                </a:solidFill>
              </a:rPr>
            </a:b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1524000"/>
            <a:ext cx="6553200" cy="4677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Barclays Kenya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alt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KCB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KCB Mobile Banking 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My Telkom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Bolt (Taxify)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SafeBoda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inDriver — ride app where you offer your fare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Swvl - Bus Booking App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TikTok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alt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Whats app</a:t>
            </a:r>
            <a:endParaRPr lang="en-US" alt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alt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Facebook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30388" y="1827213"/>
            <a:ext cx="7313612" cy="41148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</a:t>
            </a:r>
            <a:r>
              <a:rPr lang="en-US" dirty="0">
                <a:latin typeface="+mj-lt"/>
              </a:rPr>
              <a:t>You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197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Travel to Nairobi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(Kenya)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ctr"/>
            <a:endParaRPr lang="en-US" sz="1400" dirty="0">
              <a:latin typeface="Calibri" panose="020F0502020204030204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17556" name="Group 148"/>
          <p:cNvGraphicFramePr>
            <a:graphicFrameLocks noGrp="1"/>
          </p:cNvGraphicFramePr>
          <p:nvPr/>
        </p:nvGraphicFramePr>
        <p:xfrm>
          <a:off x="1943100" y="1632656"/>
          <a:ext cx="5257800" cy="3840480"/>
        </p:xfrm>
        <a:graphic>
          <a:graphicData uri="http://schemas.openxmlformats.org/drawingml/2006/table">
            <a:tbl>
              <a:tblPr/>
              <a:tblGrid>
                <a:gridCol w="2652245"/>
                <a:gridCol w="2605555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Country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Kenya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Continent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Africa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City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Nairobi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Time Zone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GMT +3 Hour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International Dialing Code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kumimoji="0" lang="en-US" altLang="pt-B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254</a:t>
                      </a:r>
                      <a:endParaRPr kumimoji="0" lang="en-US" alt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VISA Requirements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Need to provide 2 passport size photographs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Yellow Fever Vaccination Certificate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Not Required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200400"/>
            <a:ext cx="7313612" cy="1143000"/>
          </a:xfrm>
        </p:spPr>
        <p:txBody>
          <a:bodyPr/>
          <a:lstStyle/>
          <a:p>
            <a:r>
              <a:rPr lang="en-US" dirty="0"/>
              <a:t>	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95022" y="2460978"/>
          <a:ext cx="1571978" cy="922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862"/>
                <a:gridCol w="129888"/>
                <a:gridCol w="299742"/>
                <a:gridCol w="982486"/>
              </a:tblGrid>
              <a:tr h="0"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24555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9059"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Lucida Sans Unicode" panose="020B0602030504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908464"/>
            <a:ext cx="41198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Operators in Kenya</a:t>
            </a:r>
            <a:endParaRPr lang="en-IN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38200" y="2228850"/>
          <a:ext cx="8075295" cy="44011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/>
                <a:gridCol w="1371600"/>
                <a:gridCol w="1752600"/>
                <a:gridCol w="3884295"/>
              </a:tblGrid>
              <a:tr h="79375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MCC</a:t>
                      </a:r>
                      <a:endParaRPr lang="en-US" sz="1400" b="1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MNC</a:t>
                      </a:r>
                      <a:endParaRPr lang="en-US" sz="1400" b="1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Operator</a:t>
                      </a:r>
                      <a:endParaRPr lang="en-US" sz="1400" b="1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Bands (MHz)</a:t>
                      </a:r>
                      <a:endParaRPr lang="en-US" sz="1400" b="1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</a:tr>
              <a:tr h="91757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639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2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Safaricom 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900 (E-GSM), 1800 (DCS),B1 (2100), B3 (1800 +), B20 (800 DD)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 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  <a:p>
                      <a:pPr indent="0">
                        <a:buNone/>
                      </a:pP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</a:tr>
              <a:tr h="87757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639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3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Airtel  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900 (E-GSM), B1 (2100) 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</a:tr>
              <a:tr h="90614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639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7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Telkom 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900 (E-GSM), 1800 (DCS), B1 (2100) 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</a:tr>
              <a:tr h="9061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639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5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Faiba 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Calibri" panose="020F0502020204030204" charset="-122"/>
                        </a:rPr>
                        <a:t>B28 (700MHZ) </a:t>
                      </a:r>
                      <a:endParaRPr lang="en-US" sz="1300" b="0">
                        <a:solidFill>
                          <a:srgbClr val="000000"/>
                        </a:solidFill>
                        <a:latin typeface="Calibri" panose="020F0502020204030204" charset="-122"/>
                      </a:endParaRPr>
                    </a:p>
                  </a:txBody>
                  <a:tcPr marL="12700" marR="12700" marT="12700" vert="horz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540625" cy="1143000"/>
          </a:xfrm>
        </p:spPr>
        <p:txBody>
          <a:bodyPr/>
          <a:lstStyle/>
          <a:p>
            <a:r>
              <a:rPr lang="en-US" dirty="0"/>
              <a:t>  Operators and Related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16825" cy="43434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Safaricom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VoLTE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LTE, WCDMA and 2G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Faiba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- Supports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VoLTE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, LTE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Telkom-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Supports  LTE, WCDMA and 2G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Airtel-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Supports LTE, WCDMA and 2G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 of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Safaricom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is the strongest network operator in Kenya with a majority share of the market. It's popular because if it's successful mobile money platform M-PESA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Airtel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Network is to be ranked second although number of subscribers and network conditions are equally good as that of Safaricom only Volte is not available for Airtel.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Equitel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is marked as a finserve network... It is an MVNO under Airtel there has almost similar network as Airtel... Only that it supports 2G and 3G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Faiba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has very few users as there is only Volte and 4G is available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USSD codes for balance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Airtel balance check: *131# 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Airtel internet balance check: *544# 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Airtel call centre:*100#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Telkom balance check: *123#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Safaricom Self service : *456#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Safaricom M-PESA : *234#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Safaricom Product discription : *100#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Faiba balance check: *131#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816" y="304800"/>
            <a:ext cx="7313612" cy="1143000"/>
          </a:xfrm>
        </p:spPr>
        <p:txBody>
          <a:bodyPr/>
          <a:lstStyle/>
          <a:p>
            <a:r>
              <a:rPr lang="en-US" dirty="0"/>
              <a:t>Supplementary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Safaricom: Call forwarding and Call Waiting supported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Faiba: Call forwarding and Call Waiting supported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Airtel: Call forwarding and Call Waiting supported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Telkom: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Call forwarding and Call Waiting supported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27E5B4-39F0-43AA-BDA7-C97F776AB08E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RSRP Criteria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28600" y="1408113"/>
            <a:ext cx="6705600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4039" name="Rectangle 6"/>
          <p:cNvSpPr txBox="1">
            <a:spLocks noGrp="1" noChangeArrowheads="1"/>
          </p:cNvSpPr>
          <p:nvPr/>
        </p:nvSpPr>
        <p:spPr bwMode="auto">
          <a:xfrm>
            <a:off x="83820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sp>
        <p:nvSpPr>
          <p:cNvPr id="10" name="Content Placeholder 1"/>
          <p:cNvSpPr txBox="1"/>
          <p:nvPr/>
        </p:nvSpPr>
        <p:spPr>
          <a:xfrm>
            <a:off x="457200" y="1524000"/>
            <a:ext cx="8458200" cy="4191000"/>
          </a:xfrm>
          <a:prstGeom prst="rect">
            <a:avLst/>
          </a:prstGeom>
        </p:spPr>
        <p:txBody>
          <a:bodyPr/>
          <a:lstStyle>
            <a:lvl1pPr marL="365125" indent="-255905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030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155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 panose="05020102010507070707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 panose="05020102010507070707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 panose="05020102010507070707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 panose="05020102010507070707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220" indent="0">
              <a:buFont typeface="Wingdings 3" panose="05040102010807070707" pitchFamily="18" charset="2"/>
              <a:buNone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220" indent="0">
              <a:buFont typeface="Wingdings 3" panose="05040102010807070707" pitchFamily="18" charset="2"/>
              <a:buNone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Stationary: RSRP : -55dbm to -85dbm   </a:t>
            </a: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Stationary: RSRP : -95dbm to -110dbm  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Mobility: RSRP    : -55dbm to -120dbm</a:t>
            </a:r>
            <a:endParaRPr lang="en-US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br>
              <a:rPr lang="de-DE" sz="2500" b="1" u="sng"/>
            </a:br>
            <a:r>
              <a:rPr lang="de-DE" sz="2500" b="1" u="sng"/>
              <a:t>Band </a:t>
            </a:r>
            <a:r>
              <a:rPr lang="en-US" altLang="de-DE" sz="2500" b="1" u="sng"/>
              <a:t>3</a:t>
            </a:r>
            <a:r>
              <a:rPr lang="de-DE" sz="2500" b="1" u="sng"/>
              <a:t> Near Cell for </a:t>
            </a:r>
            <a:r>
              <a:rPr lang="en-US" altLang="de-DE" sz="2500" b="1" u="sng"/>
              <a:t>Safaricom</a:t>
            </a:r>
            <a:r>
              <a:rPr lang="de-DE" sz="2500" b="1" u="sng"/>
              <a:t> Operator:- </a:t>
            </a:r>
            <a:r>
              <a:rPr lang="en-US" altLang="de-DE" sz="2500" b="1" u="sng"/>
              <a:t>CBD</a:t>
            </a:r>
            <a:endParaRPr lang="en-US" altLang="de-DE" sz="2500" b="1" u="sng"/>
          </a:p>
        </p:txBody>
      </p:sp>
      <p:sp>
        <p:nvSpPr>
          <p:cNvPr id="20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 B3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		Maps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 wrap="square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  <a:defRPr/>
            </a:pPr>
            <a:fld id="{7221927C-B560-4ED5-AD84-18C7BC7AE495}" type="datetime1">
              <a:rPr lang="en-GB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/>
              <a:t>Confidential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EF27E5B4-39F0-43AA-BDA7-C97F776AB08E}" type="slidenum">
              <a:rPr lang="en-US" smtClean="0"/>
            </a:fld>
            <a:endParaRPr lang="en-US"/>
          </a:p>
        </p:txBody>
      </p:sp>
      <p:pic>
        <p:nvPicPr>
          <p:cNvPr id="3" name="Content Placeholder 2"/>
          <p:cNvPicPr>
            <a:picLocks noChangeAspect="1"/>
          </p:cNvPicPr>
          <p:nvPr>
            <p:ph sz="quarter" idx="4"/>
          </p:nvPr>
        </p:nvPicPr>
        <p:blipFill>
          <a:blip r:embed="rId1"/>
          <a:stretch>
            <a:fillRect/>
          </a:stretch>
        </p:blipFill>
        <p:spPr>
          <a:xfrm>
            <a:off x="690880" y="2174875"/>
            <a:ext cx="3176270" cy="37147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5025" y="2146300"/>
            <a:ext cx="3767455" cy="37433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clipse 1">
    <a:dk1>
      <a:srgbClr val="000000"/>
    </a:dk1>
    <a:lt1>
      <a:srgbClr val="FFFFFF"/>
    </a:lt1>
    <a:dk2>
      <a:srgbClr val="006666"/>
    </a:dk2>
    <a:lt2>
      <a:srgbClr val="5F5F5F"/>
    </a:lt2>
    <a:accent1>
      <a:srgbClr val="33CCCC"/>
    </a:accent1>
    <a:accent2>
      <a:srgbClr val="99CCCC"/>
    </a:accent2>
    <a:accent3>
      <a:srgbClr val="FFFFFF"/>
    </a:accent3>
    <a:accent4>
      <a:srgbClr val="000000"/>
    </a:accent4>
    <a:accent5>
      <a:srgbClr val="ADE2E2"/>
    </a:accent5>
    <a:accent6>
      <a:srgbClr val="8AB9B9"/>
    </a:accent6>
    <a:hlink>
      <a:srgbClr val="006666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2441</Words>
  <Application>WPS Presentation</Application>
  <PresentationFormat>On-screen Show (4:3)</PresentationFormat>
  <Paragraphs>253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34" baseType="lpstr">
      <vt:lpstr>Arial</vt:lpstr>
      <vt:lpstr>SimSun</vt:lpstr>
      <vt:lpstr>Wingdings</vt:lpstr>
      <vt:lpstr>Verdana</vt:lpstr>
      <vt:lpstr>Times New Roman</vt:lpstr>
      <vt:lpstr>Arial</vt:lpstr>
      <vt:lpstr>Cambria</vt:lpstr>
      <vt:lpstr>Tahoma</vt:lpstr>
      <vt:lpstr>Century Gothic</vt:lpstr>
      <vt:lpstr>Calibri</vt:lpstr>
      <vt:lpstr>ヒラギノ角ゴ Pro W3</vt:lpstr>
      <vt:lpstr>Lucida Grande</vt:lpstr>
      <vt:lpstr>Lucida Sans Unicode</vt:lpstr>
      <vt:lpstr>Calibri</vt:lpstr>
      <vt:lpstr>Wingdings 3</vt:lpstr>
      <vt:lpstr>Wingdings 2</vt:lpstr>
      <vt:lpstr>Wingdings 2</vt:lpstr>
      <vt:lpstr>Microsoft YaHei</vt:lpstr>
      <vt:lpstr>Arial Unicode MS</vt:lpstr>
      <vt:lpstr>MS Mincho</vt:lpstr>
      <vt:lpstr>Eclipse</vt:lpstr>
      <vt:lpstr>             MARQUIS TECHNOLOGIES  </vt:lpstr>
      <vt:lpstr>PowerPoint 演示文稿</vt:lpstr>
      <vt:lpstr>	</vt:lpstr>
      <vt:lpstr>  Operators and Related Information</vt:lpstr>
      <vt:lpstr>General Info of Operators</vt:lpstr>
      <vt:lpstr>USSD codes for balance check</vt:lpstr>
      <vt:lpstr>Supplementary Services</vt:lpstr>
      <vt:lpstr>PowerPoint 演示文稿</vt:lpstr>
      <vt:lpstr> Band 3 Near Cell for Safaricom Operator:- CBD</vt:lpstr>
      <vt:lpstr> Band  Near Cell for Faiba Operator:- CBD</vt:lpstr>
      <vt:lpstr>Local EM number used in Kenya</vt:lpstr>
      <vt:lpstr> Top Most Popular Android Apps used in Kenya     </vt:lpstr>
      <vt:lpstr>PowerPoint 演示文稿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creator>Kailash</dc:creator>
  <dc:subject>Marketing Presentation</dc:subject>
  <cp:lastModifiedBy>welcome</cp:lastModifiedBy>
  <cp:revision>922</cp:revision>
  <dcterms:created xsi:type="dcterms:W3CDTF">2007-12-16T16:40:00Z</dcterms:created>
  <dcterms:modified xsi:type="dcterms:W3CDTF">2020-10-01T11:36:05Z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e2b618e5-1b3e-44f6-a836-33fd5c4d5e5c</vt:lpwstr>
  </property>
  <property fmtid="{D5CDD505-2E9C-101B-9397-08002B2CF9AE}" pid="3" name="NokiaConfidentiality">
    <vt:lpwstr>Personal</vt:lpwstr>
  </property>
  <property fmtid="{D5CDD505-2E9C-101B-9397-08002B2CF9AE}" pid="4" name="KSOProductBuildVer">
    <vt:lpwstr>1033-11.2.0.9684</vt:lpwstr>
  </property>
</Properties>
</file>