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25" r:id="rId3"/>
    <p:sldId id="608" r:id="rId4"/>
    <p:sldId id="463" r:id="rId5"/>
    <p:sldId id="609" r:id="rId6"/>
    <p:sldId id="257" r:id="rId7"/>
    <p:sldId id="598" r:id="rId8"/>
    <p:sldId id="613" r:id="rId9"/>
    <p:sldId id="612" r:id="rId10"/>
    <p:sldId id="599" r:id="rId11"/>
    <p:sldId id="610" r:id="rId12"/>
    <p:sldId id="611" r:id="rId13"/>
    <p:sldId id="42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33" autoAdjust="0"/>
  </p:normalViewPr>
  <p:slideViewPr>
    <p:cSldViewPr>
      <p:cViewPr varScale="1">
        <p:scale>
          <a:sx n="65" d="100"/>
          <a:sy n="65" d="100"/>
        </p:scale>
        <p:origin x="7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 Drive Route – Manila, Philippines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04A65-55C2-412E-9D97-EAA0EF8C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868136"/>
            <a:ext cx="6248401" cy="43409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B6C6E-0DB7-45F8-B366-564D9A8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Globe and Smart 5G  and 4g VoLTE Mix Coverage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32</a:t>
            </a:r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street Taguig going to C5 road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https://www.google.com/maps/dir/14.5529989,121.0605362/14.5533721,121.0513419/@14.5512672,121.0508645,15.75z/data=!4m2!4m1!3e0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5CBFE6-A78A-464C-A5F2-BC22F60771A6}"/>
              </a:ext>
            </a:extLst>
          </p:cNvPr>
          <p:cNvCxnSpPr/>
          <p:nvPr/>
        </p:nvCxnSpPr>
        <p:spPr>
          <a:xfrm flipV="1">
            <a:off x="5283728" y="2653507"/>
            <a:ext cx="1143000" cy="1524000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6602B-151F-4DFD-A784-754B69ECD6EC}"/>
              </a:ext>
            </a:extLst>
          </p:cNvPr>
          <p:cNvSpPr txBox="1"/>
          <p:nvPr/>
        </p:nvSpPr>
        <p:spPr>
          <a:xfrm>
            <a:off x="6072890" y="3317787"/>
            <a:ext cx="1653824" cy="914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4g and 5g mixed coverage</a:t>
            </a: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0CC92F68-094D-40F3-B541-4EDB52E5A9A5}"/>
              </a:ext>
            </a:extLst>
          </p:cNvPr>
          <p:cNvSpPr/>
          <p:nvPr/>
        </p:nvSpPr>
        <p:spPr>
          <a:xfrm flipV="1">
            <a:off x="6400800" y="2456216"/>
            <a:ext cx="74789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8265FB-297E-470F-B06D-3D2FCE483380}"/>
              </a:ext>
            </a:extLst>
          </p:cNvPr>
          <p:cNvSpPr/>
          <p:nvPr/>
        </p:nvSpPr>
        <p:spPr>
          <a:xfrm>
            <a:off x="2628194" y="2075657"/>
            <a:ext cx="2817989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5g coverage ends here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74505-E6E3-49C6-9689-4D1D30C8CD3B}"/>
              </a:ext>
            </a:extLst>
          </p:cNvPr>
          <p:cNvCxnSpPr>
            <a:cxnSpLocks/>
          </p:cNvCxnSpPr>
          <p:nvPr/>
        </p:nvCxnSpPr>
        <p:spPr>
          <a:xfrm>
            <a:off x="3124200" y="3563145"/>
            <a:ext cx="1946980" cy="627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B1C33D-A3CC-4591-B278-133551CB25A6}"/>
              </a:ext>
            </a:extLst>
          </p:cNvPr>
          <p:cNvSpPr txBox="1"/>
          <p:nvPr/>
        </p:nvSpPr>
        <p:spPr>
          <a:xfrm>
            <a:off x="2307960" y="3821668"/>
            <a:ext cx="1370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5g area </a:t>
            </a:r>
          </a:p>
        </p:txBody>
      </p:sp>
    </p:spTree>
    <p:extLst>
      <p:ext uri="{BB962C8B-B14F-4D97-AF65-F5344CB8AC3E}">
        <p14:creationId xmlns:p14="http://schemas.microsoft.com/office/powerpoint/2010/main" val="336833977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C3531-165D-4F99-8AD2-ABF12CC0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72" y="1676400"/>
            <a:ext cx="7239000" cy="48799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B6C6E-0DB7-45F8-B366-564D9A8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Globe 4G  and 3G SRVCC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GV barbershop going to Fairlane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https://www.google.com/maps/dir/14.7096571,121.0676063/GV+BARBERSHOP,+157-D+Pearl,+Novaliches,+Quezon+City,+Metro+Manila/@14.7110814,121.0611809,15.29z/data=!4m9!4m8!1m0!1m5!1m1!1s0x3397b1cbeb975f21:0xb6cdc52c5b91823b!2m2!1d121.0727755!2d14.7089709!3e0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6602B-151F-4DFD-A784-754B69ECD6EC}"/>
              </a:ext>
            </a:extLst>
          </p:cNvPr>
          <p:cNvSpPr txBox="1"/>
          <p:nvPr/>
        </p:nvSpPr>
        <p:spPr>
          <a:xfrm>
            <a:off x="2310427" y="3404797"/>
            <a:ext cx="16538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3G area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8265FB-297E-470F-B06D-3D2FCE483380}"/>
              </a:ext>
            </a:extLst>
          </p:cNvPr>
          <p:cNvSpPr/>
          <p:nvPr/>
        </p:nvSpPr>
        <p:spPr>
          <a:xfrm flipH="1">
            <a:off x="3175177" y="2234913"/>
            <a:ext cx="2817989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SRVCC 4G -3G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74505-E6E3-49C6-9689-4D1D30C8CD3B}"/>
              </a:ext>
            </a:extLst>
          </p:cNvPr>
          <p:cNvCxnSpPr>
            <a:cxnSpLocks/>
          </p:cNvCxnSpPr>
          <p:nvPr/>
        </p:nvCxnSpPr>
        <p:spPr>
          <a:xfrm flipH="1" flipV="1">
            <a:off x="2625018" y="3918549"/>
            <a:ext cx="2678466" cy="23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B1C33D-A3CC-4591-B278-133551CB25A6}"/>
              </a:ext>
            </a:extLst>
          </p:cNvPr>
          <p:cNvSpPr txBox="1"/>
          <p:nvPr/>
        </p:nvSpPr>
        <p:spPr>
          <a:xfrm>
            <a:off x="4584172" y="4502641"/>
            <a:ext cx="1370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4G area </a:t>
            </a:r>
          </a:p>
        </p:txBody>
      </p:sp>
    </p:spTree>
    <p:extLst>
      <p:ext uri="{BB962C8B-B14F-4D97-AF65-F5344CB8AC3E}">
        <p14:creationId xmlns:p14="http://schemas.microsoft.com/office/powerpoint/2010/main" val="1719510932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F1DE80-8D5A-49F6-A292-876FFDDD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46" y="1551629"/>
            <a:ext cx="6780508" cy="4445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B6C6E-0DB7-45F8-B366-564D9A8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Smart 4G  and 3G SRVCC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Beethoven to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Novalichez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Quezon City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https://www.google.com/maps/dir/14.7387955,121.0456849/14.7388526,121.0439829/@14.7397042,121.041717,16.62z/data=!4m2!4m1!3e0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6602B-151F-4DFD-A784-754B69ECD6EC}"/>
              </a:ext>
            </a:extLst>
          </p:cNvPr>
          <p:cNvSpPr txBox="1"/>
          <p:nvPr/>
        </p:nvSpPr>
        <p:spPr>
          <a:xfrm>
            <a:off x="2310427" y="3404797"/>
            <a:ext cx="16538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3G area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8265FB-297E-470F-B06D-3D2FCE483380}"/>
              </a:ext>
            </a:extLst>
          </p:cNvPr>
          <p:cNvSpPr/>
          <p:nvPr/>
        </p:nvSpPr>
        <p:spPr>
          <a:xfrm flipH="1">
            <a:off x="3175177" y="2234913"/>
            <a:ext cx="2817989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SRVCC 4G -3G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74505-E6E3-49C6-9689-4D1D30C8CD3B}"/>
              </a:ext>
            </a:extLst>
          </p:cNvPr>
          <p:cNvCxnSpPr>
            <a:cxnSpLocks/>
          </p:cNvCxnSpPr>
          <p:nvPr/>
        </p:nvCxnSpPr>
        <p:spPr>
          <a:xfrm flipH="1" flipV="1">
            <a:off x="2625018" y="3918549"/>
            <a:ext cx="2678466" cy="23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B1C33D-A3CC-4591-B278-133551CB25A6}"/>
              </a:ext>
            </a:extLst>
          </p:cNvPr>
          <p:cNvSpPr txBox="1"/>
          <p:nvPr/>
        </p:nvSpPr>
        <p:spPr>
          <a:xfrm>
            <a:off x="4584172" y="4502641"/>
            <a:ext cx="1370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4G area </a:t>
            </a:r>
          </a:p>
        </p:txBody>
      </p:sp>
    </p:spTree>
    <p:extLst>
      <p:ext uri="{BB962C8B-B14F-4D97-AF65-F5344CB8AC3E}">
        <p14:creationId xmlns:p14="http://schemas.microsoft.com/office/powerpoint/2010/main" val="2155125382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-120dbm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C69E4-B013-490D-9623-BF9731684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49809"/>
              </p:ext>
            </p:extLst>
          </p:nvPr>
        </p:nvGraphicFramePr>
        <p:xfrm>
          <a:off x="1143000" y="990600"/>
          <a:ext cx="7543801" cy="294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068">
                  <a:extLst>
                    <a:ext uri="{9D8B030D-6E8A-4147-A177-3AD203B41FA5}">
                      <a16:colId xmlns:a16="http://schemas.microsoft.com/office/drawing/2014/main" val="875250174"/>
                    </a:ext>
                  </a:extLst>
                </a:gridCol>
                <a:gridCol w="2318507">
                  <a:extLst>
                    <a:ext uri="{9D8B030D-6E8A-4147-A177-3AD203B41FA5}">
                      <a16:colId xmlns:a16="http://schemas.microsoft.com/office/drawing/2014/main" val="2473487553"/>
                    </a:ext>
                  </a:extLst>
                </a:gridCol>
                <a:gridCol w="2318507">
                  <a:extLst>
                    <a:ext uri="{9D8B030D-6E8A-4147-A177-3AD203B41FA5}">
                      <a16:colId xmlns:a16="http://schemas.microsoft.com/office/drawing/2014/main" val="1353022062"/>
                    </a:ext>
                  </a:extLst>
                </a:gridCol>
                <a:gridCol w="1643719">
                  <a:extLst>
                    <a:ext uri="{9D8B030D-6E8A-4147-A177-3AD203B41FA5}">
                      <a16:colId xmlns:a16="http://schemas.microsoft.com/office/drawing/2014/main" val="1380012556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Operator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Mobility Scenario 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Location Tested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Longitude / Latitude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14846130"/>
                  </a:ext>
                </a:extLst>
              </a:tr>
              <a:tr h="120870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Globe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 barbershop going to Fairlane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14.7110814,121.0611809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8546848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2</a:t>
                      </a:r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supported /Location not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9946279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 barbershop going to Fairlane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14.7110814,121.0611809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41093976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 barbershop going to Fairlane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14.7110814,121.0611809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32513762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Bernardino General Hospital 2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14.7402265,121.0456221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69603868"/>
                  </a:ext>
                </a:extLst>
              </a:tr>
              <a:tr h="2763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Olympus Subdivision IV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14.7402265,121.0456221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0064412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Tower 9 Trees Residences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14.7369165,121.0658519 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65349266"/>
                  </a:ext>
                </a:extLst>
              </a:tr>
              <a:tr h="218469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Smart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Beethoven to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Novalichez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Quezon City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14.7387955,121.0456849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66592798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supported /Location not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49922650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Beethoven to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Novalichez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Quezon City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14.7387955,121.0456849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74579245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Beethoven to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Novalichez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Quezon City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14.7387955,121.0456849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90728582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Bernardino General Hospital 2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14.7402265,121.0456221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389344813"/>
                  </a:ext>
                </a:extLst>
              </a:tr>
              <a:tr h="31078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Olympus Subdivision IV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14.7402265,121.0456221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42563999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kumimoji="0" lang="en-IN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Tower 9 Trees Residences</a:t>
                      </a:r>
                      <a:endParaRPr kumimoji="0" lang="en-IN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14.7369165,121.0658519 </a:t>
                      </a: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083614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0026587-49D9-4276-B42E-ADF86202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399291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Smart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76548"/>
              </p:ext>
            </p:extLst>
          </p:nvPr>
        </p:nvGraphicFramePr>
        <p:xfrm>
          <a:off x="254344" y="1632970"/>
          <a:ext cx="8635312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17656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3176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sz="1600" dirty="0"/>
                        <a:t>Smart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GSM-900MHz &amp; 1800MHz, </a:t>
                      </a:r>
                    </a:p>
                    <a:p>
                      <a:r>
                        <a:rPr lang="en-US" sz="1600" dirty="0"/>
                        <a:t>WCDMA - </a:t>
                      </a:r>
                      <a:r>
                        <a:rPr lang="de-DE" sz="1600" dirty="0"/>
                        <a:t>B5(850 MHz), Band 8(900Mhz), B1(2100MHz)</a:t>
                      </a:r>
                    </a:p>
                    <a:p>
                      <a:r>
                        <a:rPr lang="de-DE" sz="1600" dirty="0"/>
                        <a:t>LTE - B1(2100MHz), B3(1800MHz), Band 5(850Mhz), Band 28(700mhz), Band 40(2300 MHz - 2400 MHz)</a:t>
                      </a:r>
                    </a:p>
                    <a:p>
                      <a:r>
                        <a:rPr lang="de-DE" sz="1600" dirty="0"/>
                        <a:t>5GNR – N78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83657"/>
              </p:ext>
            </p:extLst>
          </p:nvPr>
        </p:nvGraphicFramePr>
        <p:xfrm>
          <a:off x="355772" y="3656147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Smart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not supported/Yes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Globe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1795"/>
              </p:ext>
            </p:extLst>
          </p:nvPr>
        </p:nvGraphicFramePr>
        <p:xfrm>
          <a:off x="254344" y="1632970"/>
          <a:ext cx="8635312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17656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3176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sz="1600" dirty="0"/>
                        <a:t>Globe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GSM-900MHz &amp; 1800MHz, </a:t>
                      </a:r>
                    </a:p>
                    <a:p>
                      <a:r>
                        <a:rPr lang="en-US" sz="1600" dirty="0"/>
                        <a:t>WCDMA - Band 8(900Mhz) </a:t>
                      </a:r>
                    </a:p>
                    <a:p>
                      <a:r>
                        <a:rPr lang="en-US" sz="1600" dirty="0"/>
                        <a:t>LTE - B1(2100MHz), B3(1800MHz), Band 28(700mhz), Band 38 (2570 MHz - 2620 MHz), Band 40(2300 MHz - 2400 MHz), Band 41(2496-2690mhz) </a:t>
                      </a:r>
                    </a:p>
                    <a:p>
                      <a:r>
                        <a:rPr lang="en-US" sz="1600" dirty="0"/>
                        <a:t>5GNR – N78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37473"/>
              </p:ext>
            </p:extLst>
          </p:nvPr>
        </p:nvGraphicFramePr>
        <p:xfrm>
          <a:off x="355772" y="3681547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Globe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not supported/Yes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916355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424436"/>
              </p:ext>
            </p:extLst>
          </p:nvPr>
        </p:nvGraphicFramePr>
        <p:xfrm>
          <a:off x="348176" y="1592746"/>
          <a:ext cx="8619979" cy="2480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749105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1110813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2897306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2259497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Operator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PLMN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515/03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32nd Street, Fort Bonifacio, Taguig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14.5534459,121.0510334,57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 dirty="0">
                          <a:effectLst/>
                        </a:rPr>
                        <a:t>LTE Band 40 + NR 78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Globe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515/02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32nd Street, Fort Bonifacio, Taguig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14.5534459,121.0510334,57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 dirty="0">
                          <a:effectLst/>
                        </a:rPr>
                        <a:t>LTE Band 41 + NR 78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1217442" y="1066800"/>
            <a:ext cx="68814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Philippines 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E4FCD-BF11-4651-9187-1B57F47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921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Smart and Globe 5G VoLTE Good Coverage Area NR 78 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32nd street Taguig area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https://www.google.com/maps/dir/14.5535497,121.0514603/Bonifacio+Global+City,+Taguig,+Metro+Manila/@14.5533963,121.050146,17z/data=!4m9!4m8!1m0!1m5!1m1!1s0x3397c8f3f7939247:0x813e60f0060d667f!2m2!1d121.0514897!2d14.5536757!3e2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DADC0-7F9C-410E-B8CC-4DDA8533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22921"/>
            <a:ext cx="7086600" cy="41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945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E4FCD-BF11-4651-9187-1B57F47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921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Smart and Globe 5G VoLTE Good Coverage Area going to 5G coverage N78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Olympus, Novaliches, Quezon City, Metro Manila &gt; JKJ Media Services Inc, Unit 1812 High Street South Corporate Plaza Tower 2 26th Street,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11th Ave, Taguig, Metro Manila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2AD3B-E242-4C98-B363-006B06C8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56" y="1735211"/>
            <a:ext cx="5348288" cy="48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748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E4FCD-BF11-4651-9187-1B57F47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921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Smart and Globe 5G VoLTE Good Coverage Area Band 40 and Ban 41 with NR 78 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Dr. Carlos M. Chua, MD, DPBO, Rizal Drive, corner 32nd St, Taguig, Metro Manila &gt; JKJ Media Services Inc, Unit 1812 High Street South Corporate Plaza Tower 2 26th Street,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11th Ave, Taguig, Metro Manila &gt; NEO building, Taguig, Metro Manila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5BDEC-E617-40AB-829A-CEA63A53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37669"/>
            <a:ext cx="7086600" cy="44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095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490</TotalTime>
  <Words>766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</vt:lpstr>
      <vt:lpstr>PowerPoint Presentation</vt:lpstr>
      <vt:lpstr>PowerPoint Presentation</vt:lpstr>
      <vt:lpstr>PowerPoint Presentation</vt:lpstr>
      <vt:lpstr>PowerPoint Presentation</vt:lpstr>
      <vt:lpstr>Smart and Globe 5G VoLTE Good Coverage Area NR 78 BAND Route &gt;&gt; 32nd street Taguig area https://www.google.com/maps/dir/14.5535497,121.0514603/Bonifacio+Global+City,+Taguig,+Metro+Manila/@14.5533963,121.050146,17z/data=!4m9!4m8!1m0!1m5!1m1!1s0x3397c8f3f7939247:0x813e60f0060d667f!2m2!1d121.0514897!2d14.5536757!3e2</vt:lpstr>
      <vt:lpstr>Smart and Globe 5G VoLTE Good Coverage Area going to 5G coverage N78 Route &gt;&gt; Olympus, Novaliches, Quezon City, Metro Manila &gt; JKJ Media Services Inc, Unit 1812 High Street South Corporate Plaza Tower 2 26th Street, cor 11th Ave, Taguig, Metro Manila</vt:lpstr>
      <vt:lpstr>Smart and Globe 5G VoLTE Good Coverage Area Band 40 and Ban 41 with NR 78 BAND Route &gt;&gt; Dr. Carlos M. Chua, MD, DPBO, Rizal Drive, corner 32nd St, Taguig, Metro Manila &gt; JKJ Media Services Inc, Unit 1812 High Street South Corporate Plaza Tower 2 26th Street, cor 11th Ave, Taguig, Metro Manila &gt; NEO building, Taguig, Metro Manila</vt:lpstr>
      <vt:lpstr>Globe and Smart 5G  and 4g VoLTE Mix Coverage Area Route &gt;&gt; 32nd street Taguig going to C5 road https://www.google.com/maps/dir/14.5529989,121.0605362/14.5533721,121.0513419/@14.5512672,121.0508645,15.75z/data=!4m2!4m1!3e0</vt:lpstr>
      <vt:lpstr>Globe 4G  and 3G SRVCC Route &gt;&gt; GV barbershop going to Fairlane https://www.google.com/maps/dir/14.7096571,121.0676063/GV+BARBERSHOP,+157-D+Pearl,+Novaliches,+Quezon+City,+Metro+Manila/@14.7110814,121.0611809,15.29z/data=!4m9!4m8!1m0!1m5!1m1!1s0x3397b1cbeb975f21:0xb6cdc52c5b91823b!2m2!1d121.0727755!2d14.7089709!3e0</vt:lpstr>
      <vt:lpstr>Smart 4G  and 3G SRVCC Route &gt;&gt; Beethoven to Novalichez, Quezon City https://www.google.com/maps/dir/14.7387955,121.0456849/14.7388526,121.0439829/@14.7397042,121.041717,16.62z/data=!4m2!4m1!3e0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Rojan Pagba</cp:lastModifiedBy>
  <cp:revision>1006</cp:revision>
  <dcterms:created xsi:type="dcterms:W3CDTF">2007-12-16T16:40:02Z</dcterms:created>
  <dcterms:modified xsi:type="dcterms:W3CDTF">2021-02-18T06:01:59Z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