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notesMasterIdLst>
    <p:notesMasterId r:id="rId16"/>
  </p:notesMasterIdLst>
  <p:handoutMasterIdLst>
    <p:handoutMasterId r:id="rId17"/>
  </p:handoutMasterIdLst>
  <p:sldIdLst>
    <p:sldId id="343" r:id="rId2"/>
    <p:sldId id="434" r:id="rId3"/>
    <p:sldId id="477" r:id="rId4"/>
    <p:sldId id="437" r:id="rId5"/>
    <p:sldId id="461" r:id="rId6"/>
    <p:sldId id="467" r:id="rId7"/>
    <p:sldId id="411" r:id="rId8"/>
    <p:sldId id="440" r:id="rId9"/>
    <p:sldId id="472" r:id="rId10"/>
    <p:sldId id="473" r:id="rId11"/>
    <p:sldId id="455" r:id="rId12"/>
    <p:sldId id="465" r:id="rId13"/>
    <p:sldId id="466" r:id="rId14"/>
    <p:sldId id="457" r:id="rId15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BD26"/>
    <a:srgbClr val="7C0917"/>
    <a:srgbClr val="464AB3"/>
    <a:srgbClr val="DCB328"/>
    <a:srgbClr val="BBBCBA"/>
    <a:srgbClr val="BCBCBC"/>
    <a:srgbClr val="05A2E6"/>
    <a:srgbClr val="A04B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533" autoAdjust="0"/>
  </p:normalViewPr>
  <p:slideViewPr>
    <p:cSldViewPr>
      <p:cViewPr varScale="1">
        <p:scale>
          <a:sx n="87" d="100"/>
          <a:sy n="87" d="100"/>
        </p:scale>
        <p:origin x="144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63364A80-E8AE-4B23-96A5-E1441C431ADB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94B72A08-EAD0-4D9B-A907-24555182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246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82061505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522E9373-0A02-4D74-B48C-E12DF4D9997E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0" hangingPunct="0">
              <a:defRPr sz="1300">
                <a:cs typeface="Arial" charset="0"/>
              </a:defRPr>
            </a:lvl1pPr>
          </a:lstStyle>
          <a:p>
            <a:pPr>
              <a:defRPr/>
            </a:pPr>
            <a:fld id="{D4CA5F46-731E-4B2B-A66D-1DF9731E4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2" name="fc" descr="Confidential"/>
          <p:cNvSpPr txBox="1">
            <a:spLocks noChangeArrowheads="1"/>
          </p:cNvSpPr>
          <p:nvPr/>
        </p:nvSpPr>
        <p:spPr bwMode="auto">
          <a:xfrm>
            <a:off x="0" y="9385300"/>
            <a:ext cx="73152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358287875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1109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4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5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A2E829-89FC-484B-BE5B-058859EC6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770E9-2399-4EF0-9779-51233CB40E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AABA8B-32DB-4F9A-A32C-7AEC79CE2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7AC57-8A0B-47E9-8A42-F868BE0093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A83170F-56DC-443B-9505-77E8471294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5FE41BB-1171-4B33-B449-1A281250EF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8F9F53-9500-4A49-AC73-BECCAB973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E3A039E-DF56-49CC-9446-04944E06D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3579B-7549-4CE9-823F-14A0F666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9D633AC-CEF2-4D0D-BCF2-6BFBCBA0F9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5F44089-4604-4E56-A4B1-6CCCF3EA0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MARQUISTECH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63D5926-25F9-4D6E-A7AD-643C3EFE2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7" name="Picture 4" descr="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867400" y="0"/>
            <a:ext cx="3276600" cy="85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c" descr="Confidential"/>
          <p:cNvSpPr txBox="1">
            <a:spLocks noChangeArrowheads="1"/>
          </p:cNvSpPr>
          <p:nvPr/>
        </p:nvSpPr>
        <p:spPr bwMode="auto">
          <a:xfrm>
            <a:off x="0" y="6642100"/>
            <a:ext cx="9144000" cy="24606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1000" b="1">
                <a:solidFill>
                  <a:srgbClr val="EB6312"/>
                </a:solidFill>
                <a:latin typeface="arial"/>
              </a:rPr>
              <a:t>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03" r:id="rId1"/>
    <p:sldLayoutId id="2147484399" r:id="rId2"/>
    <p:sldLayoutId id="2147484404" r:id="rId3"/>
    <p:sldLayoutId id="2147484405" r:id="rId4"/>
    <p:sldLayoutId id="2147484406" r:id="rId5"/>
    <p:sldLayoutId id="2147484407" r:id="rId6"/>
    <p:sldLayoutId id="2147484400" r:id="rId7"/>
    <p:sldLayoutId id="2147484408" r:id="rId8"/>
    <p:sldLayoutId id="2147484409" r:id="rId9"/>
    <p:sldLayoutId id="2147484401" r:id="rId10"/>
    <p:sldLayoutId id="2147484402" r:id="rId11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arquiste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ahoma" pitchFamily="34" charset="0"/>
              </a:rPr>
              <a:t>MARQUIS TECHNOLOGIES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819400"/>
            <a:ext cx="7772400" cy="1200150"/>
          </a:xfrm>
        </p:spPr>
        <p:txBody>
          <a:bodyPr/>
          <a:lstStyle/>
          <a:p>
            <a:pPr marR="0" algn="ctr" eaLnBrk="1" hangingPunct="1"/>
            <a:r>
              <a:rPr lang="en-US" sz="3200" dirty="0">
                <a:latin typeface="Cambria" pitchFamily="18" charset="0"/>
                <a:cs typeface="Times New Roman" pitchFamily="18" charset="0"/>
              </a:rPr>
              <a:t>Drive Route – 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Vilnius</a:t>
            </a:r>
            <a:r>
              <a:rPr lang="en-US" sz="3200" dirty="0" smtClean="0">
                <a:latin typeface="Cambria" pitchFamily="18" charset="0"/>
                <a:cs typeface="Times New Roman" pitchFamily="18" charset="0"/>
              </a:rPr>
              <a:t>( Lithuania)</a:t>
            </a:r>
            <a:endParaRPr lang="en-US" sz="3200" dirty="0">
              <a:solidFill>
                <a:srgbClr val="006E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  <a:p>
            <a:pPr marR="0" algn="ctr" eaLnBrk="1" hangingPunct="1"/>
            <a:endParaRPr lang="en-US" dirty="0">
              <a:solidFill>
                <a:srgbClr val="0070C0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828800" y="5486400"/>
            <a:ext cx="259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defRPr/>
            </a:pPr>
            <a: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altLang="de-DE" sz="1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altLang="de-DE" sz="1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9221" name="Picture 2" descr="C:\Documents and Settings\MT\Local Settings\Temporary Internet Files\Content.IE5\48WXOG2M\MC900412566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810000"/>
            <a:ext cx="1871663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838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Telia LT SRVCC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IN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066800"/>
            <a:ext cx="7772400" cy="537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41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6063" y="126782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b="0" dirty="0">
                <a:effectLst/>
                <a:latin typeface="Calibri" pitchFamily="34" charset="0"/>
                <a:cs typeface="Calibri" pitchFamily="34" charset="0"/>
              </a:rPr>
              <a:t>Mobility Route:4G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57200" y="1524000"/>
            <a:ext cx="8001000" cy="4495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066800"/>
            <a:ext cx="7315200" cy="54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4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81000"/>
            <a:ext cx="8229600" cy="1828800"/>
          </a:xfrm>
        </p:spPr>
        <p:txBody>
          <a:bodyPr>
            <a:normAutofit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Top Most Popular Android Apps used in 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Vilnius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1524000"/>
            <a:ext cx="65532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Jak dojade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Gdansk4U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Dictionary Linguee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Duo</a:t>
            </a: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Google Translate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Memrise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Phrasebook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Quizlet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>
                <a:latin typeface="Calibri" panose="020F0502020204030204" pitchFamily="34" charset="0"/>
                <a:cs typeface="Calibri" panose="020F0502020204030204" pitchFamily="34" charset="0"/>
              </a:rPr>
              <a:t>Rosetta Stone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IN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Speak Tribe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Mytaxi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Yanosik.pl</a:t>
            </a:r>
          </a:p>
          <a:p>
            <a:pPr marL="28575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IN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lvl="0" indent="-28575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48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52400" y="152400"/>
            <a:ext cx="8229600" cy="1828800"/>
          </a:xfrm>
        </p:spPr>
        <p:txBody>
          <a:bodyPr>
            <a:normAutofit fontScale="90000"/>
          </a:bodyPr>
          <a:lstStyle/>
          <a:p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Local EM number used in </a:t>
            </a:r>
            <a:r>
              <a:rPr lang="en-US" sz="20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Poland:</a:t>
            </a:r>
            <a: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0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219200"/>
            <a:ext cx="6553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spcBef>
                <a:spcPts val="0"/>
              </a:spcBef>
              <a:spcAft>
                <a:spcPts val="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723373"/>
              </p:ext>
            </p:extLst>
          </p:nvPr>
        </p:nvGraphicFramePr>
        <p:xfrm>
          <a:off x="457200" y="1397000"/>
          <a:ext cx="8077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86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b="0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general emergency phone number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Local Police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997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Ambulance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999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Fire Brigade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998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Road Assistance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981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8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1447800"/>
            <a:ext cx="8229600" cy="3352800"/>
          </a:xfrm>
        </p:spPr>
        <p:txBody>
          <a:bodyPr/>
          <a:lstStyle/>
          <a:p>
            <a:pPr algn="ctr">
              <a:spcBef>
                <a:spcPct val="50000"/>
              </a:spcBef>
              <a:buFont typeface="Wingdings 3" pitchFamily="18" charset="2"/>
              <a:buNone/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sz="2800" b="1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Times New Roman" pitchFamily="18" charset="0"/>
              </a:rPr>
              <a:t>MARQUIS TECHNOLOGIES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b="1" dirty="0">
                <a:solidFill>
                  <a:srgbClr val="3333CC"/>
                </a:solidFill>
                <a:latin typeface="Calibri" pitchFamily="34" charset="0"/>
                <a:hlinkClick r:id="rId2"/>
              </a:rPr>
              <a:t>www.marquistech.com</a:t>
            </a:r>
            <a:endParaRPr lang="en-US" b="1" dirty="0">
              <a:solidFill>
                <a:srgbClr val="3333CC"/>
              </a:solidFill>
              <a:latin typeface="Calibri" pitchFamily="34" charset="0"/>
            </a:endParaRPr>
          </a:p>
          <a:p>
            <a:pPr>
              <a:defRPr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/>
            </a:r>
            <a:b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r>
              <a:rPr lang="en-US" sz="44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			</a:t>
            </a:r>
            <a: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  <a:t>THANK YOU</a:t>
            </a:r>
            <a:br>
              <a:rPr lang="en-US" sz="600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</a:rPr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820089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6200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Travel to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Vilnius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(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</a:rPr>
              <a:t>Lithuania</a:t>
            </a:r>
            <a:r>
              <a:rPr lang="en-US" sz="2800" b="1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)</a:t>
            </a:r>
            <a:endParaRPr lang="en-US" sz="2800" b="1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17412" name="Rectangle 5"/>
          <p:cNvSpPr txBox="1">
            <a:spLocks noGrp="1" noChangeArrowheads="1"/>
          </p:cNvSpPr>
          <p:nvPr/>
        </p:nvSpPr>
        <p:spPr bwMode="auto">
          <a:xfrm>
            <a:off x="2514600" y="6208637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 sz="1400" dirty="0">
              <a:latin typeface="Calibri" pitchFamily="34" charset="0"/>
              <a:ea typeface="ヒラギノ角ゴ Pro W3" pitchFamily="124" charset="-128"/>
            </a:endParaRPr>
          </a:p>
        </p:txBody>
      </p:sp>
      <p:sp>
        <p:nvSpPr>
          <p:cNvPr id="17414" name="Rectangle 6"/>
          <p:cNvSpPr txBox="1">
            <a:spLocks noGrp="1" noChangeArrowheads="1"/>
          </p:cNvSpPr>
          <p:nvPr/>
        </p:nvSpPr>
        <p:spPr bwMode="auto">
          <a:xfrm>
            <a:off x="82296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17556" name="Group 1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5446532"/>
              </p:ext>
            </p:extLst>
          </p:nvPr>
        </p:nvGraphicFramePr>
        <p:xfrm>
          <a:off x="1752600" y="1537128"/>
          <a:ext cx="5257800" cy="4084320"/>
        </p:xfrm>
        <a:graphic>
          <a:graphicData uri="http://schemas.openxmlformats.org/drawingml/2006/table">
            <a:tbl>
              <a:tblPr/>
              <a:tblGrid>
                <a:gridCol w="265224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55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Country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Lithuania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Continent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Europe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City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Vilnius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Time Zone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GMT +2 Hour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International Dialing Code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Travel Visa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004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Duration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3</a:t>
                      </a: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Month , Multiple Entry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Fees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+mn-ea"/>
                          <a:cs typeface="Arial" charset="0"/>
                        </a:rPr>
                        <a:t>Contact Nisha Deshpande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44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VISA Requirements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Need to provide 3 passport size photographs, 6 month bank statement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Yellow Fever Vaccination Certificate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Not Required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1143000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Operator Information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31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27298" name="Rectangle 674"/>
          <p:cNvSpPr>
            <a:spLocks noChangeArrowheads="1"/>
          </p:cNvSpPr>
          <p:nvPr/>
        </p:nvSpPr>
        <p:spPr bwMode="auto">
          <a:xfrm>
            <a:off x="0" y="43370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/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632256"/>
              </p:ext>
            </p:extLst>
          </p:nvPr>
        </p:nvGraphicFramePr>
        <p:xfrm>
          <a:off x="-1" y="2666998"/>
          <a:ext cx="9144001" cy="15757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79168">
                  <a:extLst>
                    <a:ext uri="{9D8B030D-6E8A-4147-A177-3AD203B41FA5}">
                      <a16:colId xmlns="" xmlns:a16="http://schemas.microsoft.com/office/drawing/2014/main" val="1936854622"/>
                    </a:ext>
                  </a:extLst>
                </a:gridCol>
                <a:gridCol w="979168">
                  <a:extLst>
                    <a:ext uri="{9D8B030D-6E8A-4147-A177-3AD203B41FA5}">
                      <a16:colId xmlns="" xmlns:a16="http://schemas.microsoft.com/office/drawing/2014/main" val="3235783849"/>
                    </a:ext>
                  </a:extLst>
                </a:gridCol>
                <a:gridCol w="1815542">
                  <a:extLst>
                    <a:ext uri="{9D8B030D-6E8A-4147-A177-3AD203B41FA5}">
                      <a16:colId xmlns="" xmlns:a16="http://schemas.microsoft.com/office/drawing/2014/main" val="532778016"/>
                    </a:ext>
                  </a:extLst>
                </a:gridCol>
                <a:gridCol w="5370123">
                  <a:extLst>
                    <a:ext uri="{9D8B030D-6E8A-4147-A177-3AD203B41FA5}">
                      <a16:colId xmlns="" xmlns:a16="http://schemas.microsoft.com/office/drawing/2014/main" val="3810355226"/>
                    </a:ext>
                  </a:extLst>
                </a:gridCol>
              </a:tblGrid>
              <a:tr h="30480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MCC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MNC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</a:rPr>
                        <a:t>Bands (MHz)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4300826"/>
                  </a:ext>
                </a:extLst>
              </a:tr>
              <a:tr h="34017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Telia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kumimoji="0" lang="pl-PL" sz="1100" b="0" i="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GSM 900/1800, W-CDMA 2100, LTE </a:t>
                      </a:r>
                      <a:r>
                        <a:rPr kumimoji="0" lang="pl-PL" sz="1100" b="0" i="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800/1800/2100/2600</a:t>
                      </a:r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2669941676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940972798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767730988"/>
                  </a:ext>
                </a:extLst>
              </a:tr>
              <a:tr h="31024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de-DE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89201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285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846669"/>
            <a:ext cx="9144000" cy="519113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USSD Codes for operators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7655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50021"/>
              </p:ext>
            </p:extLst>
          </p:nvPr>
        </p:nvGraphicFramePr>
        <p:xfrm>
          <a:off x="381000" y="1774825"/>
          <a:ext cx="8229600" cy="15906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1685">
                  <a:extLst>
                    <a:ext uri="{9D8B030D-6E8A-4147-A177-3AD203B41FA5}">
                      <a16:colId xmlns="" xmlns:a16="http://schemas.microsoft.com/office/drawing/2014/main" val="2854263269"/>
                    </a:ext>
                  </a:extLst>
                </a:gridCol>
                <a:gridCol w="1164084">
                  <a:extLst>
                    <a:ext uri="{9D8B030D-6E8A-4147-A177-3AD203B41FA5}">
                      <a16:colId xmlns="" xmlns:a16="http://schemas.microsoft.com/office/drawing/2014/main" val="104173387"/>
                    </a:ext>
                  </a:extLst>
                </a:gridCol>
                <a:gridCol w="2392127">
                  <a:extLst>
                    <a:ext uri="{9D8B030D-6E8A-4147-A177-3AD203B41FA5}">
                      <a16:colId xmlns="" xmlns:a16="http://schemas.microsoft.com/office/drawing/2014/main" val="3008806449"/>
                    </a:ext>
                  </a:extLst>
                </a:gridCol>
                <a:gridCol w="2387864">
                  <a:extLst>
                    <a:ext uri="{9D8B030D-6E8A-4147-A177-3AD203B41FA5}">
                      <a16:colId xmlns="" xmlns:a16="http://schemas.microsoft.com/office/drawing/2014/main" val="3383825072"/>
                    </a:ext>
                  </a:extLst>
                </a:gridCol>
                <a:gridCol w="1773840">
                  <a:extLst>
                    <a:ext uri="{9D8B030D-6E8A-4147-A177-3AD203B41FA5}">
                      <a16:colId xmlns="" xmlns:a16="http://schemas.microsoft.com/office/drawing/2014/main" val="53931410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Operator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Balance Check Code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>
                          <a:effectLst/>
                          <a:latin typeface="Calibri" panose="020F0502020204030204" pitchFamily="34" charset="0"/>
                        </a:rPr>
                        <a:t>Customer Care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1" u="none" strike="noStrike" dirty="0">
                          <a:effectLst/>
                          <a:latin typeface="Calibri" panose="020F0502020204030204" pitchFamily="34" charset="0"/>
                        </a:rPr>
                        <a:t>Voice Mail 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2">
                        <a:lumMod val="2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8564522"/>
                  </a:ext>
                </a:extLst>
              </a:tr>
              <a:tr h="30035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Telia</a:t>
                      </a:r>
                      <a:r>
                        <a:rPr lang="pt-BR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LT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*123#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258970264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3010334263"/>
                  </a:ext>
                </a:extLst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/>
                      <a:endParaRPr kumimoji="0" lang="en-IN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0" i="0" u="none" strike="noStrike" kern="1200" dirty="0" smtClean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rtl="0" eaLnBrk="1" fontAlgn="b" latinLnBrk="0" hangingPunct="1"/>
                      <a:endParaRPr kumimoji="0" lang="en-IN" sz="1100" b="0" i="0" u="none" strike="noStrike" kern="1200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0515"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222222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0" y="772180"/>
            <a:ext cx="9144000" cy="523220"/>
          </a:xfrm>
          <a:prstGeom prst="rect">
            <a:avLst/>
          </a:prstGeom>
          <a:solidFill>
            <a:srgbClr val="437D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RSRP Criteria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228600" y="1408113"/>
            <a:ext cx="6705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039" name="Rectangle 6"/>
          <p:cNvSpPr txBox="1">
            <a:spLocks noGrp="1" noChangeArrowheads="1"/>
          </p:cNvSpPr>
          <p:nvPr/>
        </p:nvSpPr>
        <p:spPr bwMode="auto">
          <a:xfrm>
            <a:off x="838200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endParaRPr lang="de-DE" sz="1400" dirty="0">
              <a:latin typeface="Lucida Grande" pitchFamily="1" charset="0"/>
              <a:ea typeface="ヒラギノ角ゴ Pro W3" pitchFamily="124" charset="-128"/>
            </a:endParaRPr>
          </a:p>
        </p:txBody>
      </p:sp>
      <p:sp>
        <p:nvSpPr>
          <p:cNvPr id="10" name="Content Placeholder 1"/>
          <p:cNvSpPr txBox="1">
            <a:spLocks/>
          </p:cNvSpPr>
          <p:nvPr/>
        </p:nvSpPr>
        <p:spPr>
          <a:xfrm>
            <a:off x="457200" y="1524000"/>
            <a:ext cx="8458200" cy="4191000"/>
          </a:xfrm>
          <a:prstGeom prst="rect">
            <a:avLst/>
          </a:prstGeom>
        </p:spPr>
        <p:txBody>
          <a:bodyPr/>
          <a:lstStyle>
            <a:lvl1pPr marL="365125" indent="-255588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1" fontAlgn="base" hangingPunct="1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109537" indent="0">
              <a:buFont typeface="Wingdings 3" pitchFamily="18" charset="2"/>
              <a:buNone/>
            </a:pP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Near Cell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-55dbm to -85dbm  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Cell Edge	</a:t>
            </a:r>
            <a:r>
              <a:rPr lang="en-US" sz="2400" dirty="0"/>
              <a:t>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Stationary: RSRP : -95dbm to -110dbm   </a:t>
            </a:r>
            <a:endParaRPr lang="en-US" sz="2000" dirty="0">
              <a:latin typeface="Calibri" pitchFamily="34" charset="0"/>
              <a:cs typeface="Calibri" pitchFamily="34" charset="0"/>
            </a:endParaRP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Mixed</a:t>
            </a:r>
            <a:r>
              <a:rPr lang="en-US" sz="2400" dirty="0"/>
              <a:t>	:-</a:t>
            </a:r>
            <a:r>
              <a:rPr lang="en-US" sz="2000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Mobility: RSRP    : -55dbm to -120dbm</a:t>
            </a:r>
            <a:endParaRPr lang="en-US" sz="2000" b="1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41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2192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Telia LT Near 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Cell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914400"/>
            <a:ext cx="7543800" cy="526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9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56675" y="228600"/>
            <a:ext cx="8229600" cy="1524000"/>
          </a:xfrm>
        </p:spPr>
        <p:txBody>
          <a:bodyPr>
            <a:normAutofit fontScale="90000"/>
          </a:bodyPr>
          <a:lstStyle/>
          <a:p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Edge Cell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Location:</a:t>
            </a:r>
            <a:b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 smtClean="0">
                <a:effectLst/>
              </a:rPr>
              <a:t>Poor </a:t>
            </a:r>
            <a:r>
              <a:rPr lang="en-US" sz="1800" dirty="0">
                <a:effectLst/>
              </a:rPr>
              <a:t>Coverage Mobility Area </a:t>
            </a:r>
            <a:r>
              <a:rPr lang="en-IN" sz="1800" dirty="0">
                <a:effectLst/>
              </a:rPr>
              <a:t/>
            </a:r>
            <a:br>
              <a:rPr lang="en-IN" sz="1800" dirty="0">
                <a:effectLst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1" y="990600"/>
            <a:ext cx="8001000" cy="55288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304800" y="76200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Telia LT </a:t>
            </a:r>
            <a:r>
              <a:rPr lang="en-US" sz="2200" dirty="0" err="1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InterBand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/>
            </a:r>
            <a:br>
              <a:rPr lang="en-US" sz="2000" dirty="0">
                <a:solidFill>
                  <a:srgbClr val="FF0000"/>
                </a:solidFill>
                <a:latin typeface="Calibri" pitchFamily="34" charset="0"/>
              </a:rPr>
            </a:br>
            <a:r>
              <a:rPr lang="en-US" sz="2000" dirty="0">
                <a:solidFill>
                  <a:srgbClr val="FF0000"/>
                </a:solidFill>
              </a:rPr>
              <a:t/>
            </a:r>
            <a:br>
              <a:rPr lang="en-US" sz="2000" dirty="0">
                <a:solidFill>
                  <a:srgbClr val="FF0000"/>
                </a:solidFill>
              </a:rPr>
            </a:br>
            <a:endParaRPr lang="en-US" sz="2400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66800"/>
            <a:ext cx="7696200" cy="559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85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4483" y="76200"/>
            <a:ext cx="8229600" cy="762000"/>
          </a:xfrm>
        </p:spPr>
        <p:txBody>
          <a:bodyPr>
            <a:normAutofit/>
          </a:bodyPr>
          <a:lstStyle/>
          <a:p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Telia LT Mixed </a:t>
            </a:r>
            <a:r>
              <a:rPr lang="en-US" sz="2200" dirty="0" smtClean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Mobility Coverage:</a:t>
            </a:r>
            <a:endParaRPr lang="en-IN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838200"/>
            <a:ext cx="7956883" cy="541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08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st Plan and Drive Route.potx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Test Plan and Drive Route.potx</Template>
  <TotalTime>856</TotalTime>
  <Words>186</Words>
  <Application>Microsoft Office PowerPoint</Application>
  <PresentationFormat>On-screen Show (4:3)</PresentationFormat>
  <Paragraphs>86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8" baseType="lpstr">
      <vt:lpstr>Arial</vt:lpstr>
      <vt:lpstr>Arial</vt:lpstr>
      <vt:lpstr>Calibri</vt:lpstr>
      <vt:lpstr>Cambria</vt:lpstr>
      <vt:lpstr>Lucida Grande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ヒラギノ角ゴ Pro W3</vt:lpstr>
      <vt:lpstr>Test Plan and Drive Route.potx</vt:lpstr>
      <vt:lpstr>MARQUIS TECHNOLOGIES  </vt:lpstr>
      <vt:lpstr>PowerPoint Presentation</vt:lpstr>
      <vt:lpstr>PowerPoint Presentation</vt:lpstr>
      <vt:lpstr>PowerPoint Presentation</vt:lpstr>
      <vt:lpstr>PowerPoint Presentation</vt:lpstr>
      <vt:lpstr>Telia LT Near Cell Location:  </vt:lpstr>
      <vt:lpstr>Edge Cell Location: Poor Coverage Mobility Area     </vt:lpstr>
      <vt:lpstr> Telia LT InterBand:    </vt:lpstr>
      <vt:lpstr>Telia LT Mixed Mobility Coverage:</vt:lpstr>
      <vt:lpstr>Telia LT SRVCC:</vt:lpstr>
      <vt:lpstr>Mobility Route:4G</vt:lpstr>
      <vt:lpstr>Top Most Popular Android Apps used in Vilnius     </vt:lpstr>
      <vt:lpstr>Local EM number used in Poland:      </vt:lpstr>
      <vt:lpstr>           THANK YOU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MARQUIS TECHNOLOGIES</dc:title>
  <dc:subject>Marketing Presentation</dc:subject>
  <dc:creator>SUSHANT</dc:creator>
  <cp:lastModifiedBy>MT</cp:lastModifiedBy>
  <cp:revision>240</cp:revision>
  <dcterms:created xsi:type="dcterms:W3CDTF">2014-11-21T17:14:24Z</dcterms:created>
  <dcterms:modified xsi:type="dcterms:W3CDTF">2019-10-30T07:04:33Z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4fea9ac1-470f-4ff8-9b19-4c01456e19dc</vt:lpwstr>
  </property>
  <property fmtid="{D5CDD505-2E9C-101B-9397-08002B2CF9AE}" pid="3" name="NokiaConfidentiality">
    <vt:lpwstr>Confidential</vt:lpwstr>
  </property>
</Properties>
</file>