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3"/>
  </p:notesMasterIdLst>
  <p:handoutMasterIdLst>
    <p:handoutMasterId r:id="rId14"/>
  </p:handoutMasterIdLst>
  <p:sldIdLst>
    <p:sldId id="343" r:id="rId2"/>
    <p:sldId id="456" r:id="rId3"/>
    <p:sldId id="405" r:id="rId4"/>
    <p:sldId id="406" r:id="rId5"/>
    <p:sldId id="457" r:id="rId6"/>
    <p:sldId id="488" r:id="rId7"/>
    <p:sldId id="489" r:id="rId8"/>
    <p:sldId id="485" r:id="rId9"/>
    <p:sldId id="486" r:id="rId10"/>
    <p:sldId id="487" r:id="rId11"/>
    <p:sldId id="423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endra Khadka NITK17K" initials="BKN" lastIdx="1" clrIdx="0">
    <p:extLst>
      <p:ext uri="{19B8F6BF-5375-455C-9EA6-DF929625EA0E}">
        <p15:presenceInfo xmlns:p15="http://schemas.microsoft.com/office/powerpoint/2012/main" userId="Birendra Khadka NITK17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6T15:04:55.41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alberdbastion.com/technology/cellular/3g-umts/umts-frequency-bands/b1-2100-mhz" TargetMode="External"/><Relationship Id="rId2" Type="http://schemas.openxmlformats.org/officeDocument/2006/relationships/hyperlink" Target="https://halberdbastion.com/technology/cellular/3g-umts/umts-frequency-bands/b8-900-mh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Route- Kuwait/ Kuwait City</a:t>
            </a:r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u="sng" dirty="0"/>
              <a:t> 5G Zain Drive Route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69B94-7927-438E-94A4-48F4420BB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513512" cy="804862"/>
          </a:xfrm>
        </p:spPr>
        <p:txBody>
          <a:bodyPr/>
          <a:lstStyle/>
          <a:p>
            <a:r>
              <a:rPr lang="en-US" dirty="0"/>
              <a:t>building 36, Kuwait&gt; Al Sahel Sports Club, Abdulla Hamad Al </a:t>
            </a:r>
            <a:r>
              <a:rPr lang="en-US" dirty="0" err="1"/>
              <a:t>Hashimi</a:t>
            </a:r>
            <a:r>
              <a:rPr lang="en-US" dirty="0"/>
              <a:t> St, Kuwait&gt; Alia international hospital &gt; block 2 Kuwait</a:t>
            </a:r>
            <a:endParaRPr lang="fi-FI" dirty="0"/>
          </a:p>
          <a:p>
            <a:r>
              <a:rPr lang="fi-FI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-65dbm to -100dbm   Long/Lat: </a:t>
            </a:r>
            <a:r>
              <a:rPr lang="en-IN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48.096674, 29.100119</a:t>
            </a:r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10/05/2022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4E916-3299-E922-0121-F978D5D7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77" y="1377295"/>
            <a:ext cx="5400000" cy="35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6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IN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Kuwait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IN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Kuwait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City)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04825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Kuwait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Western Asia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Kuwait City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GMT +03 </a:t>
                      </a:r>
                      <a:r>
                        <a:rPr kumimoji="0" lang="en-I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Arabian Standard Time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3897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</a:t>
            </a:r>
            <a:r>
              <a:rPr lang="en-IN" sz="3200" dirty="0">
                <a:latin typeface="+mj-lt"/>
                <a:ea typeface="+mj-ea"/>
                <a:cs typeface="+mj-cs"/>
              </a:rPr>
              <a:t>Kuwait: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67663"/>
              </p:ext>
            </p:extLst>
          </p:nvPr>
        </p:nvGraphicFramePr>
        <p:xfrm>
          <a:off x="1447801" y="1601127"/>
          <a:ext cx="6553200" cy="104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419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03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Ooredoo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419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STC_KW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419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02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Zain_KW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43262"/>
              </p:ext>
            </p:extLst>
          </p:nvPr>
        </p:nvGraphicFramePr>
        <p:xfrm>
          <a:off x="673100" y="3085358"/>
          <a:ext cx="3898900" cy="137308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Ooredoo Network Info1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 (3500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B3 (1800 MHz), B20 (800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262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B8 (900 MHz)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B1 (2100 MHz)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68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900, 1800Mhz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22005"/>
              </p:ext>
            </p:extLst>
          </p:nvPr>
        </p:nvGraphicFramePr>
        <p:xfrm>
          <a:off x="4953000" y="3078691"/>
          <a:ext cx="3898900" cy="130492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STC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 (3500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B3 (1800 MHz),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 2100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900, 1800Mhz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10374"/>
              </p:ext>
            </p:extLst>
          </p:nvPr>
        </p:nvGraphicFramePr>
        <p:xfrm>
          <a:off x="2774951" y="4743872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Zain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N77 (3700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B3 (1800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 2100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Ooredoo- Supports 5G,LTE, VoLTE, VoWifi 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STC- Supports  5G, LTE, VoLTE ,VoWifi, WCDMA and 2G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Zain- Supports 5G , LTE,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WCDMA and 2G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82978" y="20574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-65dbm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-65dbm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A83DA6-75A5-4719-A061-988448D67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z="700" dirty="0">
              <a:latin typeface="+mn-lt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FD2F6A5-76D6-4467-9DB4-6131C03BB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7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z="700" smtClean="0">
                <a:latin typeface="+mn-lt"/>
              </a:rPr>
              <a:pPr/>
              <a:t>10/05/2022</a:t>
            </a:fld>
            <a:endParaRPr lang="en-US" sz="70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sz="700">
                <a:latin typeface="+mn-lt"/>
              </a:rPr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z="700" smtClean="0">
                <a:latin typeface="+mn-lt"/>
              </a:rPr>
              <a:pPr/>
              <a:t>6</a:t>
            </a:fld>
            <a:endParaRPr lang="en-US" sz="700">
              <a:latin typeface="+mn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8AF62E-74C4-48CE-893B-0844BDDD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802448"/>
              </p:ext>
            </p:extLst>
          </p:nvPr>
        </p:nvGraphicFramePr>
        <p:xfrm>
          <a:off x="342901" y="762000"/>
          <a:ext cx="8458197" cy="5373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3834">
                  <a:extLst>
                    <a:ext uri="{9D8B030D-6E8A-4147-A177-3AD203B41FA5}">
                      <a16:colId xmlns:a16="http://schemas.microsoft.com/office/drawing/2014/main" val="2901978239"/>
                    </a:ext>
                  </a:extLst>
                </a:gridCol>
                <a:gridCol w="2692102">
                  <a:extLst>
                    <a:ext uri="{9D8B030D-6E8A-4147-A177-3AD203B41FA5}">
                      <a16:colId xmlns:a16="http://schemas.microsoft.com/office/drawing/2014/main" val="1995230697"/>
                    </a:ext>
                  </a:extLst>
                </a:gridCol>
                <a:gridCol w="2774986">
                  <a:extLst>
                    <a:ext uri="{9D8B030D-6E8A-4147-A177-3AD203B41FA5}">
                      <a16:colId xmlns:a16="http://schemas.microsoft.com/office/drawing/2014/main" val="1834744254"/>
                    </a:ext>
                  </a:extLst>
                </a:gridCol>
                <a:gridCol w="1707275">
                  <a:extLst>
                    <a:ext uri="{9D8B030D-6E8A-4147-A177-3AD203B41FA5}">
                      <a16:colId xmlns:a16="http://schemas.microsoft.com/office/drawing/2014/main" val="304445090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Operator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Mobility Scenario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Location Tested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Longitude / Latitude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070346377"/>
                  </a:ext>
                </a:extLst>
              </a:tr>
              <a:tr h="205617">
                <a:tc rowSpan="6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Ooredoo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4G-3G-4G HO SPOT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No Location Found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b="0" dirty="0">
                          <a:effectLst/>
                          <a:latin typeface="+mn-lt"/>
                        </a:rPr>
                        <a:t>48.124920/ 29.127284</a:t>
                      </a:r>
                      <a:endParaRPr lang="en-IN" sz="7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104726692"/>
                  </a:ext>
                </a:extLst>
              </a:tr>
              <a:tr h="29991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SRVCC</a:t>
                      </a:r>
                      <a:r>
                        <a:rPr lang="en-IN" sz="700" dirty="0">
                          <a:effectLst/>
                        </a:rPr>
                        <a:t> to 3G/2G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 2, Kuwait</a:t>
                      </a:r>
                      <a:endParaRPr lang="en-IN" sz="8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48.120618, 29.131248 </a:t>
                      </a:r>
                      <a:endParaRPr lang="en-IN" sz="7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507926505"/>
                  </a:ext>
                </a:extLst>
              </a:tr>
              <a:tr h="2056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IRAT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No Location Found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b="0" dirty="0">
                          <a:effectLst/>
                          <a:latin typeface="+mn-lt"/>
                        </a:rPr>
                        <a:t>48.124920/ 29.127284</a:t>
                      </a:r>
                      <a:endParaRPr lang="en-IN" sz="7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645714692"/>
                  </a:ext>
                </a:extLst>
              </a:tr>
              <a:tr h="2823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Razi St, Kuwait</a:t>
                      </a:r>
                      <a:endParaRPr lang="en-GB" sz="700" b="0" i="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b="0" dirty="0">
                          <a:effectLst/>
                          <a:latin typeface="+mn-lt"/>
                        </a:rPr>
                        <a:t>48.124920/ 29.127284</a:t>
                      </a:r>
                      <a:endParaRPr lang="en-IN" sz="7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239307666"/>
                  </a:ext>
                </a:extLst>
              </a:tr>
              <a:tr h="2056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 2, Kuwait</a:t>
                      </a:r>
                      <a:endParaRPr lang="en-IN" sz="7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48.120618, 29.131248 </a:t>
                      </a:r>
                      <a:endParaRPr lang="en-IN" sz="7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99695682"/>
                  </a:ext>
                </a:extLst>
              </a:tr>
              <a:tr h="3778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Location Found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48.120618, 29.131248 </a:t>
                      </a:r>
                      <a:endParaRPr lang="en-IN" sz="7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8875172"/>
                  </a:ext>
                </a:extLst>
              </a:tr>
              <a:tr h="205617">
                <a:tc rowSpan="6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STC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4G-3G-4G HO SPOT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No Location Found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48.127562  ,29.137785</a:t>
                      </a:r>
                    </a:p>
                    <a:p>
                      <a:pPr algn="ctr"/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824847574"/>
                  </a:ext>
                </a:extLst>
              </a:tr>
              <a:tr h="2056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SRVCC</a:t>
                      </a:r>
                      <a:r>
                        <a:rPr lang="en-IN" sz="700" dirty="0">
                          <a:effectLst/>
                        </a:rPr>
                        <a:t> to 3G/2G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44J9+RJV Fahad Al Ahmad, Kuwait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48.119037 , 29.132120 </a:t>
                      </a:r>
                      <a:endParaRPr lang="en-IN" sz="7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478728976"/>
                  </a:ext>
                </a:extLst>
              </a:tr>
              <a:tr h="4278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IRAT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No Location Found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48.127562, 29.137785</a:t>
                      </a: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328864604"/>
                  </a:ext>
                </a:extLst>
              </a:tr>
              <a:tr h="2823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fi-FI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Ajran Hassan Al Ajran St, Kuwait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48.127562, 29.137785</a:t>
                      </a: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32998683"/>
                  </a:ext>
                </a:extLst>
              </a:tr>
              <a:tr h="36499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44J9+RJV Fahad Al Ahmad, Kuwait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48.119037 , 29.132120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887865407"/>
                  </a:ext>
                </a:extLst>
              </a:tr>
              <a:tr h="2823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No Location Found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48.119037, 29.132120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397152398"/>
                  </a:ext>
                </a:extLst>
              </a:tr>
              <a:tr h="205617">
                <a:tc rowSpan="6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Zain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4G-3G-4G HO SPOT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No Location Found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48.125024, 29.140080</a:t>
                      </a: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03205446"/>
                  </a:ext>
                </a:extLst>
              </a:tr>
              <a:tr h="1824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SRVCC</a:t>
                      </a:r>
                      <a:r>
                        <a:rPr lang="en-IN" sz="700" dirty="0">
                          <a:effectLst/>
                        </a:rPr>
                        <a:t> to 3G/2G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Mahboula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Public Park, Salem Sabah Al Salem Al Sabah St, Kuwait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48.131237, </a:t>
                      </a: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29.139626</a:t>
                      </a: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397554347"/>
                  </a:ext>
                </a:extLst>
              </a:tr>
              <a:tr h="2823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IRAT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No Location Found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48.125024, 29.140080</a:t>
                      </a: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86498411"/>
                  </a:ext>
                </a:extLst>
              </a:tr>
              <a:tr h="2823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44RF+3X, Fahad Al Ahmad, Kuwait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48.125024, 29.140080</a:t>
                      </a: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060319409"/>
                  </a:ext>
                </a:extLst>
              </a:tr>
              <a:tr h="36499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Mahboula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Public Park, Salem Sabah Al Salem Al Sabah St, Kuwait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48.131237, </a:t>
                      </a: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29.139626</a:t>
                      </a: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44400958"/>
                  </a:ext>
                </a:extLst>
              </a:tr>
              <a:tr h="2823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Location Found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48.131237, </a:t>
                      </a:r>
                      <a:r>
                        <a:rPr lang="en-IN" sz="7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IN" sz="7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29.139626</a:t>
                      </a:r>
                    </a:p>
                    <a:p>
                      <a:pPr algn="ctr"/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159529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A920-829D-43B3-8961-06F6B38F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</a:pP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4G-3G-4G HO SPOT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SRVCC to 3G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4G-3G-4G HO SPOT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SRVCC to 3G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4G-3G-4G HO SPOT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SRVCC to 3G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500" dirty="0">
                <a:effectLst/>
              </a:rPr>
              <a:t>4G-3G-4G HO SPOT,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SRVCC-3G/2G</a:t>
            </a:r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E06D-30AC-4381-BB9C-3F3EA20E3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to 3G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BB799-5C3A-4D52-A375-73354E47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10/05/2022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8D472-971A-4503-A190-E7D37196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226F3-523C-40DE-A5E4-ACB0A8A7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7601C9-0172-9A6E-2070-53EEDDA2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3413"/>
            <a:ext cx="3733800" cy="35067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1554BA-B532-6274-418F-C6656F031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008" y="1949974"/>
            <a:ext cx="4080792" cy="34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u="sng" dirty="0"/>
              <a:t> 5G Ooredoo Drive Route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737A1-0F7D-43CF-B15E-CFE45EC4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123112" cy="1033462"/>
          </a:xfrm>
        </p:spPr>
        <p:txBody>
          <a:bodyPr/>
          <a:lstStyle/>
          <a:p>
            <a:r>
              <a:rPr lang="fi-FI" dirty="0"/>
              <a:t>Abu Halifa, Kuwait &gt;&gt; Adan Hospital, 43PW+6QF, Hadiya, Kuwait &gt;&gt; ALFA, 44F8+VX2, Fahad Al Ahmad, Kuwait</a:t>
            </a:r>
          </a:p>
          <a:p>
            <a:r>
              <a:rPr lang="fi-FI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-65dbm to -100dbm   Long/Lat: 29.127, 48.124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10/05/2022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8D0B56-C5FA-5C6C-DC3D-BA68B02E3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88" y="1477941"/>
            <a:ext cx="5400000" cy="33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u="sng" dirty="0"/>
              <a:t> 5G STC Drive Route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98DE6-5CD4-4E7A-8103-1B13FDDB6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18312" cy="804862"/>
          </a:xfrm>
        </p:spPr>
        <p:txBody>
          <a:bodyPr/>
          <a:lstStyle/>
          <a:p>
            <a:r>
              <a:rPr lang="en-I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N" dirty="0"/>
              <a:t>building 36, Kuwait</a:t>
            </a:r>
            <a:r>
              <a:rPr lang="fi-FI" dirty="0"/>
              <a:t> &gt;&gt; Abu Halifa, Kuwait &gt;&gt; </a:t>
            </a:r>
            <a:r>
              <a:rPr lang="en-US" dirty="0"/>
              <a:t>College of Aviation &amp; Technology, Building #69, 34 Walking St, Kuwait </a:t>
            </a:r>
            <a:r>
              <a:rPr lang="fi-FI" dirty="0"/>
              <a:t>&gt;&gt; T1 street food، 211, Mahboula،, Kuwait</a:t>
            </a:r>
          </a:p>
          <a:p>
            <a:r>
              <a:rPr lang="fi-FI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-65dbm to -120dbm   Long/Lat: 29.127, 48.124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10/05/2022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6D015-2DD2-EBEB-4464-C915DFD32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69180"/>
            <a:ext cx="5400000" cy="40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4059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681</Words>
  <Application>Microsoft Office PowerPoint</Application>
  <PresentationFormat>On-screen Show (4:3)</PresentationFormat>
  <Paragraphs>186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</vt:lpstr>
      <vt:lpstr>Calibri</vt:lpstr>
      <vt:lpstr>Cambria</vt:lpstr>
      <vt:lpstr>Century Gothic</vt:lpstr>
      <vt:lpstr>Lucida Grande</vt:lpstr>
      <vt:lpstr>Roboto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 </vt:lpstr>
      <vt:lpstr>  Operators and general Information</vt:lpstr>
      <vt:lpstr>PowerPoint Presentation</vt:lpstr>
      <vt:lpstr>PowerPoint Presentation</vt:lpstr>
      <vt:lpstr>4G-3G-4G HO SPOT SRVCC to 3G 4G-3G-4G HO SPOT SRVCC to 3G 4G-3G-4G HO SPOT SRVCC to 3G 4G-3G-4G HO SPOT, SRVCC-3G/2G</vt:lpstr>
      <vt:lpstr> 5G Ooredoo Drive Route</vt:lpstr>
      <vt:lpstr> 5G STC Drive Route</vt:lpstr>
      <vt:lpstr> 5G Zain Drive Route</vt:lpstr>
      <vt:lpstr>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MARQUIS TECHNOLOGIES  </dc:title>
  <dc:creator>Anil Patidar</dc:creator>
  <cp:lastModifiedBy>Affan Bilal</cp:lastModifiedBy>
  <cp:revision>17</cp:revision>
  <dcterms:created xsi:type="dcterms:W3CDTF">2020-10-02T15:45:52Z</dcterms:created>
  <dcterms:modified xsi:type="dcterms:W3CDTF">2022-05-10T08:25:32Z</dcterms:modified>
</cp:coreProperties>
</file>