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6"/>
  </p:notesMasterIdLst>
  <p:handoutMasterIdLst>
    <p:handoutMasterId r:id="rId27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552" r:id="rId12"/>
    <p:sldId id="460" r:id="rId13"/>
    <p:sldId id="462" r:id="rId14"/>
    <p:sldId id="464" r:id="rId15"/>
    <p:sldId id="467" r:id="rId16"/>
    <p:sldId id="551" r:id="rId17"/>
    <p:sldId id="529" r:id="rId18"/>
    <p:sldId id="530" r:id="rId19"/>
    <p:sldId id="531" r:id="rId20"/>
    <p:sldId id="523" r:id="rId21"/>
    <p:sldId id="553" r:id="rId22"/>
    <p:sldId id="550" r:id="rId23"/>
    <p:sldId id="554" r:id="rId24"/>
    <p:sldId id="423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al Marwah" initials="KM" lastIdx="1" clrIdx="0">
    <p:extLst>
      <p:ext uri="{19B8F6BF-5375-455C-9EA6-DF929625EA0E}">
        <p15:presenceInfo xmlns:p15="http://schemas.microsoft.com/office/powerpoint/2012/main" userId="Komal Marw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1633" autoAdjust="0"/>
  </p:normalViewPr>
  <p:slideViewPr>
    <p:cSldViewPr>
      <p:cViewPr>
        <p:scale>
          <a:sx n="90" d="100"/>
          <a:sy n="90" d="100"/>
        </p:scale>
        <p:origin x="556" y="-4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4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Microsoft_Excel_97-2003_Worksheet1.xls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2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en-US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Location : Jhansi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Inter Band HO</a:t>
            </a:r>
          </a:p>
          <a:p>
            <a:endParaRPr lang="en-US" sz="28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E42D2-4D9D-4B44-91B7-3B9968A7DAAC}"/>
              </a:ext>
            </a:extLst>
          </p:cNvPr>
          <p:cNvSpPr txBox="1"/>
          <p:nvPr/>
        </p:nvSpPr>
        <p:spPr>
          <a:xfrm>
            <a:off x="685800" y="6314637"/>
            <a:ext cx="802260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6FD7-B09F-4E00-BE05-485FDA9F0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09" y="952500"/>
            <a:ext cx="2645634" cy="4952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B9DD0-0924-4AF2-82A2-3DD14C693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196" y="1022570"/>
            <a:ext cx="2939022" cy="4945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85BD4-59FA-4A2B-907F-EEEE38256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81" y="1026734"/>
            <a:ext cx="2911624" cy="49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Airtel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00E6B9-593C-4DC3-A571-DA5918FF9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758" y="1548944"/>
            <a:ext cx="1969213" cy="1651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A43072-20D2-4879-9431-A59D51B3F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9" y="1371600"/>
            <a:ext cx="6858000" cy="3200400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ABDFE01-30D5-4C4D-B5B9-DBD2E1D4F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494200"/>
              </p:ext>
            </p:extLst>
          </p:nvPr>
        </p:nvGraphicFramePr>
        <p:xfrm>
          <a:off x="7315200" y="3657601"/>
          <a:ext cx="1574999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597" imgH="806406" progId="Excel.Sheet.8">
                  <p:embed/>
                </p:oleObj>
              </mc:Choice>
              <mc:Fallback>
                <p:oleObj name="Worksheet" showAsIcon="1" r:id="rId4" imgW="914597" imgH="8064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5200" y="3657601"/>
                        <a:ext cx="1574999" cy="141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25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917884"/>
              </p:ext>
            </p:extLst>
          </p:nvPr>
        </p:nvGraphicFramePr>
        <p:xfrm>
          <a:off x="448099" y="760187"/>
          <a:ext cx="6477000" cy="518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080271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37169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1598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78.565274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25.458479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31062"/>
            <a:ext cx="8153400" cy="533400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Near Cell (Reliance JIO)</a:t>
            </a:r>
            <a:endParaRPr lang="en-IN" sz="28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2246" y="1528179"/>
            <a:ext cx="244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6987823" y="2416724"/>
            <a:ext cx="169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Loha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Mandi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Antia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Talab 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Jhansi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3216D9-C9A6-467F-8233-8BE5BAF09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8179"/>
            <a:ext cx="3165502" cy="49470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667A87-1941-4146-8653-EC6D0135C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325" y="1528179"/>
            <a:ext cx="3105475" cy="49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789663"/>
              </p:ext>
            </p:extLst>
          </p:nvPr>
        </p:nvGraphicFramePr>
        <p:xfrm>
          <a:off x="457200" y="89740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356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762137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78.548417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25.454345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2712" y="1905000"/>
            <a:ext cx="254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7572D-9569-479A-8ADB-83798E584236}"/>
              </a:ext>
            </a:extLst>
          </p:cNvPr>
          <p:cNvSpPr txBox="1"/>
          <p:nvPr/>
        </p:nvSpPr>
        <p:spPr>
          <a:xfrm>
            <a:off x="5500511" y="2990671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Subhash Market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Antia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Talab 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Jhansi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D044B-30E2-4271-81E8-3BBA9371B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83" y="1752601"/>
            <a:ext cx="2918717" cy="4724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99CB92-6BE3-461B-B423-EF590A665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9" y="1752601"/>
            <a:ext cx="312420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itchFamily="34" charset="0"/>
              </a:rPr>
              <a:t>Mixed Coverage Area for Reliance JIO</a:t>
            </a:r>
            <a:endParaRPr lang="en-IN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A79AD-C8A9-437B-917D-224155DA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914400"/>
            <a:ext cx="3742226" cy="5577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55F37A-E989-44CF-8665-E43A5A53C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753420" cy="55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Inter Band Handover (FDD-TDD) for JIO 4G</a:t>
            </a:r>
            <a:endParaRPr lang="en-IN" sz="24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E5B08-EA36-4666-BC25-7240A78808C8}"/>
              </a:ext>
            </a:extLst>
          </p:cNvPr>
          <p:cNvSpPr txBox="1"/>
          <p:nvPr/>
        </p:nvSpPr>
        <p:spPr>
          <a:xfrm>
            <a:off x="990600" y="5835722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Band 40 </a:t>
            </a:r>
            <a:r>
              <a:rPr lang="en-US" dirty="0"/>
              <a:t>                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F5CC8-383B-40B0-8856-8CFA21A0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861319"/>
            <a:ext cx="3886200" cy="4929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B64E1-3D04-40A9-86A4-FDCA609CD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61" y="858750"/>
            <a:ext cx="3877639" cy="49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91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Jio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F2EA5D-663C-4B81-9CD4-AECB63E18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915788"/>
              </p:ext>
            </p:extLst>
          </p:nvPr>
        </p:nvGraphicFramePr>
        <p:xfrm>
          <a:off x="7341892" y="4038600"/>
          <a:ext cx="1421108" cy="148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597" imgH="806406" progId="Excel.Sheet.8">
                  <p:embed/>
                </p:oleObj>
              </mc:Choice>
              <mc:Fallback>
                <p:oleObj name="Worksheet" showAsIcon="1" r:id="rId2" imgW="914597" imgH="8064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41892" y="4038600"/>
                        <a:ext cx="1421108" cy="1481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33A6C0-79E1-4C36-9045-7C6F74687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4" y="1066800"/>
            <a:ext cx="6867525" cy="4453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BC034-D0A3-4E68-A9B2-02107B4F5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725" y="1506822"/>
            <a:ext cx="15892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802" y="1170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456341"/>
              </p:ext>
            </p:extLst>
          </p:nvPr>
        </p:nvGraphicFramePr>
        <p:xfrm>
          <a:off x="381000" y="945113"/>
          <a:ext cx="6629400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78.567488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25.457385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E74DD88-9968-414C-8498-AF5C87FDE298}"/>
              </a:ext>
            </a:extLst>
          </p:cNvPr>
          <p:cNvSpPr txBox="1"/>
          <p:nvPr/>
        </p:nvSpPr>
        <p:spPr>
          <a:xfrm>
            <a:off x="5572874" y="3128590"/>
            <a:ext cx="457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Antia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Talab 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Jhansi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DCC2A-BF9A-48C1-A769-A7121E151C73}"/>
              </a:ext>
            </a:extLst>
          </p:cNvPr>
          <p:cNvSpPr txBox="1"/>
          <p:nvPr/>
        </p:nvSpPr>
        <p:spPr>
          <a:xfrm>
            <a:off x="5334000" y="1788851"/>
            <a:ext cx="505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28ECF-8208-4EE2-86AA-EDDAE466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25" y="1670409"/>
            <a:ext cx="2813693" cy="4730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48F55-A5C7-4F7A-BE0C-B63786561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27" y="1670409"/>
            <a:ext cx="2813693" cy="47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902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Edge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509591"/>
              </p:ext>
            </p:extLst>
          </p:nvPr>
        </p:nvGraphicFramePr>
        <p:xfrm>
          <a:off x="330532" y="967397"/>
          <a:ext cx="6222668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9668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78.570184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25.452287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8580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Museum Road Jhansi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BB1639-568E-4D14-B581-AC110564172C}"/>
              </a:ext>
            </a:extLst>
          </p:cNvPr>
          <p:cNvSpPr txBox="1"/>
          <p:nvPr/>
        </p:nvSpPr>
        <p:spPr>
          <a:xfrm>
            <a:off x="5598132" y="1749202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2C598-5070-4A1F-A9CE-60E782BA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06" y="1675568"/>
            <a:ext cx="2971800" cy="4906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27B0C-E74C-4AFD-B944-BD21606DF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32" y="1668720"/>
            <a:ext cx="3200399" cy="49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for VI: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79A2B-35F4-4CDE-9F58-4B650370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75" y="1219200"/>
            <a:ext cx="3818283" cy="5038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D918E-37C9-4927-879E-42F339689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79" y="1219200"/>
            <a:ext cx="3767769" cy="50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13748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642175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40854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3E36AF-3194-47CB-97E1-16B5D65BF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548527"/>
              </p:ext>
            </p:extLst>
          </p:nvPr>
        </p:nvGraphicFramePr>
        <p:xfrm>
          <a:off x="269696" y="5142858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     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VI Band Handover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C5D80-9CA1-4C28-A24D-AB8D16E20C42}"/>
              </a:ext>
            </a:extLst>
          </p:cNvPr>
          <p:cNvSpPr txBox="1"/>
          <p:nvPr/>
        </p:nvSpPr>
        <p:spPr>
          <a:xfrm>
            <a:off x="914400" y="6324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/>
              <a:t>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                  Band 8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62D99-7098-4686-9328-9B34A87F1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1566041"/>
            <a:ext cx="2099441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BC9124-2676-4C5C-83E3-C0E8AAD4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566041"/>
            <a:ext cx="2123091" cy="4238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65A878-2224-47B8-9F73-1F05539C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566041"/>
            <a:ext cx="2175641" cy="426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01BD00-A31C-4107-ADD9-D5325DC0C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568670"/>
            <a:ext cx="2175641" cy="42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VI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60803-1E07-460C-AF54-152027FAD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7800"/>
            <a:ext cx="8253039" cy="144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88EC0B-6A67-4F4A-BBB5-0A9D2909F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124199"/>
            <a:ext cx="2452336" cy="1828801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57BA573-F165-43A2-B81F-9608F0186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860077"/>
              </p:ext>
            </p:extLst>
          </p:nvPr>
        </p:nvGraphicFramePr>
        <p:xfrm>
          <a:off x="7391400" y="3379789"/>
          <a:ext cx="1321199" cy="116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597" imgH="806406" progId="Excel.Sheet.8">
                  <p:embed/>
                </p:oleObj>
              </mc:Choice>
              <mc:Fallback>
                <p:oleObj name="Worksheet" showAsIcon="1" r:id="rId4" imgW="914597" imgH="8064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1400" y="3379789"/>
                        <a:ext cx="1321199" cy="116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07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0"/>
            <a:ext cx="7222588" cy="381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G-net Tracker Drive Route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6A161-D4ED-4CC5-B65C-08B6A089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34" y="762000"/>
            <a:ext cx="4220308" cy="579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2FA2A-F6BC-45C0-9CD2-39FE58448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1" y="766281"/>
            <a:ext cx="4631459" cy="57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C3DC-6B18-4C42-B589-4ACEF1AA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672"/>
            <a:ext cx="7313612" cy="1143000"/>
          </a:xfrm>
        </p:spPr>
        <p:txBody>
          <a:bodyPr>
            <a:normAutofit/>
          </a:bodyPr>
          <a:lstStyle/>
          <a:p>
            <a:r>
              <a:rPr lang="en-US" sz="3600" u="sng" dirty="0"/>
              <a:t>Drive Route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EF4C5-236C-4FF1-A464-46C84E7E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1"/>
            <a:ext cx="8534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1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380725"/>
              </p:ext>
            </p:extLst>
          </p:nvPr>
        </p:nvGraphicFramePr>
        <p:xfrm>
          <a:off x="762000" y="1143000"/>
          <a:ext cx="7543800" cy="5590482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https://www.airtel.in/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54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3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900 – FDD(Band 8)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 – FDD(Band 3)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2100 – FDD 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all services: *121#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245235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365602"/>
              </p:ext>
            </p:extLst>
          </p:nvPr>
        </p:nvGraphicFramePr>
        <p:xfrm>
          <a:off x="762000" y="1066801"/>
          <a:ext cx="7696200" cy="5066752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https://www.jio.com</a:t>
                      </a:r>
                      <a:endParaRPr lang="en-IN" sz="16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78956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731735"/>
              </p:ext>
            </p:extLst>
          </p:nvPr>
        </p:nvGraphicFramePr>
        <p:xfrm>
          <a:off x="762000" y="1066801"/>
          <a:ext cx="7696200" cy="5256701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Website: </a:t>
                      </a:r>
                      <a:r>
                        <a:rPr kumimoji="0" lang="en-US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https://www.myvi.in</a:t>
                      </a:r>
                      <a:endParaRPr kumimoji="0" lang="en-IN" sz="160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kumimoji="0" lang="en-IN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internet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880254"/>
                  </a:ext>
                </a:extLst>
              </a:tr>
              <a:tr h="633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MSISDN :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Recharge 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199*5#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Balance check 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*199*2#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7947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(CSFB to 2G/3G)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Edge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966523"/>
              </p:ext>
            </p:extLst>
          </p:nvPr>
        </p:nvGraphicFramePr>
        <p:xfrm>
          <a:off x="304800" y="838200"/>
          <a:ext cx="5811365" cy="719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455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113578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39339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816624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24137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362232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07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78.567717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25.456855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321"/>
            <a:ext cx="7848600" cy="6096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D9695-0CEF-4EB4-A389-4EA0E657ECEE}"/>
              </a:ext>
            </a:extLst>
          </p:cNvPr>
          <p:cNvSpPr txBox="1"/>
          <p:nvPr/>
        </p:nvSpPr>
        <p:spPr>
          <a:xfrm>
            <a:off x="5562600" y="177058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990C3-D21B-4318-A4B0-379B474129D4}"/>
              </a:ext>
            </a:extLst>
          </p:cNvPr>
          <p:cNvSpPr txBox="1"/>
          <p:nvPr/>
        </p:nvSpPr>
        <p:spPr>
          <a:xfrm>
            <a:off x="7001679" y="2930405"/>
            <a:ext cx="169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Antia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Talab Jhansi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30FE-5044-4F53-8656-6BE4B1F0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76400"/>
            <a:ext cx="2995970" cy="4705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78EE-0E37-4B25-B150-7C4160F1C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2919428" cy="47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885241"/>
              </p:ext>
            </p:extLst>
          </p:nvPr>
        </p:nvGraphicFramePr>
        <p:xfrm>
          <a:off x="238875" y="821856"/>
          <a:ext cx="6477000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931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131132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176766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82235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35742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32194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400" b="1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78.566509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25.459952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412"/>
            <a:ext cx="7924800" cy="4953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448C-6D9B-417F-9991-87C8A217948B}"/>
              </a:ext>
            </a:extLst>
          </p:cNvPr>
          <p:cNvSpPr txBox="1"/>
          <p:nvPr/>
        </p:nvSpPr>
        <p:spPr>
          <a:xfrm>
            <a:off x="5562600" y="175260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8532B-8919-4757-89BE-F9B7DC72A692}"/>
              </a:ext>
            </a:extLst>
          </p:cNvPr>
          <p:cNvSpPr txBox="1"/>
          <p:nvPr/>
        </p:nvSpPr>
        <p:spPr>
          <a:xfrm>
            <a:off x="5181600" y="3111417"/>
            <a:ext cx="5075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Antia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Talab 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Jhansi</a:t>
            </a: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8D2BB-745E-4756-AC1D-F0C75E46D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1662700"/>
            <a:ext cx="3200400" cy="480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8AA319-9196-4C50-B213-D7F333F0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75" y="1662700"/>
            <a:ext cx="275238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7397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  <a:cs typeface="Calibri" pitchFamily="34" charset="0"/>
              </a:rPr>
              <a:t>Mixed Coverage Area for Airtel</a:t>
            </a:r>
            <a:endParaRPr lang="en-IN" sz="20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25C557-8548-4470-9DD4-8AD9F28A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858" y="1038573"/>
            <a:ext cx="3778898" cy="5545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2AAAD2-96B5-4D2A-82A3-6275F9BBE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38573"/>
            <a:ext cx="3873943" cy="55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15817</TotalTime>
  <Words>700</Words>
  <Application>Microsoft Office PowerPoint</Application>
  <PresentationFormat>On-screen Show (4:3)</PresentationFormat>
  <Paragraphs>257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Microsoft Excel 97-2003 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MATT Tool InterBand Handover Results for Airtel</vt:lpstr>
      <vt:lpstr>Near Cell (Reliance JIO)</vt:lpstr>
      <vt:lpstr>PowerPoint Presentation</vt:lpstr>
      <vt:lpstr>PowerPoint Presentation</vt:lpstr>
      <vt:lpstr>Inter Band Handover (FDD-TDD) for JIO 4G</vt:lpstr>
      <vt:lpstr>MATT Tool InterBand Handover Results for Jio</vt:lpstr>
      <vt:lpstr>Near Cell for VI:  </vt:lpstr>
      <vt:lpstr> Edge Cell for VI:  </vt:lpstr>
      <vt:lpstr>Mixed Coverage Area for VI:  </vt:lpstr>
      <vt:lpstr>      VI Band Handover</vt:lpstr>
      <vt:lpstr>MATT Tool InterBand Handover Results for VI</vt:lpstr>
      <vt:lpstr>    G-net Tracker Drive Route</vt:lpstr>
      <vt:lpstr>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Komal Marwah</cp:lastModifiedBy>
  <cp:revision>920</cp:revision>
  <dcterms:created xsi:type="dcterms:W3CDTF">2007-12-16T16:40:02Z</dcterms:created>
  <dcterms:modified xsi:type="dcterms:W3CDTF">2021-10-09T13:01:15Z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