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3" r:id="rId2"/>
    <p:sldId id="425" r:id="rId3"/>
    <p:sldId id="257" r:id="rId4"/>
    <p:sldId id="636" r:id="rId5"/>
    <p:sldId id="617" r:id="rId6"/>
    <p:sldId id="629" r:id="rId7"/>
    <p:sldId id="634" r:id="rId8"/>
    <p:sldId id="635" r:id="rId9"/>
    <p:sldId id="630" r:id="rId10"/>
    <p:sldId id="631" r:id="rId11"/>
    <p:sldId id="633" r:id="rId12"/>
    <p:sldId id="598" r:id="rId13"/>
    <p:sldId id="42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9FF1E3-3CFC-4F17-8A57-EC893512C414}">
          <p14:sldIdLst>
            <p14:sldId id="343"/>
            <p14:sldId id="425"/>
            <p14:sldId id="257"/>
            <p14:sldId id="636"/>
          </p14:sldIdLst>
        </p14:section>
        <p14:section name="Untitled Section" id="{B77C4F61-FB59-4C82-B25D-1F29F0459E07}">
          <p14:sldIdLst>
            <p14:sldId id="617"/>
            <p14:sldId id="629"/>
            <p14:sldId id="634"/>
            <p14:sldId id="635"/>
            <p14:sldId id="630"/>
            <p14:sldId id="631"/>
            <p14:sldId id="633"/>
            <p14:sldId id="598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Verma" initials="H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2AD"/>
    <a:srgbClr val="BBBCBA"/>
    <a:srgbClr val="7C0917"/>
    <a:srgbClr val="9CBD26"/>
    <a:srgbClr val="464AB3"/>
    <a:srgbClr val="DCB328"/>
    <a:srgbClr val="BCBCBC"/>
    <a:srgbClr val="05A2E6"/>
    <a:srgbClr val="A04B9F"/>
    <a:srgbClr val="00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533" autoAdjust="0"/>
  </p:normalViewPr>
  <p:slideViewPr>
    <p:cSldViewPr>
      <p:cViewPr varScale="1">
        <p:scale>
          <a:sx n="81" d="100"/>
          <a:sy n="81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/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463E24-86A2-4270-96A6-002A083AA2D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3C94-B851-4B6E-B40D-5061259CFE69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7713-734E-4E09-8460-F85663CC8703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CB76-470D-42B2-AABA-1E3A3D57E34A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1541-EF90-4696-9A27-1F733DC57994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1BCB-74E9-4721-A0E0-13FFA1323F6D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848D-7419-4425-91F9-69D1A36041D4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6BBF65-8F27-4BBA-9A9F-29AE072AE8B5}" type="slidenum">
              <a:rPr lang="en-US"/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57" name="Rectangle 922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5357" y="2960716"/>
            <a:ext cx="3027251" cy="2387600"/>
          </a:xfrm>
        </p:spPr>
        <p:txBody>
          <a:bodyPr anchor="t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9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Tahoma" panose="020B0604030504040204" pitchFamily="34" charset="0"/>
              </a:rPr>
              <a:t>MARQUIS TECHNOLOGIES</a:t>
            </a:r>
            <a:br>
              <a:rPr lang="en-US" sz="29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US" sz="29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900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5356" y="953037"/>
            <a:ext cx="3027250" cy="1709849"/>
          </a:xfrm>
        </p:spPr>
        <p:txBody>
          <a:bodyPr anchor="b">
            <a:normAutofit/>
          </a:bodyPr>
          <a:lstStyle/>
          <a:p>
            <a:pPr marR="0" algn="l" eaLnBrk="1" hangingPunct="1"/>
            <a:r>
              <a:rPr lang="en-US" sz="1700" dirty="0">
                <a:latin typeface="Cambria" panose="02040503050406030204" pitchFamily="18" charset="0"/>
                <a:cs typeface="Times New Roman" panose="02020603050405020304" pitchFamily="18" charset="0"/>
              </a:rPr>
              <a:t>Drive Route – Japan </a:t>
            </a:r>
          </a:p>
          <a:p>
            <a:pPr marR="0" algn="l" eaLnBrk="1" hangingPunct="1"/>
            <a:endParaRPr lang="en-US" sz="17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58" name="Group 922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229" name="Rectangle 922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9" name="Rectangle 92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" name="Rectangle 92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5" name="Rectangle 92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41869" y="1037644"/>
            <a:ext cx="4152000" cy="472395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spcAft>
                <a:spcPts val="600"/>
              </a:spcAft>
              <a:defRPr/>
            </a:pPr>
            <a:br>
              <a:rPr lang="en-US" altLang="de-DE" sz="1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5030" y="2767106"/>
            <a:ext cx="2160621" cy="3071906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Softbank </a:t>
            </a:r>
            <a:r>
              <a:rPr lang="en-US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5G Good Coverage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C70DA-7A37-66EE-738C-9B3614F7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75622"/>
            <a:ext cx="30003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3849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38151-76D3-4E65-8389-FF776DC17B18}"/>
              </a:ext>
            </a:extLst>
          </p:cNvPr>
          <p:cNvSpPr txBox="1"/>
          <p:nvPr/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 (KDDI) </a:t>
            </a:r>
            <a:r>
              <a:rPr lang="en-US" sz="2500" b="1" kern="1200" dirty="0">
                <a:solidFill>
                  <a:srgbClr val="FFFF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Good Coverage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0A3676-1DD9-4B06-CE66-F35A31BA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1202"/>
            <a:ext cx="29908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0285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5030" y="2767106"/>
            <a:ext cx="2160621" cy="3071906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Rakuten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Coverage</a:t>
            </a:r>
            <a:b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12882-9F17-068B-CB00-34F5E253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944" y="914400"/>
            <a:ext cx="4672011" cy="43053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anose="05040102010807070707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anose="020F0502020204030204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endParaRPr lang="en-US" sz="6000" dirty="0"/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Stationary: RSRP:  -65dbm to -85dbm  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Mobility: RSRP   :  -85dbm to -100dbm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Stationary: RSRP : -100dbm to -120dbm 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anose="02040503050406030204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8697" y="348865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Major </a:t>
            </a:r>
            <a:r>
              <a:rPr lang="en-US" sz="2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Japan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Operators : Locations for 5G Field Test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279659"/>
              </p:ext>
            </p:extLst>
          </p:nvPr>
        </p:nvGraphicFramePr>
        <p:xfrm>
          <a:off x="483042" y="2151195"/>
          <a:ext cx="8195873" cy="4326991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158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34">
                  <a:extLst>
                    <a:ext uri="{9D8B030D-6E8A-4147-A177-3AD203B41FA5}">
                      <a16:colId xmlns:a16="http://schemas.microsoft.com/office/drawing/2014/main" val="2518336856"/>
                    </a:ext>
                  </a:extLst>
                </a:gridCol>
                <a:gridCol w="2327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PLMN</a:t>
                      </a:r>
                      <a:endParaRPr lang="en-IN" sz="24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5G Tested Locations</a:t>
                      </a:r>
                      <a:endParaRPr lang="en-IN" sz="24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ENDC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Longitude / Latitude</a:t>
                      </a:r>
                      <a:endParaRPr lang="en-IN" sz="24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33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NTT Docomo</a:t>
                      </a:r>
                    </a:p>
                  </a:txBody>
                  <a:tcPr marL="96891" marR="14418" marT="27683" marB="20762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440</a:t>
                      </a:r>
                      <a:endParaRPr kumimoji="0" lang="en-US" altLang="en-IN" sz="18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6891" marR="14418" marT="27683" marB="2076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Tokyo/Japan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B3 + NR B78 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lat</a:t>
                      </a:r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=35.690767&amp;lot=139.756853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</a:t>
                      </a:r>
                    </a:p>
                    <a:p>
                      <a:pPr algn="ctr" rtl="0" fontAlgn="ctr"/>
                      <a:endParaRPr lang="en-IN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IN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891" marR="14418" marT="27683" marB="20762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440</a:t>
                      </a:r>
                      <a:endParaRPr lang="en-US" altLang="en-IN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891" marR="14418" marT="27683" marB="2076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Tokyo/Japan</a:t>
                      </a:r>
                      <a:endParaRPr lang="en-IN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 + NR B78 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lat</a:t>
                      </a:r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=35.690767&amp;lot=139.756853</a:t>
                      </a:r>
                    </a:p>
                    <a:p>
                      <a:pPr algn="ctr" rtl="0" fontAlgn="b"/>
                      <a:r>
                        <a:rPr lang="en-IN" sz="18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Rakuten</a:t>
                      </a:r>
                    </a:p>
                  </a:txBody>
                  <a:tcPr marL="96891" marR="14418" marT="27683" marB="20762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en-IN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440</a:t>
                      </a:r>
                    </a:p>
                  </a:txBody>
                  <a:tcPr marL="96891" marR="14418" marT="27683" marB="2076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Tokyo/Japan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B3 + NR B77 </a:t>
                      </a:r>
                      <a:endParaRPr lang="en-US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kumimoji="0" lang="en-IN" sz="1800" b="0" i="0" u="none" strike="noStrike" kern="1200" cap="none" spc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lat</a:t>
                      </a:r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=35.690767&amp;lot=139.756853</a:t>
                      </a:r>
                      <a:endParaRPr lang="en-IN" sz="180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en-IN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61382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8697" y="348865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Major </a:t>
            </a:r>
            <a:r>
              <a:rPr lang="en-US" sz="2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Japan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Operators : Locations for 5G Field Test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430674"/>
              </p:ext>
            </p:extLst>
          </p:nvPr>
        </p:nvGraphicFramePr>
        <p:xfrm>
          <a:off x="483042" y="2151195"/>
          <a:ext cx="8195873" cy="1873233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158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34">
                  <a:extLst>
                    <a:ext uri="{9D8B030D-6E8A-4147-A177-3AD203B41FA5}">
                      <a16:colId xmlns:a16="http://schemas.microsoft.com/office/drawing/2014/main" val="2518336856"/>
                    </a:ext>
                  </a:extLst>
                </a:gridCol>
                <a:gridCol w="2327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PLMN</a:t>
                      </a:r>
                      <a:endParaRPr lang="en-IN" sz="24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5G Tested Locations</a:t>
                      </a:r>
                      <a:endParaRPr lang="en-IN" sz="24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ENDC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Longitude / Latitude</a:t>
                      </a:r>
                      <a:endParaRPr lang="en-IN" sz="24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891" marR="14418" marT="27683" marB="207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33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Softbank</a:t>
                      </a:r>
                    </a:p>
                  </a:txBody>
                  <a:tcPr marL="96891" marR="14418" marT="27683" marB="20762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US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440</a:t>
                      </a:r>
                      <a:endParaRPr kumimoji="0" lang="en-US" altLang="en-IN" sz="18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6891" marR="14418" marT="27683" marB="2076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Tokyo/Japan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B3 + NR B77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800" b="0" i="0" u="none" strike="noStrike" kern="1200" cap="none" spc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lat</a:t>
                      </a:r>
                      <a:r>
                        <a:rPr kumimoji="0" lang="en-IN" sz="18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=35.690767&amp;lot=139.756853</a:t>
                      </a:r>
                    </a:p>
                  </a:txBody>
                  <a:tcPr marL="96891" marR="14418" marT="27683" marB="20762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28158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461665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Services Supported by Docomo Operator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2400" dirty="0">
              <a:latin typeface="Calibri" panose="020F0502020204030204" pitchFamily="34" charset="0"/>
              <a:ea typeface="ヒラギノ角ゴ Pro W3" pitchFamily="124" charset="-128"/>
              <a:cs typeface="Calibri" panose="020F0502020204030204" pitchFamily="34" charset="0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69646"/>
              </p:ext>
            </p:extLst>
          </p:nvPr>
        </p:nvGraphicFramePr>
        <p:xfrm>
          <a:off x="457200" y="1632970"/>
          <a:ext cx="8382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Docomo </a:t>
                      </a:r>
                    </a:p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5G/VoLTE/4G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n77 (3700 MHz), n79 (4500 MHz), n257 (28 GHz)</a:t>
                      </a:r>
                    </a:p>
                    <a:p>
                      <a:r>
                        <a:rPr lang="en-US" dirty="0"/>
                        <a:t>B1 (2100 MHz),B3 (1800 MHz),B19 (850 MHz)</a:t>
                      </a:r>
                    </a:p>
                    <a:p>
                      <a:r>
                        <a:rPr lang="en-US" dirty="0"/>
                        <a:t>B21 (1500 MHz),B28 (700 MHz),B42 (3500 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15526"/>
              </p:ext>
            </p:extLst>
          </p:nvPr>
        </p:nvGraphicFramePr>
        <p:xfrm>
          <a:off x="457200" y="2870828"/>
          <a:ext cx="8432456" cy="177760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21">
                <a:tc rowSpan="3"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Docomo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NO/Yes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197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Softbank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2800" dirty="0">
                <a:latin typeface="Calibri" panose="020F0502020204030204" pitchFamily="34" charset="0"/>
              </a:rPr>
              <a:t> 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68737"/>
              </p:ext>
            </p:extLst>
          </p:nvPr>
        </p:nvGraphicFramePr>
        <p:xfrm>
          <a:off x="457200" y="1632970"/>
          <a:ext cx="8382000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Softbank </a:t>
                      </a:r>
                    </a:p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5G/VoLTE /4G/3G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n77 (3700 MHz),n257 (28 GHz), B1 (2100 MHz)</a:t>
                      </a:r>
                    </a:p>
                    <a:p>
                      <a:r>
                        <a:rPr lang="pt-BR" dirty="0"/>
                        <a:t>B3 (1800 MHz),B8 (900 MHz),B11 (1500 MHz)</a:t>
                      </a:r>
                    </a:p>
                    <a:p>
                      <a:r>
                        <a:rPr lang="pt-BR" dirty="0"/>
                        <a:t>B20 (800 MHz),B28 (700 MHz),B41 (2500 MHz)</a:t>
                      </a:r>
                    </a:p>
                    <a:p>
                      <a:r>
                        <a:rPr lang="pt-BR" dirty="0"/>
                        <a:t>B42 (3500 MHz)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23977"/>
              </p:ext>
            </p:extLst>
          </p:nvPr>
        </p:nvGraphicFramePr>
        <p:xfrm>
          <a:off x="457200" y="2870828"/>
          <a:ext cx="8432456" cy="177760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21">
                <a:tc rowSpan="3"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Yes/Yes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197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 (KDDI) </a:t>
            </a:r>
            <a:r>
              <a:rPr lang="en-US" sz="2800" dirty="0">
                <a:latin typeface="Calibri" panose="020F0502020204030204" pitchFamily="34" charset="0"/>
              </a:rPr>
              <a:t>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44976"/>
              </p:ext>
            </p:extLst>
          </p:nvPr>
        </p:nvGraphicFramePr>
        <p:xfrm>
          <a:off x="457200" y="1632970"/>
          <a:ext cx="8382000" cy="14630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(KDDI) </a:t>
                      </a:r>
                    </a:p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5G/VoLTE/4G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n28 (700 MHz),n77 (3700 MHz),n257 (28 GHz),</a:t>
                      </a:r>
                    </a:p>
                    <a:p>
                      <a:r>
                        <a:rPr lang="en-US" dirty="0"/>
                        <a:t>B1 (2100 MHz),B3 (1800 MHz),B11 (1500 MHz)</a:t>
                      </a:r>
                    </a:p>
                    <a:p>
                      <a:r>
                        <a:rPr lang="en-US" dirty="0"/>
                        <a:t>B18 (850 MHz),B28 (700 MHz),B41 (2500 MHz)</a:t>
                      </a:r>
                    </a:p>
                    <a:p>
                      <a:r>
                        <a:rPr lang="en-US" dirty="0"/>
                        <a:t>B42 (3500 MHz)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10219"/>
              </p:ext>
            </p:extLst>
          </p:nvPr>
        </p:nvGraphicFramePr>
        <p:xfrm>
          <a:off x="457200" y="2870828"/>
          <a:ext cx="8432456" cy="177760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2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(KDDI)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No/Yes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67274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197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Rakuten  </a:t>
            </a:r>
            <a:r>
              <a:rPr lang="en-US" sz="2800" dirty="0">
                <a:latin typeface="Calibri" panose="020F0502020204030204" pitchFamily="34" charset="0"/>
              </a:rPr>
              <a:t>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194278"/>
              </p:ext>
            </p:extLst>
          </p:nvPr>
        </p:nvGraphicFramePr>
        <p:xfrm>
          <a:off x="457200" y="1632970"/>
          <a:ext cx="8382000" cy="830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Rakuten </a:t>
                      </a:r>
                    </a:p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5G/VoLTE/4G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n3 (1800 MHz),n77 (3700 MHz),n257 (28 GHz)</a:t>
                      </a:r>
                    </a:p>
                    <a:p>
                      <a:r>
                        <a:rPr lang="en-US" dirty="0"/>
                        <a:t>B3 (1800 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88699"/>
              </p:ext>
            </p:extLst>
          </p:nvPr>
        </p:nvGraphicFramePr>
        <p:xfrm>
          <a:off x="457200" y="2870828"/>
          <a:ext cx="8432456" cy="177760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21">
                <a:tc rowSpan="3"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Rakuten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No/Yes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804106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Docomo </a:t>
            </a:r>
            <a: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5G Good Coverage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656EF-AB21-BEB3-9FC2-3C6D312C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1202"/>
            <a:ext cx="29908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2547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441</TotalTime>
  <Words>530</Words>
  <Application>Microsoft Office PowerPoint</Application>
  <PresentationFormat>On-screen Show (4:3)</PresentationFormat>
  <Paragraphs>128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Drive Route</vt:lpstr>
      <vt:lpstr>PowerPoint Presentation</vt:lpstr>
      <vt:lpstr>PowerPoint Presentation</vt:lpstr>
      <vt:lpstr>Service support by Telia  Operator </vt:lpstr>
      <vt:lpstr>Service support by Telia  Operator </vt:lpstr>
      <vt:lpstr>Service support by Telia  Operator </vt:lpstr>
      <vt:lpstr>Service support by Telia  Operator </vt:lpstr>
      <vt:lpstr>Docomo  5G Good Coverage </vt:lpstr>
      <vt:lpstr>Softbank  5G Good Coverage</vt:lpstr>
      <vt:lpstr>PowerPoint Presentation</vt:lpstr>
      <vt:lpstr>Rakuten Good Coverage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Sumit Shirke</cp:lastModifiedBy>
  <cp:revision>1060</cp:revision>
  <dcterms:created xsi:type="dcterms:W3CDTF">2007-12-16T16:40:00Z</dcterms:created>
  <dcterms:modified xsi:type="dcterms:W3CDTF">2024-02-14T10:26:26Z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  <property fmtid="{D5CDD505-2E9C-101B-9397-08002B2CF9AE}" pid="4" name="KSOProductBuildVer">
    <vt:lpwstr>1033-11.2.0.9984</vt:lpwstr>
  </property>
</Properties>
</file>