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66"/>
  </p:notesMasterIdLst>
  <p:handoutMasterIdLst>
    <p:handoutMasterId r:id="rId67"/>
  </p:handoutMasterIdLst>
  <p:sldIdLst>
    <p:sldId id="343" r:id="rId2"/>
    <p:sldId id="434" r:id="rId3"/>
    <p:sldId id="435" r:id="rId4"/>
    <p:sldId id="443" r:id="rId5"/>
    <p:sldId id="426" r:id="rId6"/>
    <p:sldId id="437" r:id="rId7"/>
    <p:sldId id="438" r:id="rId8"/>
    <p:sldId id="439" r:id="rId9"/>
    <p:sldId id="440" r:id="rId10"/>
    <p:sldId id="504" r:id="rId11"/>
    <p:sldId id="506" r:id="rId12"/>
    <p:sldId id="452" r:id="rId13"/>
    <p:sldId id="453" r:id="rId14"/>
    <p:sldId id="441" r:id="rId15"/>
    <p:sldId id="454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67" r:id="rId29"/>
    <p:sldId id="468" r:id="rId30"/>
    <p:sldId id="469" r:id="rId31"/>
    <p:sldId id="470" r:id="rId32"/>
    <p:sldId id="471" r:id="rId33"/>
    <p:sldId id="472" r:id="rId34"/>
    <p:sldId id="473" r:id="rId35"/>
    <p:sldId id="474" r:id="rId36"/>
    <p:sldId id="475" r:id="rId37"/>
    <p:sldId id="476" r:id="rId38"/>
    <p:sldId id="477" r:id="rId39"/>
    <p:sldId id="478" r:id="rId40"/>
    <p:sldId id="479" r:id="rId41"/>
    <p:sldId id="480" r:id="rId42"/>
    <p:sldId id="481" r:id="rId43"/>
    <p:sldId id="482" r:id="rId44"/>
    <p:sldId id="483" r:id="rId45"/>
    <p:sldId id="484" r:id="rId46"/>
    <p:sldId id="485" r:id="rId47"/>
    <p:sldId id="486" r:id="rId48"/>
    <p:sldId id="487" r:id="rId49"/>
    <p:sldId id="488" r:id="rId50"/>
    <p:sldId id="489" r:id="rId51"/>
    <p:sldId id="490" r:id="rId52"/>
    <p:sldId id="491" r:id="rId53"/>
    <p:sldId id="492" r:id="rId54"/>
    <p:sldId id="493" r:id="rId55"/>
    <p:sldId id="494" r:id="rId56"/>
    <p:sldId id="495" r:id="rId57"/>
    <p:sldId id="496" r:id="rId58"/>
    <p:sldId id="497" r:id="rId59"/>
    <p:sldId id="498" r:id="rId60"/>
    <p:sldId id="499" r:id="rId61"/>
    <p:sldId id="500" r:id="rId62"/>
    <p:sldId id="501" r:id="rId63"/>
    <p:sldId id="502" r:id="rId64"/>
    <p:sldId id="429" r:id="rId6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FC36"/>
    <a:srgbClr val="DCB328"/>
    <a:srgbClr val="7C0917"/>
    <a:srgbClr val="9CBD26"/>
    <a:srgbClr val="464AB3"/>
    <a:srgbClr val="BBBCBA"/>
    <a:srgbClr val="BCBCBC"/>
    <a:srgbClr val="05A2E6"/>
    <a:srgbClr val="A04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533" autoAdjust="0"/>
  </p:normalViewPr>
  <p:slideViewPr>
    <p:cSldViewPr>
      <p:cViewPr varScale="1">
        <p:scale>
          <a:sx n="87" d="100"/>
          <a:sy n="87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63364A80-E8AE-4B23-96A5-E1441C431ADB}" type="datetimeFigureOut">
              <a:rPr lang="en-US"/>
              <a:pPr>
                <a:defRPr/>
              </a:pPr>
              <a:t>7/6/2017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94B72A08-EAD0-4D9B-A907-245551828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smtClean="0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7441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522E9373-0A02-4D74-B48C-E12DF4D9997E}" type="datetimeFigureOut">
              <a:rPr lang="en-US"/>
              <a:pPr>
                <a:defRPr/>
              </a:pPr>
              <a:t>7/6/2017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D4CA5F46-731E-4B2B-A66D-1DF9731E4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smtClean="0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487555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4779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493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1361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633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586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798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070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9021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810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822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smtClean="0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4A2E829-89FC-484B-BE5B-058859EC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770E9-2399-4EF0-9779-51233CB40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ABA8B-32DB-4F9A-A32C-7AEC79CE2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0A7AE-8B9A-49F0-82DB-F5CAF8598A1B}" type="datetime1">
              <a:rPr lang="en-US" smtClean="0"/>
              <a:pPr>
                <a:defRPr/>
              </a:pPr>
              <a:t>7/6/2017</a:t>
            </a:fld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Confidential</a:t>
            </a: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A9DA9-606B-4D4A-BBFB-D6C792500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0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AC57-8A0B-47E9-8A42-F868BE00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83170F-56DC-443B-9505-77E847129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FE41BB-1171-4B33-B449-1A281250E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8F9F53-9500-4A49-AC73-BECCAB973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3A039E-DF56-49CC-9446-04944E06D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3579B-7549-4CE9-823F-14A0F666C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D633AC-CEF2-4D0D-BCF2-6BFBCBA0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5F44089-4604-4E56-A4B1-6CCCF3EA0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63D5926-25F9-4D6E-A7AD-643C3EFE2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smtClean="0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399" r:id="rId2"/>
    <p:sldLayoutId id="2147484404" r:id="rId3"/>
    <p:sldLayoutId id="2147484405" r:id="rId4"/>
    <p:sldLayoutId id="2147484406" r:id="rId5"/>
    <p:sldLayoutId id="2147484407" r:id="rId6"/>
    <p:sldLayoutId id="2147484400" r:id="rId7"/>
    <p:sldLayoutId id="2147484408" r:id="rId8"/>
    <p:sldLayoutId id="2147484409" r:id="rId9"/>
    <p:sldLayoutId id="2147484401" r:id="rId10"/>
    <p:sldLayoutId id="2147484402" r:id="rId11"/>
    <p:sldLayoutId id="2147484410" r:id="rId1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wmf"/><Relationship Id="rId4" Type="http://schemas.openxmlformats.org/officeDocument/2006/relationships/oleObject" Target="../embeddings/Microsoft_Excel_97-2003_Worksheet1.xls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quistech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200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Cambria" pitchFamily="18" charset="0"/>
                <a:cs typeface="Times New Roman" pitchFamily="18" charset="0"/>
              </a:rPr>
              <a:t>Drive Route – Hyderabad(India)</a:t>
            </a:r>
            <a:endParaRPr lang="en-US" sz="3200" dirty="0" smtClean="0">
              <a:solidFill>
                <a:srgbClr val="006E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 smtClean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 smtClean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5029199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MD Javeed</a:t>
            </a:r>
            <a:endParaRPr lang="en-IN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162800" cy="838199"/>
          </a:xfrm>
        </p:spPr>
        <p:txBody>
          <a:bodyPr/>
          <a:lstStyle/>
          <a:p>
            <a:r>
              <a:rPr lang="en-US" dirty="0" smtClean="0"/>
              <a:t>Band 3 Near Cell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7" y="1600199"/>
            <a:ext cx="9113704" cy="50101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97" y="1600199"/>
            <a:ext cx="9113703" cy="52578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16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162800" cy="838199"/>
          </a:xfrm>
        </p:spPr>
        <p:txBody>
          <a:bodyPr/>
          <a:lstStyle/>
          <a:p>
            <a:r>
              <a:rPr lang="en-US" dirty="0" smtClean="0"/>
              <a:t>Band 3 Edge Cell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7" y="1600199"/>
            <a:ext cx="9113704" cy="5010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9" y="1981199"/>
            <a:ext cx="9111719" cy="51053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97" y="1600199"/>
            <a:ext cx="9113703" cy="52578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27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194" y="304800"/>
            <a:ext cx="7313612" cy="1063625"/>
          </a:xfrm>
        </p:spPr>
        <p:txBody>
          <a:bodyPr>
            <a:normAutofit/>
          </a:bodyPr>
          <a:lstStyle/>
          <a:p>
            <a:r>
              <a:rPr lang="en-IN" sz="2800" b="0" dirty="0" smtClean="0">
                <a:solidFill>
                  <a:srgbClr val="000000"/>
                </a:solidFill>
                <a:latin typeface="Calibri"/>
              </a:rPr>
              <a:t>Band40&lt;-&gt;Band3 Reselection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629400" y="1219200"/>
            <a:ext cx="228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>
                <a:latin typeface="Cambria" pitchFamily="18" charset="0"/>
              </a:rPr>
              <a:t>Location:- Quality Inn</a:t>
            </a:r>
          </a:p>
          <a:p>
            <a:endParaRPr lang="en-IN" sz="1600" dirty="0" smtClean="0">
              <a:latin typeface="Cambria" pitchFamily="18" charset="0"/>
            </a:endParaRPr>
          </a:p>
          <a:p>
            <a:r>
              <a:rPr lang="en-IN" sz="1600" dirty="0" smtClean="0">
                <a:latin typeface="Cambria" pitchFamily="18" charset="0"/>
              </a:rPr>
              <a:t>Starting Point :-</a:t>
            </a:r>
          </a:p>
          <a:p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Lat </a:t>
            </a:r>
            <a:r>
              <a:rPr lang="en-IN" sz="1600" dirty="0">
                <a:latin typeface="Cambria" pitchFamily="18" charset="0"/>
              </a:rPr>
              <a:t>:-</a:t>
            </a:r>
            <a:r>
              <a:rPr lang="en-IN" sz="1600" dirty="0" smtClean="0">
                <a:latin typeface="Cambria" pitchFamily="18" charset="0"/>
              </a:rPr>
              <a:t>17.429375</a:t>
            </a: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Long :-78.374859</a:t>
            </a:r>
          </a:p>
          <a:p>
            <a:pPr>
              <a:buNone/>
            </a:pPr>
            <a:endParaRPr lang="en-US" sz="1600" dirty="0" smtClean="0">
              <a:latin typeface="Cambria" pitchFamily="18" charset="0"/>
            </a:endParaRPr>
          </a:p>
          <a:p>
            <a:r>
              <a:rPr lang="en-IN" sz="1600" dirty="0" smtClean="0">
                <a:latin typeface="Cambria" pitchFamily="18" charset="0"/>
              </a:rPr>
              <a:t>Ending Point :-</a:t>
            </a:r>
          </a:p>
          <a:p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Lat :- </a:t>
            </a:r>
            <a:r>
              <a:rPr lang="en-IN" sz="1600" dirty="0">
                <a:latin typeface="Cambria" pitchFamily="18" charset="0"/>
              </a:rPr>
              <a:t>17.432109  </a:t>
            </a:r>
            <a:r>
              <a:rPr lang="en-US" sz="1600" dirty="0" smtClean="0">
                <a:latin typeface="Cambria" pitchFamily="18" charset="0"/>
              </a:rPr>
              <a:t> </a:t>
            </a: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Long </a:t>
            </a:r>
            <a:r>
              <a:rPr lang="en-IN" sz="1600" dirty="0">
                <a:latin typeface="Cambria" pitchFamily="18" charset="0"/>
              </a:rPr>
              <a:t>:-78.374804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662940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194" y="304800"/>
            <a:ext cx="7313612" cy="1063625"/>
          </a:xfrm>
        </p:spPr>
        <p:txBody>
          <a:bodyPr>
            <a:normAutofit/>
          </a:bodyPr>
          <a:lstStyle/>
          <a:p>
            <a:r>
              <a:rPr lang="en-IN" sz="2800" b="0" dirty="0" smtClean="0">
                <a:solidFill>
                  <a:srgbClr val="000000"/>
                </a:solidFill>
                <a:latin typeface="Calibri"/>
              </a:rPr>
              <a:t>Band40&lt;-&gt;Band3 Reselection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629400" y="1219200"/>
            <a:ext cx="2280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>
                <a:latin typeface="Cambria" pitchFamily="18" charset="0"/>
              </a:rPr>
              <a:t>Location:- JDA software </a:t>
            </a:r>
            <a:r>
              <a:rPr lang="en-IN" sz="1600" dirty="0">
                <a:latin typeface="Cambria" pitchFamily="18" charset="0"/>
              </a:rPr>
              <a:t>P</a:t>
            </a:r>
            <a:r>
              <a:rPr lang="en-IN" sz="1600" dirty="0" smtClean="0">
                <a:latin typeface="Cambria" pitchFamily="18" charset="0"/>
              </a:rPr>
              <a:t>vt. Ltd., Deloitte</a:t>
            </a:r>
          </a:p>
          <a:p>
            <a:endParaRPr lang="en-IN" sz="1600" dirty="0" smtClean="0">
              <a:latin typeface="Cambria" pitchFamily="18" charset="0"/>
            </a:endParaRPr>
          </a:p>
          <a:p>
            <a:r>
              <a:rPr lang="en-IN" sz="1600" dirty="0" smtClean="0">
                <a:latin typeface="Cambria" pitchFamily="18" charset="0"/>
              </a:rPr>
              <a:t>Starting Point :-</a:t>
            </a:r>
          </a:p>
          <a:p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Lat </a:t>
            </a:r>
            <a:r>
              <a:rPr lang="en-IN" sz="1600" dirty="0">
                <a:latin typeface="Cambria" pitchFamily="18" charset="0"/>
              </a:rPr>
              <a:t>:-</a:t>
            </a:r>
            <a:r>
              <a:rPr lang="en-IN" sz="1600" dirty="0" smtClean="0">
                <a:latin typeface="Cambria" pitchFamily="18" charset="0"/>
              </a:rPr>
              <a:t>17.441803</a:t>
            </a: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Long </a:t>
            </a:r>
            <a:r>
              <a:rPr lang="en-IN" sz="1600" dirty="0">
                <a:latin typeface="Cambria" pitchFamily="18" charset="0"/>
              </a:rPr>
              <a:t>:-78.373140</a:t>
            </a: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US" sz="1600" dirty="0" smtClean="0">
              <a:latin typeface="Cambria" pitchFamily="18" charset="0"/>
            </a:endParaRPr>
          </a:p>
          <a:p>
            <a:r>
              <a:rPr lang="en-IN" sz="1600" dirty="0" smtClean="0">
                <a:latin typeface="Cambria" pitchFamily="18" charset="0"/>
              </a:rPr>
              <a:t>Ending Point :-</a:t>
            </a:r>
          </a:p>
          <a:p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Lat :- </a:t>
            </a:r>
            <a:r>
              <a:rPr lang="en-IN" sz="1600" dirty="0">
                <a:latin typeface="Cambria" pitchFamily="18" charset="0"/>
              </a:rPr>
              <a:t>17.444249  </a:t>
            </a:r>
            <a:r>
              <a:rPr lang="en-US" sz="1600" dirty="0" smtClean="0">
                <a:latin typeface="Cambria" pitchFamily="18" charset="0"/>
              </a:rPr>
              <a:t> </a:t>
            </a: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Long </a:t>
            </a:r>
            <a:r>
              <a:rPr lang="en-IN" sz="1600" dirty="0">
                <a:latin typeface="Cambria" pitchFamily="18" charset="0"/>
              </a:rPr>
              <a:t>:- 78.367035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6629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18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6200" y="609600"/>
            <a:ext cx="95478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</a:rPr>
              <a:t>              Mixed Mobility Route1</a:t>
            </a:r>
          </a:p>
          <a:p>
            <a:r>
              <a:rPr lang="en-IN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</a:rPr>
              <a:t>(Hitech City </a:t>
            </a:r>
            <a:r>
              <a:rPr lang="en-IN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  <a:sym typeface="Wingdings" panose="05000000000000000000" pitchFamily="2" charset="2"/>
              </a:rPr>
              <a:t> JNTU Nizampet  Bacchupally  Miyapur  Madinguda HCU  Gachibowli  Hitech</a:t>
            </a:r>
            <a:r>
              <a:rPr lang="en-IN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</a:rPr>
              <a:t>)</a:t>
            </a:r>
            <a:endParaRPr lang="en-IN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399" y="1600200"/>
            <a:ext cx="24852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r>
              <a:rPr lang="en-IN" sz="1600" dirty="0">
                <a:latin typeface="Cambria" pitchFamily="18" charset="0"/>
              </a:rPr>
              <a:t>Starting Point :-</a:t>
            </a: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Lat :-</a:t>
            </a:r>
            <a:r>
              <a:rPr lang="en-IN" sz="1600" dirty="0" smtClean="0">
                <a:latin typeface="Cambria" pitchFamily="18" charset="0"/>
              </a:rPr>
              <a:t>17.441858</a:t>
            </a: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Long </a:t>
            </a:r>
            <a:r>
              <a:rPr lang="en-IN" sz="1600" dirty="0">
                <a:latin typeface="Cambria" pitchFamily="18" charset="0"/>
              </a:rPr>
              <a:t>:-78.380164</a:t>
            </a:r>
            <a:endParaRPr lang="en-US" sz="1600" dirty="0" smtClean="0">
              <a:latin typeface="Cambria" pitchFamily="18" charset="0"/>
            </a:endParaRPr>
          </a:p>
          <a:p>
            <a:pPr>
              <a:buNone/>
            </a:pPr>
            <a:endParaRPr lang="en-US" sz="1600" dirty="0">
              <a:latin typeface="Cambria" pitchFamily="18" charset="0"/>
            </a:endParaRPr>
          </a:p>
          <a:p>
            <a:r>
              <a:rPr lang="en-IN" sz="1600" dirty="0" smtClean="0">
                <a:latin typeface="Cambria" pitchFamily="18" charset="0"/>
              </a:rPr>
              <a:t>Ending </a:t>
            </a:r>
            <a:r>
              <a:rPr lang="en-IN" sz="1600" dirty="0">
                <a:latin typeface="Cambria" pitchFamily="18" charset="0"/>
              </a:rPr>
              <a:t>Point :-</a:t>
            </a: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Lat :- 17.439048  </a:t>
            </a:r>
            <a:r>
              <a:rPr lang="en-US" sz="1600" dirty="0" smtClean="0">
                <a:latin typeface="Cambria" pitchFamily="18" charset="0"/>
              </a:rPr>
              <a:t> </a:t>
            </a:r>
            <a:endParaRPr lang="en-IN" sz="1600" dirty="0">
              <a:latin typeface="Cambria" pitchFamily="18" charset="0"/>
            </a:endParaRP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Long :- 78.376927</a:t>
            </a: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60532"/>
              </p:ext>
            </p:extLst>
          </p:nvPr>
        </p:nvGraphicFramePr>
        <p:xfrm>
          <a:off x="7552531" y="4419600"/>
          <a:ext cx="1591469" cy="1171575"/>
        </p:xfrm>
        <a:graphic>
          <a:graphicData uri="http://schemas.openxmlformats.org/drawingml/2006/table">
            <a:tbl>
              <a:tblPr/>
              <a:tblGrid>
                <a:gridCol w="52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0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RSRP Level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FC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1256018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7476331" cy="51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2562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6200" y="417493"/>
            <a:ext cx="106523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</a:rPr>
              <a:t>              Mixed Mobility Route2</a:t>
            </a:r>
          </a:p>
          <a:p>
            <a:r>
              <a:rPr lang="en-IN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</a:rPr>
              <a:t>(Hitech City </a:t>
            </a:r>
            <a:r>
              <a:rPr lang="en-IN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  <a:sym typeface="Wingdings" panose="05000000000000000000" pitchFamily="2" charset="2"/>
              </a:rPr>
              <a:t> Jubilee Hills Banjara Hills Necklace Road  Begumpet  Mehdipatnam  Raidurgam  Hitech</a:t>
            </a:r>
            <a:r>
              <a:rPr lang="en-IN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</a:rPr>
              <a:t>)</a:t>
            </a:r>
            <a:endParaRPr lang="en-IN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399" y="1600200"/>
            <a:ext cx="248523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r>
              <a:rPr lang="en-IN" sz="1600" dirty="0">
                <a:latin typeface="Cambria" pitchFamily="18" charset="0"/>
              </a:rPr>
              <a:t>Starting Point :-</a:t>
            </a: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Lat :-</a:t>
            </a:r>
            <a:r>
              <a:rPr lang="en-IN" sz="1600" dirty="0" smtClean="0">
                <a:latin typeface="Cambria" pitchFamily="18" charset="0"/>
              </a:rPr>
              <a:t>17.441858</a:t>
            </a: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Long </a:t>
            </a:r>
            <a:r>
              <a:rPr lang="en-IN" sz="1600" dirty="0">
                <a:latin typeface="Cambria" pitchFamily="18" charset="0"/>
              </a:rPr>
              <a:t>:-78.380164</a:t>
            </a:r>
            <a:endParaRPr lang="en-US" sz="1600" dirty="0" smtClean="0">
              <a:latin typeface="Cambria" pitchFamily="18" charset="0"/>
            </a:endParaRPr>
          </a:p>
          <a:p>
            <a:pPr>
              <a:buNone/>
            </a:pPr>
            <a:endParaRPr lang="en-US" sz="1600" dirty="0">
              <a:latin typeface="Cambria" pitchFamily="18" charset="0"/>
            </a:endParaRPr>
          </a:p>
          <a:p>
            <a:r>
              <a:rPr lang="en-IN" sz="1600" dirty="0">
                <a:latin typeface="Cambria" pitchFamily="18" charset="0"/>
              </a:rPr>
              <a:t>Ending Point :-</a:t>
            </a: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Lat :- 17.439048  </a:t>
            </a:r>
            <a:r>
              <a:rPr lang="en-US" sz="1600" dirty="0">
                <a:latin typeface="Cambria" pitchFamily="18" charset="0"/>
              </a:rPr>
              <a:t> </a:t>
            </a:r>
            <a:endParaRPr lang="en-IN" sz="1600" dirty="0">
              <a:latin typeface="Cambria" pitchFamily="18" charset="0"/>
            </a:endParaRP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Long :- 78.376927</a:t>
            </a: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552531" y="4419600"/>
          <a:ext cx="1591469" cy="1171575"/>
        </p:xfrm>
        <a:graphic>
          <a:graphicData uri="http://schemas.openxmlformats.org/drawingml/2006/table">
            <a:tbl>
              <a:tblPr/>
              <a:tblGrid>
                <a:gridCol w="52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0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RSRP Level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FC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125601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1600"/>
            <a:ext cx="7467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5209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2438400"/>
            <a:ext cx="3788409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cs typeface="Arial" charset="0"/>
              </a:rPr>
              <a:t>Drive Route_HYD</a:t>
            </a:r>
          </a:p>
          <a:p>
            <a:pPr algn="ctr" eaLnBrk="1" hangingPunct="1">
              <a:defRPr/>
            </a:pPr>
            <a:endParaRPr lang="en-US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cs typeface="Arial" charset="0"/>
              </a:rPr>
              <a:t>Operator: Airtel 4G LTE</a:t>
            </a:r>
          </a:p>
          <a:p>
            <a:pPr algn="ctr" eaLnBrk="1" hangingPunct="1">
              <a:defRPr/>
            </a:pPr>
            <a:r>
              <a:rPr lang="en-US" sz="2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cs typeface="Arial" charset="0"/>
              </a:rPr>
              <a:t>Mode: Idle &amp; Connected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4648200" y="3733800"/>
            <a:ext cx="3200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06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38" y="0"/>
            <a:ext cx="9121462" cy="914399"/>
          </a:xfrm>
        </p:spPr>
        <p:txBody>
          <a:bodyPr/>
          <a:lstStyle/>
          <a:p>
            <a:pPr algn="l">
              <a:defRPr/>
            </a:pPr>
            <a:r>
              <a:rPr lang="en-US" sz="3200" u="sng" dirty="0" smtClean="0">
                <a:solidFill>
                  <a:schemeClr val="accent2">
                    <a:lumMod val="75000"/>
                  </a:schemeClr>
                </a:solidFill>
              </a:rPr>
              <a:t>Introduction:</a:t>
            </a:r>
            <a:endParaRPr lang="en-US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990600"/>
          <a:ext cx="9144000" cy="5181600"/>
        </p:xfrm>
        <a:graphic>
          <a:graphicData uri="http://schemas.openxmlformats.org/drawingml/2006/table">
            <a:tbl>
              <a:tblPr/>
              <a:tblGrid>
                <a:gridCol w="4038600"/>
                <a:gridCol w="5105400"/>
              </a:tblGrid>
              <a:tr h="333675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000" b="0" cap="all" dirty="0">
                          <a:solidFill>
                            <a:srgbClr val="FFFFFF"/>
                          </a:solidFill>
                          <a:effectLst/>
                        </a:rPr>
                        <a:t>LTE BASIC SPECIFICATIONS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4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cap="all" dirty="0">
                          <a:solidFill>
                            <a:srgbClr val="FFFFFF"/>
                          </a:solidFill>
                          <a:effectLst/>
                        </a:rPr>
                        <a:t>PARAMETER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cap="all" dirty="0">
                          <a:solidFill>
                            <a:srgbClr val="FFFFFF"/>
                          </a:solidFill>
                          <a:effectLst/>
                        </a:rPr>
                        <a:t>DETAILS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/>
                    </a:solidFill>
                  </a:tcPr>
                </a:tc>
              </a:tr>
              <a:tr h="647788"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effectLst/>
                        </a:rPr>
                        <a:t>Peak downlink </a:t>
                      </a:r>
                      <a:r>
                        <a:rPr lang="en-US" sz="1000" b="0" dirty="0" smtClean="0">
                          <a:effectLst/>
                        </a:rPr>
                        <a:t>speed</a:t>
                      </a:r>
                      <a:r>
                        <a:rPr lang="en-US" sz="1000" b="0" dirty="0">
                          <a:effectLst/>
                        </a:rPr>
                        <a:t/>
                      </a:r>
                      <a:br>
                        <a:rPr lang="en-US" sz="1000" b="0" dirty="0">
                          <a:effectLst/>
                        </a:rPr>
                      </a:br>
                      <a:r>
                        <a:rPr lang="en-US" sz="1000" b="0" dirty="0">
                          <a:effectLst/>
                        </a:rPr>
                        <a:t>(Mbps)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31Mbps</a:t>
                      </a:r>
                      <a:endParaRPr lang="pl-PL" sz="1000" b="0" dirty="0">
                        <a:effectLst/>
                      </a:endParaRP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  <a:tr h="452631">
                <a:tc>
                  <a:txBody>
                    <a:bodyPr/>
                    <a:lstStyle/>
                    <a:p>
                      <a:pPr fontAlgn="t"/>
                      <a:r>
                        <a:rPr lang="en-US" sz="1000" b="0">
                          <a:effectLst/>
                        </a:rPr>
                        <a:t>Peak uplink speeds</a:t>
                      </a:r>
                      <a:br>
                        <a:rPr lang="en-US" sz="1000" b="0">
                          <a:effectLst/>
                        </a:rPr>
                      </a:br>
                      <a:r>
                        <a:rPr lang="en-US" sz="1000" b="0">
                          <a:effectLst/>
                        </a:rPr>
                        <a:t>(Mbps)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19Mbps</a:t>
                      </a:r>
                      <a:endParaRPr lang="en-US" sz="1000" b="0" dirty="0">
                        <a:effectLst/>
                      </a:endParaRP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  <a:tr h="465459"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CSFB</a:t>
                      </a:r>
                      <a:endParaRPr lang="en-US" sz="1000" b="0" dirty="0">
                        <a:effectLst/>
                      </a:endParaRP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Supported, 4G to 3G/2G</a:t>
                      </a:r>
                      <a:endParaRPr lang="en-US" sz="1000" b="0" dirty="0">
                        <a:effectLst/>
                      </a:endParaRP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  <a:tr h="452631"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effectLst/>
                        </a:rPr>
                        <a:t>Channel bandwidths</a:t>
                      </a:r>
                      <a:br>
                        <a:rPr lang="en-US" sz="1000" b="0" dirty="0">
                          <a:effectLst/>
                        </a:rPr>
                      </a:br>
                      <a:r>
                        <a:rPr lang="en-US" sz="1000" b="0" dirty="0">
                          <a:effectLst/>
                        </a:rPr>
                        <a:t>(MHz)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5-DL</a:t>
                      </a:r>
                      <a:r>
                        <a:rPr lang="en-US" sz="1000" b="0" baseline="0" dirty="0" smtClean="0">
                          <a:effectLst/>
                        </a:rPr>
                        <a:t> Bandwidth</a:t>
                      </a:r>
                      <a:endParaRPr lang="en-US" sz="1000" b="0" dirty="0" smtClean="0">
                        <a:effectLst/>
                      </a:endParaRPr>
                    </a:p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5-UL</a:t>
                      </a:r>
                      <a:r>
                        <a:rPr lang="en-US" sz="1000" b="0" baseline="0" dirty="0" smtClean="0">
                          <a:effectLst/>
                        </a:rPr>
                        <a:t> Bandwidth</a:t>
                      </a:r>
                      <a:endParaRPr lang="en-US" sz="1000" b="0" dirty="0">
                        <a:effectLst/>
                      </a:endParaRP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  <a:tr h="257475"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effectLst/>
                        </a:rPr>
                        <a:t>Duplex schemes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effectLst/>
                        </a:rPr>
                        <a:t>FDD 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  <a:tr h="465459"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Infra Vendor</a:t>
                      </a:r>
                      <a:endParaRPr lang="en-US" sz="1000" b="0" dirty="0">
                        <a:effectLst/>
                      </a:endParaRP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Ericsson</a:t>
                      </a:r>
                      <a:endParaRPr lang="en-US" sz="1000" b="0" dirty="0">
                        <a:effectLst/>
                      </a:endParaRP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  <a:tr h="465459">
                <a:tc>
                  <a:txBody>
                    <a:bodyPr/>
                    <a:lstStyle/>
                    <a:p>
                      <a:pPr fontAlgn="t"/>
                      <a:r>
                        <a:rPr lang="en-US" sz="1000" b="0">
                          <a:effectLst/>
                        </a:rPr>
                        <a:t>Latency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effectLst/>
                        </a:rPr>
                        <a:t>Idle to active less than 100ms</a:t>
                      </a:r>
                      <a:br>
                        <a:rPr lang="en-US" sz="1000" b="0" dirty="0">
                          <a:effectLst/>
                        </a:rPr>
                      </a:br>
                      <a:r>
                        <a:rPr lang="en-US" sz="1000" b="0" dirty="0">
                          <a:effectLst/>
                        </a:rPr>
                        <a:t>Small packets ~10 ms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  <a:tr h="605096">
                <a:tc>
                  <a:txBody>
                    <a:bodyPr/>
                    <a:lstStyle/>
                    <a:p>
                      <a:pPr fontAlgn="t"/>
                      <a:r>
                        <a:rPr lang="en-US" sz="1000" b="0">
                          <a:effectLst/>
                        </a:rPr>
                        <a:t>Spectral efficiency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effectLst/>
                        </a:rPr>
                        <a:t>Downlink:   3 - 4 times Rel 6 HSDPA</a:t>
                      </a:r>
                      <a:br>
                        <a:rPr lang="en-US" sz="1000" b="0" dirty="0">
                          <a:effectLst/>
                        </a:rPr>
                      </a:br>
                      <a:r>
                        <a:rPr lang="en-US" sz="1000" b="0" dirty="0">
                          <a:effectLst/>
                        </a:rPr>
                        <a:t>Uplink:   2 -3 x Rel 6 HSUPA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  <a:tr h="452631">
                <a:tc>
                  <a:txBody>
                    <a:bodyPr/>
                    <a:lstStyle/>
                    <a:p>
                      <a:pPr fontAlgn="t"/>
                      <a:r>
                        <a:rPr lang="en-US" sz="1000" b="0">
                          <a:effectLst/>
                        </a:rPr>
                        <a:t>Access schemes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effectLst/>
                        </a:rPr>
                        <a:t>OFDMA (Downlink)</a:t>
                      </a:r>
                      <a:br>
                        <a:rPr lang="en-US" sz="1000" b="0" dirty="0">
                          <a:effectLst/>
                        </a:rPr>
                      </a:br>
                      <a:r>
                        <a:rPr lang="en-US" sz="1000" b="0" dirty="0">
                          <a:effectLst/>
                        </a:rPr>
                        <a:t>SC-FDMA (Uplink)</a:t>
                      </a: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DRX</a:t>
                      </a:r>
                      <a:endParaRPr lang="en-US" sz="1000" b="0" dirty="0">
                        <a:effectLst/>
                      </a:endParaRP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smtClean="0">
                          <a:effectLst/>
                        </a:rPr>
                        <a:t>1280</a:t>
                      </a:r>
                      <a:endParaRPr lang="en-US" sz="1000" b="0" dirty="0">
                        <a:effectLst/>
                      </a:endParaRPr>
                    </a:p>
                  </a:txBody>
                  <a:tcPr marL="48666" marR="48666" marT="24333" marB="24333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3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1406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NEAR CELL &amp; EDGE CELL SPOTS OF HYDERABAD</a:t>
            </a:r>
            <a:endParaRPr lang="en-US" sz="4000" dirty="0">
              <a:solidFill>
                <a:schemeClr val="accent2"/>
              </a:solidFill>
            </a:endParaRP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4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Madhapur, Durgamcheruvu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09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Hyderabad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7414" name="Rectangle 6"/>
          <p:cNvSpPr txBox="1">
            <a:spLocks noGrp="1" noChangeArrowheads="1"/>
          </p:cNvSpPr>
          <p:nvPr/>
        </p:nvSpPr>
        <p:spPr bwMode="auto">
          <a:xfrm>
            <a:off x="82296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6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180137"/>
              </p:ext>
            </p:extLst>
          </p:nvPr>
        </p:nvGraphicFramePr>
        <p:xfrm>
          <a:off x="2209800" y="2209800"/>
          <a:ext cx="4648200" cy="2255520"/>
        </p:xfrm>
        <a:graphic>
          <a:graphicData uri="http://schemas.openxmlformats.org/drawingml/2006/table">
            <a:tbl>
              <a:tblPr/>
              <a:tblGrid>
                <a:gridCol w="2344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34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Country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India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Continent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Asia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State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Telangana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City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Hyderabad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Time Zone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GMT + 5:30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International Dialing Code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+91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867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Raidurgam, Jubilee Hills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99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867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</a:t>
            </a:r>
            <a:r>
              <a:rPr lang="en-US" sz="1600" dirty="0"/>
              <a:t>R</a:t>
            </a:r>
            <a:r>
              <a:rPr lang="en-US" sz="1600" dirty="0" smtClean="0"/>
              <a:t>ethibowli, Masab tank, Lakdikapul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65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9144000" cy="5791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Domalguda, West Marredpally, </a:t>
            </a:r>
            <a:br>
              <a:rPr lang="en-US" sz="1600" dirty="0" smtClean="0"/>
            </a:br>
            <a:r>
              <a:rPr lang="en-US" sz="1600" dirty="0" smtClean="0"/>
              <a:t>Musheerabad Gandhi Hospital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29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867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Lakdikapul, Nampally, Abids, Koti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75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9144000" cy="5791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Jubilee Hills Road No-45, Banjar hills, </a:t>
            </a:r>
            <a:br>
              <a:rPr lang="en-US" sz="1600" dirty="0" smtClean="0"/>
            </a:br>
            <a:r>
              <a:rPr lang="en-US" sz="1600" dirty="0" smtClean="0"/>
              <a:t>KBR Park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25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867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Masab tank, Banjara hills Road No-1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872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Shaikpet Dargah, Rethibowli, Mehdipatnam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56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9144000" cy="5791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Jubilee Hills, Banjara hills Road No-12,</a:t>
            </a:r>
            <a:br>
              <a:rPr lang="en-US" sz="1600" dirty="0" smtClean="0"/>
            </a:br>
            <a:r>
              <a:rPr lang="en-US" sz="1600" dirty="0" smtClean="0"/>
              <a:t>Apollo Hospital Jubilee Hills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72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Shaikpet, Tolichowki, Raidurgam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910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BHEL, Madinaguda, Hafeezpet, Bachupally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032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11430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latin typeface="Calibri" pitchFamily="34" charset="0"/>
                <a:cs typeface="Arial" charset="0"/>
              </a:rPr>
              <a:t>Operator Information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631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27298" name="Rectangle 674"/>
          <p:cNvSpPr>
            <a:spLocks noChangeArrowheads="1"/>
          </p:cNvSpPr>
          <p:nvPr/>
        </p:nvSpPr>
        <p:spPr bwMode="auto">
          <a:xfrm>
            <a:off x="0" y="41523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462352"/>
              </p:ext>
            </p:extLst>
          </p:nvPr>
        </p:nvGraphicFramePr>
        <p:xfrm>
          <a:off x="533399" y="1774824"/>
          <a:ext cx="8534400" cy="4930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8306"/>
                <a:gridCol w="835713"/>
                <a:gridCol w="1722075"/>
                <a:gridCol w="2988306"/>
              </a:tblGrid>
              <a:tr h="4068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MCC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MNC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Operator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Bands (MHz) &amp; E-ARFCN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1109830">
                <a:tc rowSpan="6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405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 rowSpan="6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854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 rowSpan="6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Reliance JIO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>
                          <a:effectLst/>
                        </a:rPr>
                        <a:t>LTE 2300 MHz (TDD) Band 40.</a:t>
                      </a:r>
                      <a:br>
                        <a:rPr lang="de-DE" sz="1400" u="none" strike="noStrike">
                          <a:effectLst/>
                        </a:rPr>
                      </a:br>
                      <a:r>
                        <a:rPr lang="de-DE" sz="1400" u="none" strike="noStrike">
                          <a:effectLst/>
                        </a:rPr>
                        <a:t> E-ARFCN- 39225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1109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>
                          <a:effectLst/>
                        </a:rPr>
                        <a:t>         LTE 850 MHz (FDD) Band 5 </a:t>
                      </a:r>
                      <a:br>
                        <a:rPr lang="de-DE" sz="1400" u="none" strike="noStrike">
                          <a:effectLst/>
                        </a:rPr>
                      </a:br>
                      <a:r>
                        <a:rPr lang="de-DE" sz="1400" u="none" strike="noStrike">
                          <a:effectLst/>
                        </a:rPr>
                        <a:t>       E-ARFCN-2540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406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    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745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u="none" strike="noStrike">
                          <a:effectLst/>
                        </a:rPr>
                        <a:t>LTE 1800 MHz (FDD) Band 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406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           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</a:tr>
              <a:tr h="745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                E-ARFCN-1454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Jeedimetla, IMAX Road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1541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Moghalpura, Alijah Kotla, Talab Katta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59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Kondapur, Hi-</a:t>
            </a:r>
            <a:r>
              <a:rPr lang="en-US" sz="1600" dirty="0" err="1" smtClean="0"/>
              <a:t>tex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50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9144000" cy="5867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dirty="0" smtClean="0"/>
              <a:t>Route: Hi-tech City, Rajendernagar, Attapur, Hasan Nagar, </a:t>
            </a:r>
            <a:br>
              <a:rPr lang="en-US" sz="1600" dirty="0" smtClean="0"/>
            </a:br>
            <a:r>
              <a:rPr lang="en-US" sz="1600" dirty="0" smtClean="0"/>
              <a:t>Langer House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60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City, </a:t>
            </a:r>
            <a:r>
              <a:rPr lang="en-US" sz="1600" dirty="0"/>
              <a:t>S</a:t>
            </a:r>
            <a:r>
              <a:rPr lang="en-US" sz="1600" dirty="0" smtClean="0"/>
              <a:t>haikpet Dargah, Tolichowki 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366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447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/>
              <a:t>              </a:t>
            </a:r>
            <a:r>
              <a:rPr lang="en-US" sz="3200" dirty="0" smtClean="0">
                <a:solidFill>
                  <a:srgbClr val="002060"/>
                </a:solidFill>
              </a:rPr>
              <a:t>IRAT From 4G To 3G </a:t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                                   &amp;</a:t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                              3G To 2G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IRAT Route: Hi-tech City To Movie Towers</a:t>
            </a:r>
            <a:br>
              <a:rPr lang="en-US" sz="1600" dirty="0" smtClean="0"/>
            </a:br>
            <a:r>
              <a:rPr lang="en-US" sz="1600" dirty="0" smtClean="0"/>
              <a:t>Mode: Idle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65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0" y="1447800"/>
            <a:ext cx="9134819" cy="2743200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Out Of Service (OOS)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000" b="0" dirty="0" smtClean="0">
                <a:solidFill>
                  <a:srgbClr val="FF0000"/>
                </a:solidFill>
              </a:rPr>
              <a:t>Mode: LTE ONLY</a:t>
            </a:r>
            <a:endParaRPr lang="en-US" sz="24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9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OOS Route: Hi-Tech City To Shankarpally Road</a:t>
            </a:r>
            <a:br>
              <a:rPr lang="en-US" sz="1600" dirty="0" smtClean="0"/>
            </a:br>
            <a:r>
              <a:rPr lang="en-US" sz="1600" dirty="0" smtClean="0"/>
              <a:t>Mode: LTE Only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15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5059362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                       </a:t>
            </a:r>
            <a:r>
              <a:rPr lang="en-US" sz="2400" dirty="0" smtClean="0">
                <a:solidFill>
                  <a:srgbClr val="FFFF00"/>
                </a:solidFill>
              </a:rPr>
              <a:t>Redirection From 4G To 3G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                            Mode: Connected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02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1430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Additional Information 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1481138"/>
            <a:ext cx="8229600" cy="4525962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 smtClean="0"/>
          </a:p>
          <a:p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1800" dirty="0" smtClean="0">
                <a:latin typeface="Cambria" pitchFamily="18" charset="0"/>
              </a:rPr>
              <a:t>MMS is not supported by RJIO.</a:t>
            </a:r>
          </a:p>
          <a:p>
            <a:endParaRPr lang="en-IN" sz="1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1800" dirty="0" smtClean="0">
                <a:latin typeface="Cambria" pitchFamily="18" charset="0"/>
              </a:rPr>
              <a:t>L to W  and W to L Redirection and reselection is not supported in Hyderabad.</a:t>
            </a:r>
          </a:p>
          <a:p>
            <a:pPr>
              <a:buFont typeface="Wingdings" pitchFamily="2" charset="2"/>
              <a:buChar char="Ø"/>
            </a:pPr>
            <a:endParaRPr lang="en-IN" sz="1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1800" dirty="0" smtClean="0">
                <a:latin typeface="Cambria" pitchFamily="18" charset="0"/>
              </a:rPr>
              <a:t>Inter frequency reselection and redirection is supported.</a:t>
            </a:r>
          </a:p>
          <a:p>
            <a:pPr>
              <a:buFont typeface="Wingdings" pitchFamily="2" charset="2"/>
              <a:buChar char="Ø"/>
            </a:pPr>
            <a:endParaRPr lang="en-IN" sz="1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1800" dirty="0" smtClean="0">
                <a:latin typeface="Cambria" pitchFamily="18" charset="0"/>
              </a:rPr>
              <a:t>We could not observe Volte Call Handover from Band 3 to Band 40.</a:t>
            </a:r>
          </a:p>
          <a:p>
            <a:pPr>
              <a:buFont typeface="Wingdings" pitchFamily="2" charset="2"/>
              <a:buChar char="Ø"/>
            </a:pPr>
            <a:endParaRPr lang="en-IN" sz="1800" dirty="0">
              <a:latin typeface="Cambria" pitchFamily="18" charset="0"/>
            </a:endParaRPr>
          </a:p>
          <a:p>
            <a:pPr>
              <a:buNone/>
            </a:pPr>
            <a:endParaRPr lang="en-IN" sz="1800" dirty="0" smtClean="0">
              <a:latin typeface="Cambria" pitchFamily="18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IN" sz="1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31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Route: Hi-Tech City To ISB Road, Financial District</a:t>
            </a:r>
            <a:br>
              <a:rPr lang="en-US" sz="1800" dirty="0" smtClean="0"/>
            </a:br>
            <a:r>
              <a:rPr lang="en-US" sz="1800" dirty="0" smtClean="0"/>
              <a:t>IRAT Redirection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br>
              <a:rPr lang="en-US" sz="1800" dirty="0" smtClean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925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 To Gandipet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786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 To Bachupally Road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4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867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Route: Hi-Tech City To Coca-Cola </a:t>
            </a:r>
            <a:r>
              <a:rPr lang="en-US" sz="1800" dirty="0" smtClean="0">
                <a:latin typeface="+mn-lt"/>
              </a:rPr>
              <a:t>Factory, Bachupally Road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15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 To Rajiv Gandhi Nagar, Nizampet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28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867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Route: Hi-Tech City To Quthbullapur</a:t>
            </a:r>
            <a:br>
              <a:rPr lang="en-US" sz="1600" dirty="0" smtClean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171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6400"/>
            <a:ext cx="9144000" cy="27432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 </a:t>
            </a:r>
            <a:r>
              <a:rPr lang="en-US" sz="3200" dirty="0" smtClean="0"/>
              <a:t>             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IRAT Reselection From 4G To 3G</a:t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Mode: Idle</a:t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u="sng" dirty="0" smtClean="0">
                <a:solidFill>
                  <a:srgbClr val="00B0F0"/>
                </a:solidFill>
              </a:rPr>
              <a:t>Note</a:t>
            </a:r>
            <a:r>
              <a:rPr lang="en-US" sz="1800" dirty="0" smtClean="0">
                <a:solidFill>
                  <a:srgbClr val="00B0F0"/>
                </a:solidFill>
              </a:rPr>
              <a:t>:- </a:t>
            </a:r>
            <a:r>
              <a:rPr lang="en-US" sz="1800" dirty="0" smtClean="0">
                <a:solidFill>
                  <a:schemeClr val="tx1"/>
                </a:solidFill>
              </a:rPr>
              <a:t>While performing Reselection I have seen Reselection Failures at many places, because 4G is directly switching to GSM not to 3G, at only one place, I have seen Idle Reselection is happening successfully (2/10). So, at present Reselection is </a:t>
            </a:r>
            <a:r>
              <a:rPr lang="en-US" sz="1800" u="sng" dirty="0" smtClean="0">
                <a:solidFill>
                  <a:srgbClr val="FF0000"/>
                </a:solidFill>
              </a:rPr>
              <a:t>Blocked</a:t>
            </a:r>
            <a:r>
              <a:rPr lang="en-US" sz="1800" dirty="0" smtClean="0">
                <a:solidFill>
                  <a:srgbClr val="FF0000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till the issue gets resolved.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0668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Route: Hi-Tech City To Movie Towers</a:t>
            </a:r>
            <a:br>
              <a:rPr lang="en-US" sz="1600" dirty="0" smtClean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62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2057400"/>
          <a:ext cx="8229600" cy="2179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438400"/>
                <a:gridCol w="1676400"/>
              </a:tblGrid>
              <a:tr h="901266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Operator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MCC-MNC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Bands (MHz)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/>
                      <a:endParaRPr lang="en-US" sz="2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Cambria" pitchFamily="18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DRX value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</a:tr>
              <a:tr h="99059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mbria" pitchFamily="18" charset="0"/>
                        </a:rPr>
                        <a:t>Idea</a:t>
                      </a:r>
                      <a:endParaRPr lang="en-US" sz="20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404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mbria" pitchFamily="18" charset="0"/>
                        </a:rPr>
                        <a:t>-07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mbria" pitchFamily="18" charset="0"/>
                        </a:rPr>
                        <a:t>4G:- LTE (5 MHz)</a:t>
                      </a:r>
                    </a:p>
                    <a:p>
                      <a:pPr algn="ctr"/>
                      <a:r>
                        <a:rPr lang="en-US" sz="2000" b="0" dirty="0" smtClean="0">
                          <a:latin typeface="Cambria" pitchFamily="18" charset="0"/>
                        </a:rPr>
                        <a:t>ARFCN:</a:t>
                      </a:r>
                      <a:r>
                        <a:rPr lang="en-US" sz="2000" b="0" baseline="0" dirty="0" smtClean="0">
                          <a:latin typeface="Cambria" pitchFamily="18" charset="0"/>
                        </a:rPr>
                        <a:t> 1418</a:t>
                      </a:r>
                      <a:endParaRPr lang="en-US" sz="20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itchFamily="18" charset="0"/>
                        </a:rPr>
                        <a:t>4G:-1280</a:t>
                      </a:r>
                      <a:endParaRPr lang="en-US" sz="2000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en-IN" sz="4400" b="0" dirty="0" smtClean="0">
                <a:effectLst/>
                <a:latin typeface="Cambria" pitchFamily="18" charset="0"/>
                <a:cs typeface="Tahoma" pitchFamily="34" charset="0"/>
              </a:rPr>
              <a:t>Operator Information</a:t>
            </a:r>
            <a:endParaRPr lang="en-US" b="0" dirty="0">
              <a:effectLst/>
              <a:latin typeface="Cambria" pitchFamily="18" charset="0"/>
            </a:endParaRPr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240491"/>
              </p:ext>
            </p:extLst>
          </p:nvPr>
        </p:nvGraphicFramePr>
        <p:xfrm>
          <a:off x="8077200" y="4648200"/>
          <a:ext cx="6858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Worksheet" showAsIcon="1" r:id="rId4" imgW="380880" imgH="771480" progId="Excel.Sheet.8">
                  <p:embed/>
                </p:oleObj>
              </mc:Choice>
              <mc:Fallback>
                <p:oleObj name="Worksheet" showAsIcon="1" r:id="rId4" imgW="380880" imgH="7714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4648200"/>
                        <a:ext cx="6858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2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en-IN" sz="4400" b="0" dirty="0" smtClean="0">
                <a:effectLst/>
                <a:latin typeface="Cambria" pitchFamily="18" charset="0"/>
                <a:cs typeface="Tahoma" pitchFamily="34" charset="0"/>
              </a:rPr>
              <a:t>Operator Information</a:t>
            </a:r>
            <a:endParaRPr lang="en-US" b="0" dirty="0">
              <a:effectLst/>
              <a:latin typeface="Cambria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62000" y="1600204"/>
          <a:ext cx="7696200" cy="4419598"/>
        </p:xfrm>
        <a:graphic>
          <a:graphicData uri="http://schemas.openxmlformats.org/drawingml/2006/table">
            <a:tbl>
              <a:tblPr/>
              <a:tblGrid>
                <a:gridCol w="3848100"/>
                <a:gridCol w="3848100"/>
              </a:tblGrid>
              <a:tr h="6251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Idea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59606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Website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: </a:t>
                      </a:r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http://www.ideacellular.com/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WAP APN: </a:t>
                      </a:r>
                      <a:r>
                        <a:rPr lang="en-IN" sz="11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ideainternet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907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07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EDGE/GPRS/GSM </a:t>
                      </a:r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900</a:t>
                      </a:r>
                      <a:r>
                        <a:rPr lang="en-IN" sz="11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MHz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HSDPA / UMTS 2100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LTE </a:t>
                      </a:r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1800 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MHz </a:t>
                      </a:r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–FDD(Band 3)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MDN:*</a:t>
                      </a:r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1# 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Balance check: *</a:t>
                      </a:r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121#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Data Balance check: *</a:t>
                      </a:r>
                      <a:r>
                        <a:rPr lang="en-IN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125#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MMS support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16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1430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Drive Route 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537526"/>
              </p:ext>
            </p:extLst>
          </p:nvPr>
        </p:nvGraphicFramePr>
        <p:xfrm>
          <a:off x="1409700" y="2667000"/>
          <a:ext cx="6324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300">
                  <a:extLst>
                    <a:ext uri="{9D8B030D-6E8A-4147-A177-3AD203B41FA5}">
                      <a16:colId xmlns:a16="http://schemas.microsoft.com/office/drawing/2014/main" xmlns="" val="3503582726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xmlns="" val="1208160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b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Band 40 (TDD) Near Cell</a:t>
                      </a:r>
                      <a:endParaRPr kumimoji="0" lang="en-US" b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b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Band40 (TDD) &lt;-&gt; Band 3 (FDD)  Reselection</a:t>
                      </a:r>
                      <a:endParaRPr kumimoji="0" lang="en-US" b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0029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i" panose="020F0502020204030204" pitchFamily="34" charset="0"/>
                        </a:rPr>
                        <a:t>Band 40 (TDD) Edge Cell</a:t>
                      </a:r>
                      <a:endParaRPr lang="en-US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i" panose="020F0502020204030204" pitchFamily="34" charset="0"/>
                        </a:rPr>
                        <a:t>Band40 (TDD) &lt;-&gt; Band 3 (FDD)  Reselection</a:t>
                      </a:r>
                      <a:endParaRPr lang="en-US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956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i" panose="020F0502020204030204" pitchFamily="34" charset="0"/>
                        </a:rPr>
                        <a:t>Band 3 (FDD) Near Cell</a:t>
                      </a:r>
                      <a:endParaRPr lang="en-US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i" panose="020F0502020204030204" pitchFamily="34" charset="0"/>
                        </a:rPr>
                        <a:t>Mixed Mobility Route-1</a:t>
                      </a:r>
                      <a:endParaRPr lang="en-US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1745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i" panose="020F0502020204030204" pitchFamily="34" charset="0"/>
                        </a:rPr>
                        <a:t>Band 3 (FDD) Edge Cell</a:t>
                      </a:r>
                      <a:endParaRPr lang="en-US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libri" panose="020F0502020204030204" pitchFamily="34" charset="0"/>
                        </a:rPr>
                        <a:t>Mixed Mobility Route-2</a:t>
                      </a:r>
                      <a:endParaRPr lang="en-US" b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6837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743200"/>
          </a:xfrm>
        </p:spPr>
        <p:txBody>
          <a:bodyPr/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Near Cell	</a:t>
            </a:r>
            <a:r>
              <a:rPr lang="en-US" sz="2400" dirty="0" smtClean="0"/>
              <a:t>:-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RSRP: -65dbm to -75dbm   </a:t>
            </a:r>
          </a:p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Cell Edge	</a:t>
            </a:r>
            <a:r>
              <a:rPr lang="en-US" sz="2400" dirty="0" smtClean="0"/>
              <a:t>:-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-100dbm to -105dbm  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Mixed</a:t>
            </a:r>
            <a:r>
              <a:rPr lang="en-US" sz="2400" dirty="0" smtClean="0"/>
              <a:t>	:-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Mobility: RSRP   :  -65dbm to -120dbm</a:t>
            </a:r>
            <a:endParaRPr lang="en-US" sz="20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effectLst/>
                <a:latin typeface="Cambria" pitchFamily="18" charset="0"/>
              </a:rPr>
              <a:t>Drive Route</a:t>
            </a:r>
            <a:endParaRPr lang="en-US" sz="3600" b="0" dirty="0"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Near Cell: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IN" sz="2000" dirty="0" smtClean="0"/>
              <a:t> HDFC Bank, </a:t>
            </a:r>
            <a:r>
              <a:rPr lang="en-IN" sz="2000" dirty="0" err="1" smtClean="0"/>
              <a:t>Hitech</a:t>
            </a:r>
            <a:r>
              <a:rPr lang="en-IN" sz="2000" dirty="0" smtClean="0"/>
              <a:t> City </a:t>
            </a: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391400" y="2209800"/>
          <a:ext cx="1524000" cy="1055370"/>
        </p:xfrm>
        <a:graphic>
          <a:graphicData uri="http://schemas.openxmlformats.org/drawingml/2006/table">
            <a:tbl>
              <a:tblPr/>
              <a:tblGrid>
                <a:gridCol w="1524000"/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RSRP: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-65dbm to -75dbm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LAT: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17.44363</a:t>
                      </a: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LONG: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78.379956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458" name="Picture 2" descr="C:\Users\sanjeev\Desktop\Idea_Rc\NC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905000"/>
            <a:ext cx="6751638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51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Near Cell: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US" sz="1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Sarojini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Eye Hospital, </a:t>
            </a:r>
            <a:r>
              <a:rPr lang="en-US" sz="1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Mahdipatnam</a:t>
            </a: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43798" y="4495800"/>
          <a:ext cx="1600201" cy="1055370"/>
        </p:xfrm>
        <a:graphic>
          <a:graphicData uri="http://schemas.openxmlformats.org/drawingml/2006/table">
            <a:tbl>
              <a:tblPr/>
              <a:tblGrid>
                <a:gridCol w="1600201"/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RSRP: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-65dbm to -75dbm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LAT: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17.391636</a:t>
                      </a: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LONG: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78.440065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82" name="Picture 2" descr="C:\Users\sanjeev\Desktop\Idea_Rc\NC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977531"/>
            <a:ext cx="7215188" cy="3817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88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Near Cell: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NMDC,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Masab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Tank</a:t>
            </a: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391400" y="4495800"/>
          <a:ext cx="1523999" cy="1055370"/>
        </p:xfrm>
        <a:graphic>
          <a:graphicData uri="http://schemas.openxmlformats.org/drawingml/2006/table">
            <a:tbl>
              <a:tblPr/>
              <a:tblGrid>
                <a:gridCol w="1523999"/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RSRP: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-65dbm to -75dbm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LAT: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17.391636</a:t>
                      </a: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LONG: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78.440065</a:t>
                      </a:r>
                      <a:endParaRPr lang="en-IN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506" name="Picture 2" descr="C:\Users\sanjeev\Desktop\Idea_Rc\NC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750" y="1676400"/>
            <a:ext cx="6775450" cy="3825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9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Near Cell: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JayaBhusan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Hospital,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Mahdipatnam</a:t>
            </a: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43799" y="4495800"/>
          <a:ext cx="1371600" cy="1268730"/>
        </p:xfrm>
        <a:graphic>
          <a:graphicData uri="http://schemas.openxmlformats.org/drawingml/2006/table">
            <a:tbl>
              <a:tblPr/>
              <a:tblGrid>
                <a:gridCol w="1371600"/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RSRP: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-65dbm to -75dbm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LAT: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17.393948</a:t>
                      </a: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LONG: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78.438958</a:t>
                      </a:r>
                      <a:endParaRPr lang="en-IN" sz="4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530" name="Picture 2" descr="C:\Users\sanjeev\Desktop\Idea_Rc\NC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44818"/>
            <a:ext cx="7239000" cy="3946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9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Edge Cell: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I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LB Stadium Road, Band Colony, </a:t>
            </a:r>
            <a:r>
              <a:rPr lang="en-IN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Adarsh</a:t>
            </a:r>
            <a:r>
              <a:rPr lang="en-I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Nagar</a:t>
            </a:r>
            <a:endParaRPr lang="en-IN" sz="2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43799" y="4495800"/>
          <a:ext cx="1371600" cy="1268730"/>
        </p:xfrm>
        <a:graphic>
          <a:graphicData uri="http://schemas.openxmlformats.org/drawingml/2006/table">
            <a:tbl>
              <a:tblPr/>
              <a:tblGrid>
                <a:gridCol w="1371600"/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RSRP: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-95dbm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-105dbm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LAT: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17.401107</a:t>
                      </a:r>
                      <a:endParaRPr lang="en-IN" sz="24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LONG: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78.472396</a:t>
                      </a:r>
                      <a:endParaRPr lang="en-IN" sz="4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554" name="Picture 2" descr="C:\Users\sanjeev\Desktop\Idea_Rc\EC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886812"/>
            <a:ext cx="7010400" cy="3617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6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Edge Cell: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IN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Passport Office, </a:t>
            </a:r>
            <a:r>
              <a:rPr lang="en-IN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Towlichowki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IN" sz="2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43799" y="4495800"/>
          <a:ext cx="1371600" cy="1268730"/>
        </p:xfrm>
        <a:graphic>
          <a:graphicData uri="http://schemas.openxmlformats.org/drawingml/2006/table">
            <a:tbl>
              <a:tblPr/>
              <a:tblGrid>
                <a:gridCol w="1371600"/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RSRP: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-95dbm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-105dbm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LAT: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17.401107</a:t>
                      </a:r>
                      <a:endParaRPr lang="en-IN" sz="32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LONG: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78.472396</a:t>
                      </a:r>
                      <a:endParaRPr lang="en-IN" sz="6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4578" name="Picture 2" descr="C:\Users\sanjeev\Desktop\Idea_Rc\EC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001813"/>
            <a:ext cx="7086600" cy="3265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83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Edge Cell: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IN" sz="2000" dirty="0" err="1" smtClean="0">
                <a:latin typeface="Calibri" pitchFamily="34" charset="0"/>
                <a:cs typeface="Calibri" pitchFamily="34" charset="0"/>
              </a:rPr>
              <a:t>Raidurgam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 Police Station</a:t>
            </a:r>
            <a:endParaRPr lang="en-IN" sz="2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43799" y="4495800"/>
          <a:ext cx="1371600" cy="1268730"/>
        </p:xfrm>
        <a:graphic>
          <a:graphicData uri="http://schemas.openxmlformats.org/drawingml/2006/table">
            <a:tbl>
              <a:tblPr/>
              <a:tblGrid>
                <a:gridCol w="1371600"/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RSRP: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-95dbm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-105dbm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LAT: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17.423079</a:t>
                      </a:r>
                      <a:endParaRPr lang="en-IN" sz="40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LONG: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78.377112</a:t>
                      </a:r>
                      <a:endParaRPr lang="en-IN" sz="7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5602" name="Picture 2" descr="C:\Users\sanjeev\Desktop\Idea_Rc\EC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2032373"/>
            <a:ext cx="6484938" cy="3509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97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Edge Cell: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IN" sz="2000" dirty="0" smtClean="0"/>
              <a:t> </a:t>
            </a:r>
            <a:r>
              <a:rPr lang="en-I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Nissan Motors Showroom</a:t>
            </a:r>
            <a:endParaRPr lang="en-IN" sz="2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43799" y="4495800"/>
          <a:ext cx="1371600" cy="1268730"/>
        </p:xfrm>
        <a:graphic>
          <a:graphicData uri="http://schemas.openxmlformats.org/drawingml/2006/table">
            <a:tbl>
              <a:tblPr/>
              <a:tblGrid>
                <a:gridCol w="1371600"/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RSRP: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-95dbm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-105dbm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LAT: 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17.437468</a:t>
                      </a:r>
                      <a:endParaRPr lang="en-IN" sz="4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LONG: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78.374268</a:t>
                      </a:r>
                      <a:endParaRPr lang="en-IN" sz="8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6626" name="Picture 2" descr="C:\Users\sanjeev\Desktop\Idea_Rc\EC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77461"/>
            <a:ext cx="7239000" cy="4419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8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L2W Reselection/ Redirection: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IN" sz="2000" dirty="0" smtClean="0"/>
              <a:t> </a:t>
            </a:r>
            <a:r>
              <a:rPr lang="en-IN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MindSpace</a:t>
            </a:r>
            <a:r>
              <a:rPr lang="en-I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Circle, Bio-Diversity</a:t>
            </a:r>
            <a:endParaRPr lang="en-IN" sz="2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650" name="Picture 2" descr="C:\Users\sanjeev\Desktop\Idea_Rc\reselection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00200"/>
            <a:ext cx="7467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30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95400" y="762000"/>
            <a:ext cx="4171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</a:rPr>
              <a:t>BAND40 Near Cell</a:t>
            </a:r>
            <a:endParaRPr lang="en-IN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2771" y="1600200"/>
            <a:ext cx="2438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Location:-Victory Restaurant, Chanda nagar, Old-Mumbai highway</a:t>
            </a: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Lat </a:t>
            </a:r>
            <a:r>
              <a:rPr lang="en-IN" sz="1600" dirty="0">
                <a:latin typeface="Cambria" pitchFamily="18" charset="0"/>
              </a:rPr>
              <a:t>:-17.494973</a:t>
            </a: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Long :-78.325487</a:t>
            </a: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666657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1227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L2W Reselection/ Redirection: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IN" sz="2000" dirty="0" smtClean="0"/>
              <a:t> </a:t>
            </a:r>
            <a:r>
              <a:rPr lang="en-IN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Himayat</a:t>
            </a:r>
            <a:r>
              <a:rPr lang="en-I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IN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Sagar</a:t>
            </a:r>
            <a:r>
              <a:rPr lang="en-I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Road</a:t>
            </a:r>
            <a:endParaRPr lang="en-IN" sz="2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674" name="Picture 2" descr="C:\Users\sanjeev\Desktop\Idea_Rc\reselection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76400"/>
            <a:ext cx="84582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6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L2W Reselection/ Redirection: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  <a:cs typeface="Calibri" pitchFamily="34" charset="0"/>
              </a:rPr>
            </a:br>
            <a:r>
              <a:rPr lang="en-IN" sz="2000" dirty="0" smtClean="0"/>
              <a:t> </a:t>
            </a:r>
            <a:r>
              <a:rPr lang="en-IN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Microsoft Gate No.1, </a:t>
            </a:r>
            <a:r>
              <a:rPr lang="en-IN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Gachibowli</a:t>
            </a:r>
            <a:endParaRPr lang="en-IN" sz="2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698" name="Picture 2" descr="C:\Users\sanjeev\Desktop\Idea_Rc\reselection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87438"/>
            <a:ext cx="6934200" cy="3751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57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95400" y="762000"/>
            <a:ext cx="43133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Mixed Mobility: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IN" sz="2400" dirty="0" smtClean="0"/>
              <a:t> </a:t>
            </a:r>
            <a:r>
              <a:rPr lang="en-IN" sz="2400" dirty="0" smtClean="0">
                <a:latin typeface="Calibri" pitchFamily="34" charset="0"/>
                <a:cs typeface="Calibri" pitchFamily="34" charset="0"/>
              </a:rPr>
              <a:t>Cyber Tower to Financial </a:t>
            </a:r>
            <a:r>
              <a:rPr lang="en-IN" sz="2400" dirty="0" err="1" smtClean="0">
                <a:latin typeface="Calibri" pitchFamily="34" charset="0"/>
                <a:cs typeface="Calibri" pitchFamily="34" charset="0"/>
              </a:rPr>
              <a:t>Disrtict</a:t>
            </a:r>
            <a:endParaRPr lang="en-IN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1600200"/>
            <a:ext cx="25146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r>
              <a:rPr lang="en-IN" sz="1600" dirty="0">
                <a:latin typeface="Cambria" pitchFamily="18" charset="0"/>
              </a:rPr>
              <a:t>Starting Point :-</a:t>
            </a: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Lat </a:t>
            </a:r>
            <a:r>
              <a:rPr lang="en-IN" sz="1600" dirty="0" smtClean="0">
                <a:latin typeface="Cambria" pitchFamily="18" charset="0"/>
              </a:rPr>
              <a:t>:- 17.450368</a:t>
            </a:r>
            <a:endParaRPr lang="en-IN" sz="1600" dirty="0">
              <a:latin typeface="Cambria" pitchFamily="18" charset="0"/>
            </a:endParaRP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Long </a:t>
            </a:r>
            <a:r>
              <a:rPr lang="en-IN" sz="1600" dirty="0" smtClean="0">
                <a:latin typeface="Cambria" pitchFamily="18" charset="0"/>
              </a:rPr>
              <a:t>:- 78.381052</a:t>
            </a:r>
            <a:endParaRPr lang="en-US" sz="1600" dirty="0" smtClean="0">
              <a:latin typeface="Cambria" pitchFamily="18" charset="0"/>
            </a:endParaRPr>
          </a:p>
          <a:p>
            <a:pPr>
              <a:buNone/>
            </a:pPr>
            <a:endParaRPr lang="en-US" sz="1600" dirty="0">
              <a:latin typeface="Cambria" pitchFamily="18" charset="0"/>
            </a:endParaRPr>
          </a:p>
          <a:p>
            <a:r>
              <a:rPr lang="en-IN" sz="1600" dirty="0" smtClean="0">
                <a:latin typeface="Cambria" pitchFamily="18" charset="0"/>
              </a:rPr>
              <a:t>Ending </a:t>
            </a:r>
            <a:r>
              <a:rPr lang="en-IN" sz="1600" dirty="0">
                <a:latin typeface="Cambria" pitchFamily="18" charset="0"/>
              </a:rPr>
              <a:t>Point :-</a:t>
            </a: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Lat :- </a:t>
            </a:r>
            <a:r>
              <a:rPr lang="en-IN" sz="1600" dirty="0" smtClean="0">
                <a:latin typeface="Cambria" pitchFamily="18" charset="0"/>
              </a:rPr>
              <a:t>17.410798  </a:t>
            </a:r>
            <a:r>
              <a:rPr lang="en-US" sz="1600" dirty="0" smtClean="0">
                <a:latin typeface="Cambria" pitchFamily="18" charset="0"/>
              </a:rPr>
              <a:t> </a:t>
            </a:r>
            <a:endParaRPr lang="en-IN" sz="1600" dirty="0">
              <a:latin typeface="Cambria" pitchFamily="18" charset="0"/>
            </a:endParaRP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Long </a:t>
            </a:r>
            <a:r>
              <a:rPr lang="en-IN" sz="1600" dirty="0" smtClean="0">
                <a:latin typeface="Cambria" pitchFamily="18" charset="0"/>
              </a:rPr>
              <a:t>:- 78.341552</a:t>
            </a: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010399" y="4419600"/>
          <a:ext cx="1820069" cy="971550"/>
        </p:xfrm>
        <a:graphic>
          <a:graphicData uri="http://schemas.openxmlformats.org/drawingml/2006/table">
            <a:tbl>
              <a:tblPr/>
              <a:tblGrid>
                <a:gridCol w="600869"/>
                <a:gridCol w="1219200"/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RSRP Level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 to -80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 to -90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 to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010400" y="4419600"/>
          <a:ext cx="1820069" cy="971550"/>
        </p:xfrm>
        <a:graphic>
          <a:graphicData uri="http://schemas.openxmlformats.org/drawingml/2006/table">
            <a:tbl>
              <a:tblPr/>
              <a:tblGrid>
                <a:gridCol w="600869"/>
                <a:gridCol w="1219200"/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RSRP Level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 to -80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 to -90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 to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434" name="Picture 2" descr="C:\Users\sanjeev\Desktop\Idea_Rc\reselection\2_mix_mobilit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1709570"/>
            <a:ext cx="6019800" cy="4459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942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95400" y="762000"/>
            <a:ext cx="54450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Mixed Mobility: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IN" sz="2400" dirty="0" smtClean="0"/>
              <a:t> </a:t>
            </a:r>
            <a:r>
              <a:rPr lang="en-IN" sz="2400" dirty="0" err="1" smtClean="0">
                <a:latin typeface="Calibri" pitchFamily="34" charset="0"/>
                <a:cs typeface="Calibri" pitchFamily="34" charset="0"/>
              </a:rPr>
              <a:t>Platina</a:t>
            </a:r>
            <a:r>
              <a:rPr lang="en-IN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IN" sz="2400" dirty="0" err="1" smtClean="0">
                <a:latin typeface="Calibri" pitchFamily="34" charset="0"/>
                <a:cs typeface="Calibri" pitchFamily="34" charset="0"/>
              </a:rPr>
              <a:t>Gachibowli</a:t>
            </a:r>
            <a:r>
              <a:rPr lang="en-IN" sz="2400" dirty="0" smtClean="0">
                <a:latin typeface="Calibri" pitchFamily="34" charset="0"/>
                <a:cs typeface="Calibri" pitchFamily="34" charset="0"/>
              </a:rPr>
              <a:t> to Assembly </a:t>
            </a:r>
            <a:r>
              <a:rPr lang="en-IN" sz="2400" dirty="0" err="1" smtClean="0">
                <a:latin typeface="Calibri" pitchFamily="34" charset="0"/>
                <a:cs typeface="Calibri" pitchFamily="34" charset="0"/>
              </a:rPr>
              <a:t>Nampally</a:t>
            </a:r>
            <a:endParaRPr lang="en-IN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1600200"/>
            <a:ext cx="25146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r>
              <a:rPr lang="en-IN" sz="1600" dirty="0">
                <a:latin typeface="Cambria" pitchFamily="18" charset="0"/>
              </a:rPr>
              <a:t>Starting Point :-</a:t>
            </a: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Lat </a:t>
            </a:r>
            <a:r>
              <a:rPr lang="en-IN" sz="1600" dirty="0" smtClean="0">
                <a:latin typeface="Cambria" pitchFamily="18" charset="0"/>
              </a:rPr>
              <a:t>:- 17.449059</a:t>
            </a:r>
            <a:endParaRPr lang="en-IN" sz="1600" dirty="0">
              <a:latin typeface="Cambria" pitchFamily="18" charset="0"/>
            </a:endParaRP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Long </a:t>
            </a:r>
            <a:r>
              <a:rPr lang="en-IN" sz="1600" dirty="0" smtClean="0">
                <a:latin typeface="Cambria" pitchFamily="18" charset="0"/>
              </a:rPr>
              <a:t>:- 78.363290</a:t>
            </a:r>
            <a:endParaRPr lang="en-US" sz="1600" dirty="0" smtClean="0">
              <a:latin typeface="Cambria" pitchFamily="18" charset="0"/>
            </a:endParaRPr>
          </a:p>
          <a:p>
            <a:pPr>
              <a:buNone/>
            </a:pPr>
            <a:endParaRPr lang="en-US" sz="1600" dirty="0">
              <a:latin typeface="Cambria" pitchFamily="18" charset="0"/>
            </a:endParaRPr>
          </a:p>
          <a:p>
            <a:r>
              <a:rPr lang="en-IN" sz="1600" dirty="0" smtClean="0">
                <a:latin typeface="Cambria" pitchFamily="18" charset="0"/>
              </a:rPr>
              <a:t>Ending </a:t>
            </a:r>
            <a:r>
              <a:rPr lang="en-IN" sz="1600" dirty="0">
                <a:latin typeface="Cambria" pitchFamily="18" charset="0"/>
              </a:rPr>
              <a:t>Point :-</a:t>
            </a: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Lat :- </a:t>
            </a:r>
            <a:r>
              <a:rPr lang="en-IN" sz="1600" dirty="0" smtClean="0">
                <a:latin typeface="Cambria" pitchFamily="18" charset="0"/>
              </a:rPr>
              <a:t>17.401836  </a:t>
            </a:r>
            <a:r>
              <a:rPr lang="en-US" sz="1600" dirty="0" smtClean="0">
                <a:latin typeface="Cambria" pitchFamily="18" charset="0"/>
              </a:rPr>
              <a:t> </a:t>
            </a:r>
            <a:endParaRPr lang="en-IN" sz="1600" dirty="0">
              <a:latin typeface="Cambria" pitchFamily="18" charset="0"/>
            </a:endParaRPr>
          </a:p>
          <a:p>
            <a:pPr>
              <a:buNone/>
            </a:pPr>
            <a:r>
              <a:rPr lang="en-IN" sz="1600" dirty="0">
                <a:latin typeface="Cambria" pitchFamily="18" charset="0"/>
              </a:rPr>
              <a:t>Long </a:t>
            </a:r>
            <a:r>
              <a:rPr lang="en-IN" sz="1600" dirty="0" smtClean="0">
                <a:latin typeface="Cambria" pitchFamily="18" charset="0"/>
              </a:rPr>
              <a:t>:- 78.469226</a:t>
            </a: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010399" y="4419600"/>
          <a:ext cx="1820069" cy="971550"/>
        </p:xfrm>
        <a:graphic>
          <a:graphicData uri="http://schemas.openxmlformats.org/drawingml/2006/table">
            <a:tbl>
              <a:tblPr/>
              <a:tblGrid>
                <a:gridCol w="600869"/>
                <a:gridCol w="1219200"/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RSRP Level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 to -80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 to -90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 to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010400" y="4419600"/>
          <a:ext cx="1820069" cy="971550"/>
        </p:xfrm>
        <a:graphic>
          <a:graphicData uri="http://schemas.openxmlformats.org/drawingml/2006/table">
            <a:tbl>
              <a:tblPr/>
              <a:tblGrid>
                <a:gridCol w="600869"/>
                <a:gridCol w="1219200"/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RSRP Level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 to -80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 to -90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 to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 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458" name="Picture 2" descr="C:\Users\sanjeev\Desktop\Idea_Rc\reselection\3_mix_mobilit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2101297"/>
            <a:ext cx="6019800" cy="3676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9079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447800"/>
            <a:ext cx="8229600" cy="3352800"/>
          </a:xfrm>
        </p:spPr>
        <p:txBody>
          <a:bodyPr/>
          <a:lstStyle/>
          <a:p>
            <a:pPr algn="ctr">
              <a:spcBef>
                <a:spcPct val="50000"/>
              </a:spcBef>
              <a:buFont typeface="Wingdings 3" pitchFamily="18" charset="2"/>
              <a:buNone/>
              <a:defRPr/>
            </a:pPr>
            <a:endParaRPr lang="en-US" sz="28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3333CC"/>
                </a:solidFill>
                <a:latin typeface="Calibri" pitchFamily="34" charset="0"/>
                <a:hlinkClick r:id="rId2"/>
              </a:rPr>
              <a:t>www.marquistech.com</a:t>
            </a:r>
            <a:endParaRPr lang="en-US" b="1" dirty="0" smtClean="0">
              <a:solidFill>
                <a:srgbClr val="3333CC"/>
              </a:solidFill>
              <a:latin typeface="Calibri" pitchFamily="34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/>
            </a:r>
            <a:b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/>
            </a:r>
            <a:b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/>
            </a:r>
            <a:b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/>
            </a:r>
            <a:b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/>
            </a:r>
            <a:b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/>
            </a:r>
            <a:b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/>
            </a:r>
            <a:b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/>
            </a:r>
            <a:b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			</a:t>
            </a:r>
            <a:r>
              <a:rPr lang="en-US" sz="6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THANK YOU</a:t>
            </a:r>
            <a:br>
              <a:rPr lang="en-US" sz="6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endParaRPr lang="en-US" sz="6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838200"/>
            <a:ext cx="419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BAND40 Edge Cell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1447801"/>
            <a:ext cx="2438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Location</a:t>
            </a:r>
            <a:r>
              <a:rPr lang="en-IN" sz="1600" dirty="0">
                <a:latin typeface="Cambria" pitchFamily="18" charset="0"/>
              </a:rPr>
              <a:t>:-Hill Country Properties</a:t>
            </a:r>
            <a:r>
              <a:rPr lang="en-IN" sz="1600" dirty="0" smtClean="0">
                <a:latin typeface="Cambria" pitchFamily="18" charset="0"/>
              </a:rPr>
              <a:t>, Nizampet</a:t>
            </a: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Lat </a:t>
            </a:r>
            <a:r>
              <a:rPr lang="en-IN" sz="1600" dirty="0">
                <a:latin typeface="Cambria" pitchFamily="18" charset="0"/>
              </a:rPr>
              <a:t>:-</a:t>
            </a:r>
            <a:r>
              <a:rPr lang="en-IN" sz="1600" dirty="0" smtClean="0">
                <a:latin typeface="Cambria" pitchFamily="18" charset="0"/>
              </a:rPr>
              <a:t>17.530295</a:t>
            </a: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Long </a:t>
            </a:r>
            <a:r>
              <a:rPr lang="en-IN" sz="1600" dirty="0">
                <a:latin typeface="Cambria" pitchFamily="18" charset="0"/>
              </a:rPr>
              <a:t>:-78.375560</a:t>
            </a: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524000"/>
            <a:ext cx="638013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470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95400" y="762000"/>
            <a:ext cx="3887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Tahoma" pitchFamily="34" charset="0"/>
              </a:rPr>
              <a:t>BAND5 Near Cell</a:t>
            </a:r>
            <a:endParaRPr lang="en-IN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4200" y="1645205"/>
            <a:ext cx="2438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Location:-</a:t>
            </a: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Bahar Cafe,6th </a:t>
            </a:r>
            <a:r>
              <a:rPr lang="en-IN" sz="1600" dirty="0">
                <a:latin typeface="Cambria" pitchFamily="18" charset="0"/>
              </a:rPr>
              <a:t>Phase</a:t>
            </a:r>
            <a:r>
              <a:rPr lang="en-IN" sz="1600" dirty="0" smtClean="0">
                <a:latin typeface="Cambria" pitchFamily="18" charset="0"/>
              </a:rPr>
              <a:t>, KPHB</a:t>
            </a: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Lat </a:t>
            </a:r>
            <a:r>
              <a:rPr lang="en-IN" sz="1600" dirty="0">
                <a:latin typeface="Cambria" pitchFamily="18" charset="0"/>
              </a:rPr>
              <a:t>:-</a:t>
            </a:r>
            <a:r>
              <a:rPr lang="en-IN" sz="1600" dirty="0" smtClean="0">
                <a:latin typeface="Cambria" pitchFamily="18" charset="0"/>
              </a:rPr>
              <a:t>17.485714</a:t>
            </a: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Long </a:t>
            </a:r>
            <a:r>
              <a:rPr lang="en-IN" sz="1600" dirty="0">
                <a:latin typeface="Cambria" pitchFamily="18" charset="0"/>
              </a:rPr>
              <a:t>:-78.390533</a:t>
            </a: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934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32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838200"/>
            <a:ext cx="3907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BAND5 Edge Cell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9400" y="1524000"/>
            <a:ext cx="228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Location:- </a:t>
            </a:r>
            <a:r>
              <a:rPr lang="en-IN" sz="1600" dirty="0">
                <a:latin typeface="Cambria" pitchFamily="18" charset="0"/>
              </a:rPr>
              <a:t>Hyderabad University, HCU </a:t>
            </a:r>
            <a:r>
              <a:rPr lang="en-IN" sz="1600" dirty="0" smtClean="0">
                <a:latin typeface="Cambria" pitchFamily="18" charset="0"/>
              </a:rPr>
              <a:t>road</a:t>
            </a: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Lat </a:t>
            </a:r>
            <a:r>
              <a:rPr lang="en-IN" sz="1600" dirty="0">
                <a:latin typeface="Cambria" pitchFamily="18" charset="0"/>
              </a:rPr>
              <a:t>:-</a:t>
            </a:r>
            <a:r>
              <a:rPr lang="en-IN" sz="1600" dirty="0" smtClean="0">
                <a:latin typeface="Cambria" pitchFamily="18" charset="0"/>
              </a:rPr>
              <a:t>17.463005</a:t>
            </a:r>
          </a:p>
          <a:p>
            <a:pPr>
              <a:buNone/>
            </a:pPr>
            <a:r>
              <a:rPr lang="en-IN" sz="1600" dirty="0" smtClean="0">
                <a:latin typeface="Cambria" pitchFamily="18" charset="0"/>
              </a:rPr>
              <a:t>Long </a:t>
            </a:r>
            <a:r>
              <a:rPr lang="en-IN" sz="1600" dirty="0">
                <a:latin typeface="Cambria" pitchFamily="18" charset="0"/>
              </a:rPr>
              <a:t>:-78.334980</a:t>
            </a:r>
            <a:endParaRPr lang="en-IN" sz="1600" dirty="0" smtClean="0">
              <a:latin typeface="Cambria" pitchFamily="18" charset="0"/>
            </a:endParaRPr>
          </a:p>
          <a:p>
            <a:pPr>
              <a:buNone/>
            </a:pPr>
            <a:endParaRPr lang="en-IN" sz="1600" dirty="0" smtClean="0"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6629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6385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t Plan and Drive Route.potx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Test Plan and Drive Route.potx</Template>
  <TotalTime>3113</TotalTime>
  <Words>1111</Words>
  <Application>Microsoft Office PowerPoint</Application>
  <PresentationFormat>On-screen Show (4:3)</PresentationFormat>
  <Paragraphs>393</Paragraphs>
  <Slides>64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arial</vt:lpstr>
      <vt:lpstr>arial</vt:lpstr>
      <vt:lpstr>Calibri</vt:lpstr>
      <vt:lpstr>Cambria</vt:lpstr>
      <vt:lpstr>Lucida Grande</vt:lpstr>
      <vt:lpstr>Lucida Sans Unicode</vt:lpstr>
      <vt:lpstr>Tahoma</vt:lpstr>
      <vt:lpstr>Times New Roman</vt:lpstr>
      <vt:lpstr>Verdana</vt:lpstr>
      <vt:lpstr>Wingdings</vt:lpstr>
      <vt:lpstr>Wingdings 2</vt:lpstr>
      <vt:lpstr>Wingdings 3</vt:lpstr>
      <vt:lpstr>ヒラギノ角ゴ Pro W3</vt:lpstr>
      <vt:lpstr>Test Plan and Drive Route.potx</vt:lpstr>
      <vt:lpstr>Worksheet</vt:lpstr>
      <vt:lpstr>MARQUIS TECHNOLOGIES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Band 3 Near Cell</vt:lpstr>
      <vt:lpstr>Band 3 Edge Cell</vt:lpstr>
      <vt:lpstr>Band40&lt;-&gt;Band3 Reselection</vt:lpstr>
      <vt:lpstr>Band40&lt;-&gt;Band3 Reselection</vt:lpstr>
      <vt:lpstr>PowerPoint Presentation</vt:lpstr>
      <vt:lpstr>PowerPoint Presentation</vt:lpstr>
      <vt:lpstr>PowerPoint Presentation</vt:lpstr>
      <vt:lpstr>Introduction:</vt:lpstr>
      <vt:lpstr>NEAR CELL &amp; EDGE CELL SPOTS OF HYDERABAD</vt:lpstr>
      <vt:lpstr>Route: Hi-Tech City, Madhapur, Durgamcheruvu Mode: Idle</vt:lpstr>
      <vt:lpstr>Route: Hi-tech City, Raidurgam, Jubilee Hills Mode: Idle</vt:lpstr>
      <vt:lpstr>Route: Hi-tech City, Rethibowli, Masab tank, Lakdikapul Mode: Idle</vt:lpstr>
      <vt:lpstr>Route: Hi-tech City, Domalguda, West Marredpally,  Musheerabad Gandhi Hospital Mode: Idle</vt:lpstr>
      <vt:lpstr>Route: Hi-tech City, Lakdikapul, Nampally, Abids, Koti Mode: Idle</vt:lpstr>
      <vt:lpstr>Route: Hi-Tech City, Jubilee Hills Road No-45, Banjar hills,  KBR Park Mode: Idle</vt:lpstr>
      <vt:lpstr>Route: Hi-tech City, Masab tank, Banjara hills Road No-1 Mode: Idle</vt:lpstr>
      <vt:lpstr>Route: Shaikpet Dargah, Rethibowli, Mehdipatnam Mode: Idle</vt:lpstr>
      <vt:lpstr>Route: Hi-tech City, Jubilee Hills, Banjara hills Road No-12, Apollo Hospital Jubilee Hills Mode: Idle</vt:lpstr>
      <vt:lpstr>Route: Hi-Tech City, Shaikpet, Tolichowki, Raidurgam Mode: Idle</vt:lpstr>
      <vt:lpstr>Route: BHEL, Madinaguda, Hafeezpet, Bachupally Mode: Idle</vt:lpstr>
      <vt:lpstr>Route: Hi-tech City, Jeedimetla, IMAX Road Mode: Idle</vt:lpstr>
      <vt:lpstr>Route: Hi-tech City, Moghalpura, Alijah Kotla, Talab Katta Mode: Idle</vt:lpstr>
      <vt:lpstr>Route: Hi-tech City, Kondapur, Hi-tex Mode: Idle</vt:lpstr>
      <vt:lpstr>Route: Hi-tech City, Rajendernagar, Attapur, Hasan Nagar,  Langer House Mode: Idle</vt:lpstr>
      <vt:lpstr>Route: Hi-tech City, Shaikpet Dargah, Tolichowki  Mode: Idle</vt:lpstr>
      <vt:lpstr>              IRAT From 4G To 3G                                      &amp;                                3G To 2G</vt:lpstr>
      <vt:lpstr>IRAT Route: Hi-tech City To Movie Towers Mode: Idle</vt:lpstr>
      <vt:lpstr>Out Of Service (OOS) Mode: LTE ONLY</vt:lpstr>
      <vt:lpstr>OOS Route: Hi-Tech City To Shankarpally Road Mode: LTE Only </vt:lpstr>
      <vt:lpstr>                       Redirection From 4G To 3G                                  Mode: Connected  </vt:lpstr>
      <vt:lpstr>  Route: Hi-Tech City To ISB Road, Financial District IRAT Redirection   </vt:lpstr>
      <vt:lpstr>Route: Hi-Tech City To Gandipet</vt:lpstr>
      <vt:lpstr>Route: Hi-Tech City To Bachupally Road</vt:lpstr>
      <vt:lpstr> Route: Hi-Tech City To Coca-Cola Factory, Bachupally Road </vt:lpstr>
      <vt:lpstr>Route: Hi-Tech City To Rajiv Gandhi Nagar, Nizampet</vt:lpstr>
      <vt:lpstr>Route: Hi-Tech City To Quthbullapur </vt:lpstr>
      <vt:lpstr>               IRAT Reselection From 4G To 3G                                   Mode: Idle  Note:- While performing Reselection I have seen Reselection Failures at many places, because 4G is directly switching to GSM not to 3G, at only one place, I have seen Idle Reselection is happening successfully (2/10). So, at present Reselection is Blocked, till the issue gets resolved.</vt:lpstr>
      <vt:lpstr> Route: Hi-Tech City To Movie Towers </vt:lpstr>
      <vt:lpstr>Operator Information</vt:lpstr>
      <vt:lpstr>Operator Information</vt:lpstr>
      <vt:lpstr>Drive Route</vt:lpstr>
      <vt:lpstr>Near Cell:   HDFC Bank, Hitech City </vt:lpstr>
      <vt:lpstr>Near Cell:  Sarojini Eye Hospital, Mahdipatnam</vt:lpstr>
      <vt:lpstr>Near Cell:  NMDC, Masab Tank</vt:lpstr>
      <vt:lpstr>Near Cell:  JayaBhusan Hospital, Mahdipatnam</vt:lpstr>
      <vt:lpstr>Edge Cell:  LB Stadium Road, Band Colony, Adarsh Nagar</vt:lpstr>
      <vt:lpstr>Edge Cell:  Passport Office, Towlichowki </vt:lpstr>
      <vt:lpstr>Edge Cell:  Raidurgam Police Station</vt:lpstr>
      <vt:lpstr>Edge Cell:   Nissan Motors Showroom</vt:lpstr>
      <vt:lpstr>L2W Reselection/ Redirection:   MindSpace Circle, Bio-Diversity</vt:lpstr>
      <vt:lpstr>L2W Reselection/ Redirection:   Himayat Sagar Road</vt:lpstr>
      <vt:lpstr>L2W Reselection/ Redirection:   Microsoft Gate No.1, Gachibowli</vt:lpstr>
      <vt:lpstr>PowerPoint Presentation</vt:lpstr>
      <vt:lpstr>PowerPoint Presentation</vt:lpstr>
      <vt:lpstr>           THANK YOU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SUSHANT</dc:creator>
  <cp:lastModifiedBy>MQT</cp:lastModifiedBy>
  <cp:revision>203</cp:revision>
  <dcterms:created xsi:type="dcterms:W3CDTF">2014-11-21T17:14:24Z</dcterms:created>
  <dcterms:modified xsi:type="dcterms:W3CDTF">2017-07-06T13:35:03Z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