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notesMasterIdLst>
    <p:notesMasterId r:id="rId15"/>
  </p:notesMasterIdLst>
  <p:handoutMasterIdLst>
    <p:handoutMasterId r:id="rId16"/>
  </p:handoutMasterIdLst>
  <p:sldIdLst>
    <p:sldId id="343" r:id="rId2"/>
    <p:sldId id="456" r:id="rId3"/>
    <p:sldId id="405" r:id="rId4"/>
    <p:sldId id="406" r:id="rId5"/>
    <p:sldId id="408" r:id="rId6"/>
    <p:sldId id="440" r:id="rId7"/>
    <p:sldId id="441" r:id="rId8"/>
    <p:sldId id="457" r:id="rId9"/>
    <p:sldId id="454" r:id="rId10"/>
    <p:sldId id="471" r:id="rId11"/>
    <p:sldId id="473" r:id="rId12"/>
    <p:sldId id="472" r:id="rId13"/>
    <p:sldId id="470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66"/>
    <a:srgbClr val="6600FF"/>
    <a:srgbClr val="FFFF00"/>
    <a:srgbClr val="0000FF"/>
    <a:srgbClr val="19791E"/>
    <a:srgbClr val="DFCEAB"/>
    <a:srgbClr val="DBC8A1"/>
    <a:srgbClr val="DAC69E"/>
    <a:srgbClr val="CCB1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533" autoAdjust="0"/>
  </p:normalViewPr>
  <p:slideViewPr>
    <p:cSldViewPr>
      <p:cViewPr varScale="1">
        <p:scale>
          <a:sx n="85" d="100"/>
          <a:sy n="85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639F114B-EA61-4354-9DA4-A8A94FB6ED50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2D6D8172-4687-4E50-99BE-ABF50288E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00514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4A3CE9B2-F33A-465E-9961-6BF8D5C71432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07002383-3B7E-425C-9B7B-D5426F28D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91108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40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pic>
        <p:nvPicPr>
          <p:cNvPr id="8" name="Picture 4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AB42C-10FD-4B15-BC19-527DD77DA7DD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7A444-ECFA-444C-AD31-3AAC1E12D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9B0D3-4702-4ADA-A554-F68244FCB972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9BAC0-7567-4F3D-8368-8222F1B7F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BFD2B-561F-4266-8C3B-97C363FD26DA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27598-304B-4E7B-BA94-FA376A1BA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28890-3123-4B78-AC04-049D0BA92FBF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7E5B4-39F0-43AA-BDA7-C97F776AB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76DDC-2C91-4A4A-B9E6-7E5467081B67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852CC-94C4-45F5-89DD-D47C7B8FC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811BB-3262-4B14-899C-0009D2B1F2A6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28F04-2782-42DC-9CB8-3AA788225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1927C-B560-4ED5-AD84-18C7BC7AE495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8A2A2-0C48-4500-A34B-17EEA0D2E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F01D3-196D-4756-A01D-B2A041CC5366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B5A84-9E6F-4EDF-97FD-7E6C893D9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B621-EB69-44F8-8187-47FA8AE88EE6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AC991-40F7-46D0-AD9A-EC2BE2330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509B2-9265-45E7-A245-CE2AA82ADBC9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A6FA-7507-4AAE-9252-B56E4CBF8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D7A9A-55EB-4DF2-8460-78ABA1E4B55F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E688A-3683-4B15-8F47-E51A70704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42081CF-51F8-4B14-880B-DEDCC213C93C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EB74ABE7-3D27-4CD6-A17E-9725CF3F9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1295400"/>
            <a:ext cx="7496175" cy="230187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            </a:t>
            </a:r>
            <a:r>
              <a:rPr lang="en-US" sz="3200" kern="1200" dirty="0">
                <a:latin typeface="Century Gothic" panose="020B0502020202020204" pitchFamily="34" charset="0"/>
              </a:rPr>
              <a:t>MARQUIS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</a:t>
            </a:r>
            <a:r>
              <a:rPr lang="en-US" sz="3200" kern="1200" dirty="0">
                <a:latin typeface="Century Gothic" panose="020B0502020202020204" pitchFamily="34" charset="0"/>
              </a:rPr>
              <a:t>TECHNOLOGIES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6937375" cy="3429000"/>
          </a:xfrm>
        </p:spPr>
        <p:txBody>
          <a:bodyPr/>
          <a:lstStyle/>
          <a:p>
            <a:pPr algn="ctr" eaLnBrk="1" hangingPunct="1"/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Drive Routes</a:t>
            </a:r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-</a:t>
            </a:r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</a:rPr>
              <a:t> Ghana, Accra</a:t>
            </a:r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Note:-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As in Ghana there was no Mobility testing all the Testing and Drive Route mentioned  was according to stationary.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de-DE" sz="2500" b="1" u="sng" dirty="0"/>
            </a:br>
            <a:r>
              <a:rPr lang="de-DE" sz="2500" b="1" u="sng" dirty="0"/>
              <a:t>Band 20 Near Cell for Vodafone Operator:- Top hill Pharmacy</a:t>
            </a:r>
            <a:endParaRPr lang="en-IN" sz="2500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C938A67E-BDA5-4692-A619-60B64CB2A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r>
              <a:rPr lang="en-US" dirty="0"/>
              <a:t>	 B20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4"/>
          </p:nvPr>
        </p:nvSpPr>
        <p:spPr>
          <a:xfrm>
            <a:off x="4645025" y="2174875"/>
            <a:ext cx="4041775" cy="3951288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Date Placeholder 6">
            <a:extLst>
              <a:ext uri="{FF2B5EF4-FFF2-40B4-BE49-F238E27FC236}">
                <a16:creationId xmlns:a16="http://schemas.microsoft.com/office/drawing/2014/main" id="{25E42367-9148-4394-8ECA-0A3AF1C7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fld id="{7221927C-B560-4ED5-AD84-18C7BC7AE495}" type="datetime1">
              <a:rPr lang="en-GB" smtClean="0"/>
              <a:pPr>
                <a:spcAft>
                  <a:spcPts val="600"/>
                </a:spcAft>
                <a:defRPr/>
              </a:pPr>
              <a:t>16/02/2021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dirty="0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fld id="{EF27E5B4-39F0-43AA-BDA7-C97F776AB08E}" type="slidenum">
              <a:rPr lang="en-US" smtClean="0"/>
              <a:pPr>
                <a:spcAft>
                  <a:spcPts val="600"/>
                </a:spcAft>
                <a:defRPr/>
              </a:pPr>
              <a:t>10</a:t>
            </a:fld>
            <a:endParaRPr lang="en-US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8122F2A5-F452-4BC2-9A12-512FF1F5E47E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r>
              <a:rPr lang="en-US" dirty="0"/>
              <a:t>		Maps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EA496F16-C26A-49D0-A8B6-066A97ED7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091268"/>
            <a:ext cx="3048000" cy="3951288"/>
          </a:xfrm>
          <a:prstGeom prst="rect">
            <a:avLst/>
          </a:prstGeom>
        </p:spPr>
      </p:pic>
      <p:pic>
        <p:nvPicPr>
          <p:cNvPr id="9" name="Picture 8" descr="Map&#10;&#10;Description automatically generated">
            <a:extLst>
              <a:ext uri="{FF2B5EF4-FFF2-40B4-BE49-F238E27FC236}">
                <a16:creationId xmlns:a16="http://schemas.microsoft.com/office/drawing/2014/main" id="{0F26230E-EA38-4013-9E6E-C91CF476C1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087034"/>
            <a:ext cx="2895600" cy="404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632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76C788CD-3309-43A3-8399-BCA3ADDFE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Top Most Popular Android Apps used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4AF70E7-DEAF-4127-93C7-B0A83A04F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Opera News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UTV news</a:t>
            </a: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Ghone</a:t>
            </a:r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 News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Jumia</a:t>
            </a: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Tonaton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OLX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GPS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Bolt</a:t>
            </a: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Yango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VLC</a:t>
            </a: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Boomplay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whatsapp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messenger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snapchat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Samsung album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Racing Star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Dancing Road: </a:t>
            </a:r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Color</a:t>
            </a:r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 Ball Run!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533FC8-91A1-46ED-BD02-F2E469653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21927C-B560-4ED5-AD84-18C7BC7AE495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09D265-7944-471E-BD9E-2B9B4A279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D173-25D9-431D-814C-2CAA075F5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98A2A2-0C48-4500-A34B-17EEA0D2E92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5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A481E88-E2DE-4369-85F1-F5A3D101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1625"/>
            <a:ext cx="7769225" cy="1143000"/>
          </a:xfrm>
        </p:spPr>
        <p:txBody>
          <a:bodyPr/>
          <a:lstStyle/>
          <a:p>
            <a:r>
              <a:rPr lang="en-US" sz="2400" dirty="0"/>
              <a:t>Local EM Number for Ghana</a:t>
            </a:r>
            <a:endParaRPr lang="en-IN" sz="240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E24BB4-0200-47DC-A9CA-356446DB3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21927C-B560-4ED5-AD84-18C7BC7AE495}" type="datetime1">
              <a:rPr lang="en-GB" smtClean="0"/>
              <a:pPr>
                <a:defRPr/>
              </a:pPr>
              <a:t>16/02/2021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CDB1E3-BD73-4351-BF74-A094117F6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D06717-171A-4DA2-A68E-A2332568E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98A2A2-0C48-4500-A34B-17EEA0D2E92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E7A18B78-FF17-47A7-8A8D-F8B223B70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207207"/>
              </p:ext>
            </p:extLst>
          </p:nvPr>
        </p:nvGraphicFramePr>
        <p:xfrm>
          <a:off x="838199" y="1752600"/>
          <a:ext cx="7845426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2713">
                  <a:extLst>
                    <a:ext uri="{9D8B030D-6E8A-4147-A177-3AD203B41FA5}">
                      <a16:colId xmlns:a16="http://schemas.microsoft.com/office/drawing/2014/main" val="3139804656"/>
                    </a:ext>
                  </a:extLst>
                </a:gridCol>
                <a:gridCol w="3922713">
                  <a:extLst>
                    <a:ext uri="{9D8B030D-6E8A-4147-A177-3AD203B41FA5}">
                      <a16:colId xmlns:a16="http://schemas.microsoft.com/office/drawing/2014/main" val="3866398770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European general emergency phone number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7043588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Local Police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980538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Ambulance(First aid Centre)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47328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Fire Brigade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508000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Emergency Centre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2800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635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12/02/2021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E5B4-39F0-43AA-BDA7-C97F776AB08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53432" y="1828800"/>
            <a:ext cx="7313612" cy="4114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Thank </a:t>
            </a:r>
            <a:r>
              <a:rPr lang="en-US" dirty="0">
                <a:latin typeface="+mj-lt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32293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Ghana, Accra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962236"/>
              </p:ext>
            </p:extLst>
          </p:nvPr>
        </p:nvGraphicFramePr>
        <p:xfrm>
          <a:off x="1943100" y="1632656"/>
          <a:ext cx="5257800" cy="3596640"/>
        </p:xfrm>
        <a:graphic>
          <a:graphicData uri="http://schemas.openxmlformats.org/drawingml/2006/table">
            <a:tbl>
              <a:tblPr/>
              <a:tblGrid>
                <a:gridCol w="2652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Ghana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Continent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Europe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City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Accra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Time Zone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GMT 5 Hour behind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International Dialing Code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+233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On Arrival Visa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Duration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Fees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Contact Nisha Deshpande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Requirements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Yellow Fever Vaccination Certificate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200400"/>
            <a:ext cx="7313612" cy="1143000"/>
          </a:xfrm>
        </p:spPr>
        <p:txBody>
          <a:bodyPr/>
          <a:lstStyle/>
          <a:p>
            <a:r>
              <a:rPr lang="en-US" dirty="0"/>
              <a:t>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908464"/>
            <a:ext cx="4237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Operators in Ghana</a:t>
            </a:r>
            <a:endParaRPr lang="en-IN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D8965F3F-E5AD-4165-B824-EAD78886B9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5632681"/>
              </p:ext>
            </p:extLst>
          </p:nvPr>
        </p:nvGraphicFramePr>
        <p:xfrm>
          <a:off x="1370013" y="1827212"/>
          <a:ext cx="7313612" cy="4109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403">
                  <a:extLst>
                    <a:ext uri="{9D8B030D-6E8A-4147-A177-3AD203B41FA5}">
                      <a16:colId xmlns:a16="http://schemas.microsoft.com/office/drawing/2014/main" val="3008264085"/>
                    </a:ext>
                  </a:extLst>
                </a:gridCol>
                <a:gridCol w="1828403">
                  <a:extLst>
                    <a:ext uri="{9D8B030D-6E8A-4147-A177-3AD203B41FA5}">
                      <a16:colId xmlns:a16="http://schemas.microsoft.com/office/drawing/2014/main" val="2749479978"/>
                    </a:ext>
                  </a:extLst>
                </a:gridCol>
                <a:gridCol w="1828403">
                  <a:extLst>
                    <a:ext uri="{9D8B030D-6E8A-4147-A177-3AD203B41FA5}">
                      <a16:colId xmlns:a16="http://schemas.microsoft.com/office/drawing/2014/main" val="3059214480"/>
                    </a:ext>
                  </a:extLst>
                </a:gridCol>
                <a:gridCol w="1828403">
                  <a:extLst>
                    <a:ext uri="{9D8B030D-6E8A-4147-A177-3AD203B41FA5}">
                      <a16:colId xmlns:a16="http://schemas.microsoft.com/office/drawing/2014/main" val="980298688"/>
                    </a:ext>
                  </a:extLst>
                </a:gridCol>
              </a:tblGrid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MCC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MNC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Operator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Bands (MHz)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629550188"/>
                  </a:ext>
                </a:extLst>
              </a:tr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620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1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MTN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UMTS:-B1 (2100 MHz)</a:t>
                      </a:r>
                    </a:p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B8 (900 MHz)</a:t>
                      </a:r>
                    </a:p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LTE:- B7/B20(800MHz)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2830531214"/>
                  </a:ext>
                </a:extLst>
              </a:tr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620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Vodafone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UMTS:-B1 (2100 MHz) </a:t>
                      </a:r>
                    </a:p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LTE:- B20(1800MHz)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1328338286"/>
                  </a:ext>
                </a:extLst>
              </a:tr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620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03/06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err="1">
                          <a:effectLst/>
                        </a:rPr>
                        <a:t>Airteltigo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UMTS:-B1 (2100 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2220787172"/>
                  </a:ext>
                </a:extLst>
              </a:tr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620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 Unicode" panose="020B0602030504020204" pitchFamily="34" charset="0"/>
                        </a:rPr>
                        <a:t>07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GLO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UMTS:-B1 (2100 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1470730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540625" cy="1143000"/>
          </a:xfrm>
        </p:spPr>
        <p:txBody>
          <a:bodyPr/>
          <a:lstStyle/>
          <a:p>
            <a:r>
              <a:rPr lang="en-US" dirty="0"/>
              <a:t>  Operators and Related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16825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All the operators are having implementation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MTN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LTE, WCDMA and 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Vodafone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LTE, WCDMA and 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Only supports WCDMA &amp;2G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GLO: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Only supports WCDMA &amp;2G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74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 of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MTN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network being the best in Ghana is commendably strong just like the other two operators.</a:t>
            </a: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Vodafone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Network is to be ranked second although number of subscribers and network conditions are equally good as that of AIS.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1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service is inferior compared to other two operators but they are strengthening based on their latest implementations.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98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USSD codes for balance check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MTN balance check: *124# or *101# 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MTN Top Up check: *138#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Vodafone Balance check: *144#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Vodafone Top up Check: *700#</a:t>
            </a:r>
          </a:p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Balance check: *144#</a:t>
            </a:r>
          </a:p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Top up Check: *533#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Glo Balance check: *124#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Glo Top up Check: *555#</a:t>
            </a: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12/02/2021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1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816" y="304800"/>
            <a:ext cx="7313612" cy="1143000"/>
          </a:xfrm>
        </p:spPr>
        <p:txBody>
          <a:bodyPr/>
          <a:lstStyle/>
          <a:p>
            <a:r>
              <a:rPr lang="en-US" dirty="0"/>
              <a:t>Supplementary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MTN: Call forwarding and Call Waiting supported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Vodafone: Call forwarding and Call Waiting supported</a:t>
            </a: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: Call forwarding and Call Waiting supported</a:t>
            </a:r>
          </a:p>
          <a:p>
            <a:endParaRPr lang="en-US" dirty="0"/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GLO: Call forwarding and Call Waiting supported</a:t>
            </a:r>
          </a:p>
          <a:p>
            <a:endParaRPr lang="en-US" sz="1800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12/02/2021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39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-55dbm to -85dbm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-110dbm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-55dbm to -120dbm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79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de-DE" sz="2500" b="1" u="sng" dirty="0"/>
            </a:br>
            <a:r>
              <a:rPr lang="de-DE" sz="2500" b="1" u="sng" dirty="0"/>
              <a:t>Band 7/20 Near Cell for MTN Operator:- Bethel Methodist chruch</a:t>
            </a:r>
            <a:endParaRPr lang="en-IN" sz="2500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C938A67E-BDA5-4692-A619-60B64CB2A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r>
              <a:rPr lang="en-US" dirty="0"/>
              <a:t>	 B7 &amp; B20</a:t>
            </a:r>
          </a:p>
        </p:txBody>
      </p:sp>
      <p:pic>
        <p:nvPicPr>
          <p:cNvPr id="15" name="Picture 14" descr="A screen shot of a computer&#10;&#10;Description automatically generated">
            <a:extLst>
              <a:ext uri="{FF2B5EF4-FFF2-40B4-BE49-F238E27FC236}">
                <a16:creationId xmlns:a16="http://schemas.microsoft.com/office/drawing/2014/main" id="{C2ED583E-03A8-4A6C-8AC8-D7257E11F9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8" y="2235993"/>
            <a:ext cx="1778079" cy="3951288"/>
          </a:xfrm>
          <a:prstGeom prst="rect">
            <a:avLst/>
          </a:prstGeom>
          <a:noFill/>
        </p:spPr>
      </p:pic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8122F2A5-F452-4BC2-9A12-512FF1F5E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r>
              <a:rPr lang="en-US" dirty="0"/>
              <a:t>		Maps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Date Placeholder 6">
            <a:extLst>
              <a:ext uri="{FF2B5EF4-FFF2-40B4-BE49-F238E27FC236}">
                <a16:creationId xmlns:a16="http://schemas.microsoft.com/office/drawing/2014/main" id="{25E42367-9148-4394-8ECA-0A3AF1C7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fld id="{7221927C-B560-4ED5-AD84-18C7BC7AE495}" type="datetime1">
              <a:rPr lang="en-GB" smtClean="0"/>
              <a:pPr>
                <a:spcAft>
                  <a:spcPts val="600"/>
                </a:spcAft>
                <a:defRPr/>
              </a:pPr>
              <a:t>16/02/2021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fld id="{EF27E5B4-39F0-43AA-BDA7-C97F776AB08E}" type="slidenum">
              <a:rPr lang="en-US" smtClean="0"/>
              <a:pPr>
                <a:spcAft>
                  <a:spcPts val="600"/>
                </a:spcAft>
                <a:defRPr/>
              </a:pPr>
              <a:t>9</a:t>
            </a:fld>
            <a:endParaRPr lang="en-US"/>
          </a:p>
        </p:txBody>
      </p:sp>
      <p:pic>
        <p:nvPicPr>
          <p:cNvPr id="17" name="Picture 16" descr="A screen shot of a computer&#10;&#10;Description automatically generated">
            <a:extLst>
              <a:ext uri="{FF2B5EF4-FFF2-40B4-BE49-F238E27FC236}">
                <a16:creationId xmlns:a16="http://schemas.microsoft.com/office/drawing/2014/main" id="{554C606D-013C-485E-86CB-F076EDABAC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788" y="2235993"/>
            <a:ext cx="2133600" cy="3951288"/>
          </a:xfrm>
          <a:prstGeom prst="rect">
            <a:avLst/>
          </a:prstGeom>
        </p:spPr>
      </p:pic>
      <p:pic>
        <p:nvPicPr>
          <p:cNvPr id="19" name="Picture 18" descr="Graphical user interface&#10;&#10;Description automatically generated">
            <a:extLst>
              <a:ext uri="{FF2B5EF4-FFF2-40B4-BE49-F238E27FC236}">
                <a16:creationId xmlns:a16="http://schemas.microsoft.com/office/drawing/2014/main" id="{6E710924-C1D6-41BB-9039-3BB6EC5807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788" y="2190749"/>
            <a:ext cx="3429000" cy="428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552937"/>
      </p:ext>
    </p:extLst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clipse 1">
    <a:dk1>
      <a:srgbClr val="000000"/>
    </a:dk1>
    <a:lt1>
      <a:srgbClr val="FFFFFF"/>
    </a:lt1>
    <a:dk2>
      <a:srgbClr val="006666"/>
    </a:dk2>
    <a:lt2>
      <a:srgbClr val="5F5F5F"/>
    </a:lt2>
    <a:accent1>
      <a:srgbClr val="33CCCC"/>
    </a:accent1>
    <a:accent2>
      <a:srgbClr val="99CCCC"/>
    </a:accent2>
    <a:accent3>
      <a:srgbClr val="FFFFFF"/>
    </a:accent3>
    <a:accent4>
      <a:srgbClr val="000000"/>
    </a:accent4>
    <a:accent5>
      <a:srgbClr val="ADE2E2"/>
    </a:accent5>
    <a:accent6>
      <a:srgbClr val="8AB9B9"/>
    </a:accent6>
    <a:hlink>
      <a:srgbClr val="006666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518</Words>
  <Application>Microsoft Office PowerPoint</Application>
  <PresentationFormat>On-screen Show (4:3)</PresentationFormat>
  <Paragraphs>172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Arial</vt:lpstr>
      <vt:lpstr>Calibri</vt:lpstr>
      <vt:lpstr>Cambria</vt:lpstr>
      <vt:lpstr>Century Gothic</vt:lpstr>
      <vt:lpstr>Lucida Grande</vt:lpstr>
      <vt:lpstr>Lucida Sans Unicode</vt:lpstr>
      <vt:lpstr>Times New Roman</vt:lpstr>
      <vt:lpstr>Verdana</vt:lpstr>
      <vt:lpstr>Wingdings</vt:lpstr>
      <vt:lpstr>Wingdings 3</vt:lpstr>
      <vt:lpstr>Eclipse</vt:lpstr>
      <vt:lpstr>             MARQUIS TECHNOLOGIES  </vt:lpstr>
      <vt:lpstr>PowerPoint Presentation</vt:lpstr>
      <vt:lpstr> </vt:lpstr>
      <vt:lpstr>  Operators and Related Information</vt:lpstr>
      <vt:lpstr>General Info of Operators</vt:lpstr>
      <vt:lpstr>USSD codes for balance check</vt:lpstr>
      <vt:lpstr>Supplementary Services</vt:lpstr>
      <vt:lpstr>PowerPoint Presentation</vt:lpstr>
      <vt:lpstr> Band 7/20 Near Cell for MTN Operator:- Bethel Methodist chruch</vt:lpstr>
      <vt:lpstr> Band 20 Near Cell for Vodafone Operator:- Top hill Pharmacy</vt:lpstr>
      <vt:lpstr>Top Most Popular Android Apps used</vt:lpstr>
      <vt:lpstr>Local EM Number for Ghana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MARQUIS TECHNOLOGIES  </dc:title>
  <dc:creator>Ajaykumar Surepalli</dc:creator>
  <cp:lastModifiedBy>Deven Potdar</cp:lastModifiedBy>
  <cp:revision>12</cp:revision>
  <dcterms:created xsi:type="dcterms:W3CDTF">2020-09-30T11:44:00Z</dcterms:created>
  <dcterms:modified xsi:type="dcterms:W3CDTF">2021-02-16T09:05:41Z</dcterms:modified>
</cp:coreProperties>
</file>