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37"/>
  </p:notesMasterIdLst>
  <p:handoutMasterIdLst>
    <p:handoutMasterId r:id="rId38"/>
  </p:handoutMasterIdLst>
  <p:sldIdLst>
    <p:sldId id="343" r:id="rId2"/>
    <p:sldId id="406" r:id="rId3"/>
    <p:sldId id="436" r:id="rId4"/>
    <p:sldId id="454" r:id="rId5"/>
    <p:sldId id="475" r:id="rId6"/>
    <p:sldId id="500" r:id="rId7"/>
    <p:sldId id="434" r:id="rId8"/>
    <p:sldId id="464" r:id="rId9"/>
    <p:sldId id="465" r:id="rId10"/>
    <p:sldId id="466" r:id="rId11"/>
    <p:sldId id="437" r:id="rId12"/>
    <p:sldId id="435" r:id="rId13"/>
    <p:sldId id="438" r:id="rId14"/>
    <p:sldId id="476" r:id="rId15"/>
    <p:sldId id="477" r:id="rId16"/>
    <p:sldId id="478" r:id="rId17"/>
    <p:sldId id="479" r:id="rId18"/>
    <p:sldId id="486" r:id="rId19"/>
    <p:sldId id="463" r:id="rId20"/>
    <p:sldId id="487" r:id="rId21"/>
    <p:sldId id="461" r:id="rId22"/>
    <p:sldId id="493" r:id="rId23"/>
    <p:sldId id="494" r:id="rId24"/>
    <p:sldId id="495" r:id="rId25"/>
    <p:sldId id="496" r:id="rId26"/>
    <p:sldId id="498" r:id="rId27"/>
    <p:sldId id="480" r:id="rId28"/>
    <p:sldId id="499" r:id="rId29"/>
    <p:sldId id="440" r:id="rId30"/>
    <p:sldId id="497" r:id="rId31"/>
    <p:sldId id="472" r:id="rId32"/>
    <p:sldId id="488" r:id="rId33"/>
    <p:sldId id="501" r:id="rId34"/>
    <p:sldId id="502" r:id="rId35"/>
    <p:sldId id="457" r:id="rId3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BD26"/>
    <a:srgbClr val="7C0917"/>
    <a:srgbClr val="464AB3"/>
    <a:srgbClr val="DCB328"/>
    <a:srgbClr val="BBBCBA"/>
    <a:srgbClr val="BCBCBC"/>
    <a:srgbClr val="05A2E6"/>
    <a:srgbClr val="A04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94533" autoAdjust="0"/>
  </p:normalViewPr>
  <p:slideViewPr>
    <p:cSldViewPr>
      <p:cViewPr varScale="1">
        <p:scale>
          <a:sx n="68" d="100"/>
          <a:sy n="68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63364A80-E8AE-4B23-96A5-E1441C431ADB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94B72A08-EAD0-4D9B-A907-245551828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206150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522E9373-0A02-4D74-B48C-E12DF4D9997E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D4CA5F46-731E-4B2B-A66D-1DF9731E4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828787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1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4A2E829-89FC-484B-BE5B-058859EC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770E9-2399-4EF0-9779-51233CB40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ABA8B-32DB-4F9A-A32C-7AEC79CE2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AC57-8A0B-47E9-8A42-F868BE00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83170F-56DC-443B-9505-77E847129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FE41BB-1171-4B33-B449-1A281250E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8F9F53-9500-4A49-AC73-BECCAB973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3A039E-DF56-49CC-9446-04944E06D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3579B-7549-4CE9-823F-14A0F666C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D633AC-CEF2-4D0D-BCF2-6BFBCBA0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5F44089-4604-4E56-A4B1-6CCCF3EA0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63D5926-25F9-4D6E-A7AD-643C3EFE2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399" r:id="rId2"/>
    <p:sldLayoutId id="2147484404" r:id="rId3"/>
    <p:sldLayoutId id="2147484405" r:id="rId4"/>
    <p:sldLayoutId id="2147484406" r:id="rId5"/>
    <p:sldLayoutId id="2147484407" r:id="rId6"/>
    <p:sldLayoutId id="2147484400" r:id="rId7"/>
    <p:sldLayoutId id="2147484408" r:id="rId8"/>
    <p:sldLayoutId id="2147484409" r:id="rId9"/>
    <p:sldLayoutId id="2147484401" r:id="rId10"/>
    <p:sldLayoutId id="2147484402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quistech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200" dirty="0">
                <a:latin typeface="Cambria" pitchFamily="18" charset="0"/>
                <a:cs typeface="Times New Roman" pitchFamily="18" charset="0"/>
              </a:rPr>
              <a:t>Drive Route – Paris(France)</a:t>
            </a:r>
            <a:endParaRPr lang="en-US" sz="3200" dirty="0">
              <a:solidFill>
                <a:srgbClr val="006E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699016"/>
            <a:ext cx="8229600" cy="1779032"/>
          </a:xfrm>
        </p:spPr>
        <p:txBody>
          <a:bodyPr>
            <a:normAutofit/>
          </a:bodyPr>
          <a:lstStyle/>
          <a:p>
            <a:pPr algn="ctr"/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01813"/>
              </p:ext>
            </p:extLst>
          </p:nvPr>
        </p:nvGraphicFramePr>
        <p:xfrm>
          <a:off x="762000" y="2819400"/>
          <a:ext cx="80772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European general emergency phone number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112/911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Police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Ambulance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15/18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5">
            <a:extLst>
              <a:ext uri="{FF2B5EF4-FFF2-40B4-BE49-F238E27FC236}">
                <a16:creationId xmlns:a16="http://schemas.microsoft.com/office/drawing/2014/main" id="{CFE344ED-78E1-459D-B44B-57BEFDDCE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Local EM numbers used in FRANCE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6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846669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Operator’s Service Numbers</a:t>
            </a:r>
          </a:p>
        </p:txBody>
      </p:sp>
      <p:sp>
        <p:nvSpPr>
          <p:cNvPr id="27655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4108"/>
              </p:ext>
            </p:extLst>
          </p:nvPr>
        </p:nvGraphicFramePr>
        <p:xfrm>
          <a:off x="609600" y="1670156"/>
          <a:ext cx="8229600" cy="969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685">
                  <a:extLst>
                    <a:ext uri="{9D8B030D-6E8A-4147-A177-3AD203B41FA5}">
                      <a16:colId xmlns:a16="http://schemas.microsoft.com/office/drawing/2014/main" val="2854263269"/>
                    </a:ext>
                  </a:extLst>
                </a:gridCol>
                <a:gridCol w="1164084">
                  <a:extLst>
                    <a:ext uri="{9D8B030D-6E8A-4147-A177-3AD203B41FA5}">
                      <a16:colId xmlns:a16="http://schemas.microsoft.com/office/drawing/2014/main" val="104173387"/>
                    </a:ext>
                  </a:extLst>
                </a:gridCol>
                <a:gridCol w="2392127">
                  <a:extLst>
                    <a:ext uri="{9D8B030D-6E8A-4147-A177-3AD203B41FA5}">
                      <a16:colId xmlns:a16="http://schemas.microsoft.com/office/drawing/2014/main" val="3008806449"/>
                    </a:ext>
                  </a:extLst>
                </a:gridCol>
                <a:gridCol w="2387864">
                  <a:extLst>
                    <a:ext uri="{9D8B030D-6E8A-4147-A177-3AD203B41FA5}">
                      <a16:colId xmlns:a16="http://schemas.microsoft.com/office/drawing/2014/main" val="3383825072"/>
                    </a:ext>
                  </a:extLst>
                </a:gridCol>
                <a:gridCol w="1773840">
                  <a:extLst>
                    <a:ext uri="{9D8B030D-6E8A-4147-A177-3AD203B41FA5}">
                      <a16:colId xmlns:a16="http://schemas.microsoft.com/office/drawing/2014/main" val="53931410"/>
                    </a:ext>
                  </a:extLst>
                </a:gridCol>
              </a:tblGrid>
              <a:tr h="358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Operator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Balance Check Code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Customer Care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Voice Mail No.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564522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BOUYGUES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the number: 630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3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+33 6 60 61 46 14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70264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the numbers: 123 or 666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+33 1 78 56 95 60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+33695600011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33426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5527BE-056A-415D-A14F-569626216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948587"/>
              </p:ext>
            </p:extLst>
          </p:nvPr>
        </p:nvGraphicFramePr>
        <p:xfrm>
          <a:off x="609600" y="2662379"/>
          <a:ext cx="8229600" cy="610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685">
                  <a:extLst>
                    <a:ext uri="{9D8B030D-6E8A-4147-A177-3AD203B41FA5}">
                      <a16:colId xmlns:a16="http://schemas.microsoft.com/office/drawing/2014/main" val="1193738912"/>
                    </a:ext>
                  </a:extLst>
                </a:gridCol>
                <a:gridCol w="1164084">
                  <a:extLst>
                    <a:ext uri="{9D8B030D-6E8A-4147-A177-3AD203B41FA5}">
                      <a16:colId xmlns:a16="http://schemas.microsoft.com/office/drawing/2014/main" val="308862599"/>
                    </a:ext>
                  </a:extLst>
                </a:gridCol>
                <a:gridCol w="2392127">
                  <a:extLst>
                    <a:ext uri="{9D8B030D-6E8A-4147-A177-3AD203B41FA5}">
                      <a16:colId xmlns:a16="http://schemas.microsoft.com/office/drawing/2014/main" val="2564298756"/>
                    </a:ext>
                  </a:extLst>
                </a:gridCol>
                <a:gridCol w="2387864">
                  <a:extLst>
                    <a:ext uri="{9D8B030D-6E8A-4147-A177-3AD203B41FA5}">
                      <a16:colId xmlns:a16="http://schemas.microsoft.com/office/drawing/2014/main" val="3509483690"/>
                    </a:ext>
                  </a:extLst>
                </a:gridCol>
                <a:gridCol w="1773840">
                  <a:extLst>
                    <a:ext uri="{9D8B030D-6E8A-4147-A177-3AD203B41FA5}">
                      <a16:colId xmlns:a16="http://schemas.microsoft.com/office/drawing/2014/main" val="1158152013"/>
                    </a:ext>
                  </a:extLst>
                </a:gridCol>
              </a:tblGrid>
              <a:tr h="300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*124#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3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0800051010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359599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the number: 950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7135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85081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Operator Information</a:t>
            </a:r>
          </a:p>
        </p:txBody>
      </p:sp>
      <p:sp>
        <p:nvSpPr>
          <p:cNvPr id="26631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818371"/>
              </p:ext>
            </p:extLst>
          </p:nvPr>
        </p:nvGraphicFramePr>
        <p:xfrm>
          <a:off x="457200" y="1676400"/>
          <a:ext cx="8458199" cy="15125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5730">
                  <a:extLst>
                    <a:ext uri="{9D8B030D-6E8A-4147-A177-3AD203B41FA5}">
                      <a16:colId xmlns:a16="http://schemas.microsoft.com/office/drawing/2014/main" val="1936854622"/>
                    </a:ext>
                  </a:extLst>
                </a:gridCol>
                <a:gridCol w="905730">
                  <a:extLst>
                    <a:ext uri="{9D8B030D-6E8A-4147-A177-3AD203B41FA5}">
                      <a16:colId xmlns:a16="http://schemas.microsoft.com/office/drawing/2014/main" val="3235783849"/>
                    </a:ext>
                  </a:extLst>
                </a:gridCol>
                <a:gridCol w="1679376">
                  <a:extLst>
                    <a:ext uri="{9D8B030D-6E8A-4147-A177-3AD203B41FA5}">
                      <a16:colId xmlns:a16="http://schemas.microsoft.com/office/drawing/2014/main" val="532778016"/>
                    </a:ext>
                  </a:extLst>
                </a:gridCol>
                <a:gridCol w="4967363">
                  <a:extLst>
                    <a:ext uri="{9D8B030D-6E8A-4147-A177-3AD203B41FA5}">
                      <a16:colId xmlns:a16="http://schemas.microsoft.com/office/drawing/2014/main" val="3810355226"/>
                    </a:ext>
                  </a:extLst>
                </a:gridCol>
              </a:tblGrid>
              <a:tr h="304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MCC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MNC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Operator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Bands (MHz)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300826"/>
                  </a:ext>
                </a:extLst>
              </a:tr>
              <a:tr h="340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(DCS)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DD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+/2600</a:t>
                      </a: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941676"/>
                  </a:ext>
                </a:extLst>
              </a:tr>
              <a:tr h="3102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BOUYGUES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DD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+/2100/2600</a:t>
                      </a: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97279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1DDF1C-B4AF-44E4-BF1D-AEE8639D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455092"/>
              </p:ext>
            </p:extLst>
          </p:nvPr>
        </p:nvGraphicFramePr>
        <p:xfrm>
          <a:off x="457200" y="3222839"/>
          <a:ext cx="8458199" cy="1207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5730">
                  <a:extLst>
                    <a:ext uri="{9D8B030D-6E8A-4147-A177-3AD203B41FA5}">
                      <a16:colId xmlns:a16="http://schemas.microsoft.com/office/drawing/2014/main" val="3545508574"/>
                    </a:ext>
                  </a:extLst>
                </a:gridCol>
                <a:gridCol w="905730">
                  <a:extLst>
                    <a:ext uri="{9D8B030D-6E8A-4147-A177-3AD203B41FA5}">
                      <a16:colId xmlns:a16="http://schemas.microsoft.com/office/drawing/2014/main" val="1882908615"/>
                    </a:ext>
                  </a:extLst>
                </a:gridCol>
                <a:gridCol w="1679376">
                  <a:extLst>
                    <a:ext uri="{9D8B030D-6E8A-4147-A177-3AD203B41FA5}">
                      <a16:colId xmlns:a16="http://schemas.microsoft.com/office/drawing/2014/main" val="2389058263"/>
                    </a:ext>
                  </a:extLst>
                </a:gridCol>
                <a:gridCol w="4967363">
                  <a:extLst>
                    <a:ext uri="{9D8B030D-6E8A-4147-A177-3AD203B41FA5}">
                      <a16:colId xmlns:a16="http://schemas.microsoft.com/office/drawing/2014/main" val="2783793137"/>
                    </a:ext>
                  </a:extLst>
                </a:gridCol>
              </a:tblGrid>
              <a:tr h="340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(DCS)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/2600</a:t>
                      </a:r>
                      <a:endParaRPr kumimoji="0" lang="en-US" sz="13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889203"/>
                  </a:ext>
                </a:extLst>
              </a:tr>
              <a:tr h="3102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(DCS)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DD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+/2100/2600</a:t>
                      </a: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8482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Bouygues (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Data+MMS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APNs)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9A4D-37FF-4AF2-8A85-7C1A7FBB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571713"/>
            <a:ext cx="7696200" cy="44100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B9981038-378A-4CFD-81E2-7B0A0A35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FREE (Data APN)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F5080-56AE-48CB-BEC8-CAF180AE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6390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0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F95B535C-F1AF-4229-8029-CDF614EC9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FREE (MMS APN)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62E11-0140-42ED-859E-469C0458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447800"/>
            <a:ext cx="76581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81F3128-AE6A-4B8C-B6A3-3A05D0CF2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ORANGE (Data APN)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4224B-471B-4DF5-B02B-6B19A75C8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447800"/>
            <a:ext cx="76581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6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7C9C5E6-43FB-443A-9C78-2A30075A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ORANGE (MMS APN)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ED8F4-C58E-43E8-9565-A4ED991B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7800"/>
            <a:ext cx="76485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7C9C5E6-43FB-443A-9C78-2A30075A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SFR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Data+MMS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APNs)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64BD1-9A6B-4637-83B7-07B0C15E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524000"/>
            <a:ext cx="76390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0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Services Supported by Operators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AA17B-9332-4892-87ED-E6D2261F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1295400"/>
            <a:ext cx="47720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5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19100"/>
            <a:ext cx="754062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 Operators and Related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616825" cy="4343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Below operators are having FDD LTE implementation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Bouygues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- Supports NR5G, VoLTE,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VoWifi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LTE, WCDMA and 2G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7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Services Supported by Operators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CA673-3259-45E2-9A29-E7B983780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9" y="1285875"/>
            <a:ext cx="47720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4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RSRP Criteria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34244" y="1981200"/>
            <a:ext cx="8458200" cy="2325687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algn="ctr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 algn="ctr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Near Cell      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Stationary: RSRP : -55dbm to -85dbm  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Cell Edge	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Stationary: RSRP : -95dbm to -110dbm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Mobility: RSRP    : -55dbm to -120dbm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11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828800"/>
          </a:xfrm>
        </p:spPr>
        <p:txBody>
          <a:bodyPr>
            <a:normAutofit fontScale="90000"/>
          </a:bodyPr>
          <a:lstStyle/>
          <a:p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4G to 3G to 4G Reselection Location of Orange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location-VINGTROIS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lat-48.866899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long-2.352296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BCD8A-D2EE-4A7D-9DBF-3C1E627A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57400"/>
            <a:ext cx="762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43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5EBDF7E-84BC-4E4A-8A40-5739E7B6F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7819"/>
            <a:ext cx="7467600" cy="473678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0B630D-78F1-47BA-AEE1-609BBD189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4G TO 3G IRAT BOUYGUES</a:t>
            </a:r>
            <a:br>
              <a:rPr lang="en-US" sz="2000" dirty="0"/>
            </a:br>
            <a:r>
              <a:rPr lang="en-US" sz="1200" dirty="0"/>
              <a:t>in L2 parking of La defense</a:t>
            </a:r>
            <a:br>
              <a:rPr lang="en-US" sz="1200" dirty="0"/>
            </a:br>
            <a:r>
              <a:rPr lang="en-US" sz="1200" dirty="0"/>
              <a:t>LAT-48.891028</a:t>
            </a:r>
            <a:br>
              <a:rPr lang="en-US" sz="1200" dirty="0"/>
            </a:br>
            <a:r>
              <a:rPr lang="en-US" sz="1200" dirty="0"/>
              <a:t>LONG-2.240639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0088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2063516F-B38C-478B-9673-9C39C13AC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0894"/>
            <a:ext cx="8229600" cy="466750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98648D-3E03-4AB3-A898-B6A43ED5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Near Cell-Orange</a:t>
            </a:r>
            <a:br>
              <a:rPr lang="en-US" sz="1800" dirty="0"/>
            </a:br>
            <a:r>
              <a:rPr lang="en-US" sz="1200" dirty="0"/>
              <a:t>Road adjacent to Aparthotel </a:t>
            </a:r>
            <a:r>
              <a:rPr lang="en-US" sz="1200" dirty="0" err="1"/>
              <a:t>Adagio,Ivry</a:t>
            </a:r>
            <a:r>
              <a:rPr lang="en-US" sz="1200" dirty="0"/>
              <a:t> sur </a:t>
            </a:r>
            <a:r>
              <a:rPr lang="en-US" sz="1200" dirty="0" err="1"/>
              <a:t>siene</a:t>
            </a:r>
            <a:br>
              <a:rPr lang="en-US" sz="1200" dirty="0"/>
            </a:br>
            <a:r>
              <a:rPr lang="en-US" sz="1200" dirty="0"/>
              <a:t>Also this is CA location with B7+B3+B1 combination</a:t>
            </a:r>
            <a:br>
              <a:rPr lang="en-US" sz="1200" dirty="0"/>
            </a:br>
            <a:r>
              <a:rPr lang="en-US" sz="1200" dirty="0"/>
              <a:t>Lat-48.814537</a:t>
            </a:r>
            <a:br>
              <a:rPr lang="en-US" sz="1200" dirty="0"/>
            </a:br>
            <a:r>
              <a:rPr lang="en-US" sz="1200" dirty="0"/>
              <a:t>Long-2.396386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1250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C977A2B-DE57-4283-8052-D3FFBDE94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414"/>
            <a:ext cx="8229600" cy="457178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373B0D-1078-4036-B6D3-AAF827B03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SRVCC to UTRAN-Bouygues</a:t>
            </a:r>
            <a:br>
              <a:rPr lang="en-US" sz="1800" dirty="0"/>
            </a:br>
            <a:r>
              <a:rPr lang="en-US" sz="1200" dirty="0"/>
              <a:t>Gare </a:t>
            </a:r>
            <a:r>
              <a:rPr lang="en-US" sz="1200" dirty="0" err="1"/>
              <a:t>d’Austerlitz</a:t>
            </a:r>
            <a:r>
              <a:rPr lang="en-US" sz="1200" dirty="0"/>
              <a:t> station using Paris metro(</a:t>
            </a:r>
            <a:r>
              <a:rPr lang="en-US" sz="1200" dirty="0" err="1"/>
              <a:t>Ivry</a:t>
            </a:r>
            <a:r>
              <a:rPr lang="en-US" sz="1200" dirty="0"/>
              <a:t> sur </a:t>
            </a:r>
            <a:r>
              <a:rPr lang="en-US" sz="1200" dirty="0" err="1"/>
              <a:t>siene</a:t>
            </a:r>
            <a:r>
              <a:rPr lang="en-US" sz="1200" dirty="0"/>
              <a:t> to Paris Eiffel)</a:t>
            </a:r>
            <a:br>
              <a:rPr lang="en-US" sz="1200" dirty="0"/>
            </a:br>
            <a:r>
              <a:rPr lang="en-US" sz="1200" dirty="0"/>
              <a:t>Lat-48.841094</a:t>
            </a:r>
            <a:br>
              <a:rPr lang="en-US" sz="1200" dirty="0"/>
            </a:br>
            <a:r>
              <a:rPr lang="en-US" sz="1200" dirty="0"/>
              <a:t>Long-2.366065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2555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92293147-1409-455E-94BD-B9558D728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3570"/>
            <a:ext cx="8229600" cy="46648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F032F6-48FF-4F2A-9F0F-8DC9CA0B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CA location-Bouygues</a:t>
            </a:r>
            <a:br>
              <a:rPr lang="en-US" sz="1800" dirty="0"/>
            </a:br>
            <a:r>
              <a:rPr lang="en-US" sz="1400" dirty="0"/>
              <a:t>Band Combination-B7+B1+B3+B20</a:t>
            </a:r>
            <a:br>
              <a:rPr lang="en-US" sz="1400" dirty="0"/>
            </a:br>
            <a:r>
              <a:rPr lang="en-US" sz="1400" dirty="0"/>
              <a:t>Adjacent road of Aparthotel </a:t>
            </a:r>
            <a:r>
              <a:rPr lang="en-US" sz="1400" dirty="0" err="1"/>
              <a:t>Adagio,Ivry</a:t>
            </a:r>
            <a:r>
              <a:rPr lang="en-US" sz="1400" dirty="0"/>
              <a:t> Sur </a:t>
            </a:r>
            <a:r>
              <a:rPr lang="en-US" sz="1400" dirty="0" err="1"/>
              <a:t>Siene</a:t>
            </a:r>
            <a:br>
              <a:rPr lang="en-US" sz="1400" dirty="0"/>
            </a:br>
            <a:r>
              <a:rPr lang="en-US" sz="1400" dirty="0"/>
              <a:t>Lat-48.814995</a:t>
            </a:r>
            <a:br>
              <a:rPr lang="en-US" sz="1400" dirty="0"/>
            </a:br>
            <a:r>
              <a:rPr lang="en-US" sz="1400" dirty="0"/>
              <a:t>Long-2.397160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2535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4G (VoLTE)/3G/2G</a:t>
            </a:r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Location: Boulevards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Marechaux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(Near by the corner – Mc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Donalds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C32CE-EA45-4400-A6D0-63540565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52600"/>
            <a:ext cx="5481638" cy="42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21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AC46569D-0428-42DF-987D-A1479C112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779" y="402640"/>
            <a:ext cx="92015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4 CA Locations in Paris for Bouygues</a:t>
            </a:r>
            <a:endParaRPr lang="en-IN" sz="2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Bouygues: Locations marked with hotspots (Rue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Gruze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street)</a:t>
            </a:r>
            <a:endParaRPr lang="en-IN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CF9F07-CD1E-4F9E-873F-420BD253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526"/>
            <a:ext cx="9144000" cy="55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65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28600" y="68580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Drive Route (MO/MT Long Call)</a:t>
            </a:r>
            <a:b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F3A694-C37E-422F-8AF3-DA4CBD561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1457324"/>
            <a:ext cx="8277225" cy="41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5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z="3200" dirty="0"/>
              <a:t>EN-DC Band Combination:-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3" y="1827213"/>
            <a:ext cx="7313612" cy="3506787"/>
          </a:xfrm>
        </p:spPr>
        <p:txBody>
          <a:bodyPr/>
          <a:lstStyle/>
          <a:p>
            <a:r>
              <a:rPr lang="en-US" sz="2400" dirty="0"/>
              <a:t>Bouygues: Band 7_n78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09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650BDD3-C5FE-4D9F-AECB-866A6038C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8229600" cy="48307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18B928-92E2-49E7-A3ED-01425109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Drive Route for Volte long and short calls-Bouygues &amp; Orange</a:t>
            </a:r>
            <a:br>
              <a:rPr lang="en-US" sz="1800" dirty="0"/>
            </a:br>
            <a:r>
              <a:rPr lang="en-US" sz="1200" dirty="0" err="1"/>
              <a:t>Ivry</a:t>
            </a:r>
            <a:r>
              <a:rPr lang="en-US" sz="1200" dirty="0"/>
              <a:t> sur </a:t>
            </a:r>
            <a:r>
              <a:rPr lang="en-US" sz="1200" dirty="0" err="1"/>
              <a:t>siene</a:t>
            </a:r>
            <a:r>
              <a:rPr lang="en-US" sz="1200" dirty="0"/>
              <a:t> to La Defense and return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4106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Drive Route (Data &amp; MO/MT Short Calls)</a:t>
            </a:r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BE8DF-F8A2-4CC7-8D48-9FBB02F1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22" y="1524000"/>
            <a:ext cx="888795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8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08082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 OF HIGH DENSITY OF CROWD AND TALL BULIDINGS</a:t>
            </a:r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F9213-F51F-4C8E-9AA7-3ED8EEC48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1" y="1717682"/>
            <a:ext cx="8586477" cy="38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8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6AF500-C139-441D-BDC3-678F93656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Drive route for Data Performance &amp;Stability test:</a:t>
            </a:r>
            <a:br>
              <a:rPr lang="en-IN" sz="18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sz="1800" b="1" u="none" strike="noStrike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br>
              <a:rPr lang="en-IN" sz="18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sz="1800" b="1" u="sng" dirty="0" err="1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Paris«Il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de </a:t>
            </a:r>
            <a:r>
              <a:rPr lang="en-US" sz="1800" b="1" u="sng" dirty="0" err="1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france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« haute de </a:t>
            </a:r>
            <a:r>
              <a:rPr lang="en-US" sz="1800" b="1" u="sng" dirty="0" err="1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siene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« il de </a:t>
            </a:r>
            <a:r>
              <a:rPr lang="en-US" sz="1800" b="1" u="sng" dirty="0" err="1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france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« Paris</a:t>
            </a:r>
            <a:br>
              <a:rPr lang="en-IN" sz="18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F56A6D-07EE-4F96-80CA-6B9A46920E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309" y="1481138"/>
            <a:ext cx="2893382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47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B166C4-EB1A-47AA-8017-4FC9D8976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Drive route for Mobility Test  :</a:t>
            </a:r>
            <a:br>
              <a:rPr lang="en-IN" sz="18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La </a:t>
            </a:r>
            <a:r>
              <a:rPr lang="en-US" sz="1800" b="1" u="sng" dirty="0" err="1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Courneve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&gt;&gt;</a:t>
            </a:r>
            <a:r>
              <a:rPr lang="en-US" sz="18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bondy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&gt;&gt; Noisy le grand&gt;&gt;</a:t>
            </a:r>
            <a:r>
              <a:rPr lang="en-US" sz="18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noisy le sac</a:t>
            </a:r>
            <a:br>
              <a:rPr lang="en-IN" sz="18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4FC613-944B-4396-B738-12CDDBFAFFD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9258" y="1481138"/>
            <a:ext cx="2885483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6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447800"/>
            <a:ext cx="8229600" cy="3352800"/>
          </a:xfrm>
        </p:spPr>
        <p:txBody>
          <a:bodyPr/>
          <a:lstStyle/>
          <a:p>
            <a:pPr algn="ctr">
              <a:spcBef>
                <a:spcPct val="50000"/>
              </a:spcBef>
              <a:buFont typeface="Wingdings 3" pitchFamily="18" charset="2"/>
              <a:buNone/>
              <a:defRPr/>
            </a:pPr>
            <a:endParaRPr lang="en-US" sz="2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3333CC"/>
                </a:solidFill>
                <a:latin typeface="Calibri" pitchFamily="34" charset="0"/>
                <a:hlinkClick r:id="rId2"/>
              </a:rPr>
              <a:t>www.marquistech.com</a:t>
            </a:r>
            <a:endParaRPr lang="en-US" b="1" dirty="0">
              <a:solidFill>
                <a:srgbClr val="3333CC"/>
              </a:solidFill>
              <a:latin typeface="Calibri" pitchFamily="34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			</a:t>
            </a:r>
            <a:r>
              <a:rPr lang="en-US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THANK YOU</a:t>
            </a:r>
            <a:br>
              <a:rPr lang="en-US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2008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033" y="750076"/>
            <a:ext cx="7313612" cy="624239"/>
          </a:xfrm>
        </p:spPr>
        <p:txBody>
          <a:bodyPr>
            <a:normAutofit fontScale="90000"/>
          </a:bodyPr>
          <a:lstStyle/>
          <a:p>
            <a:br>
              <a:rPr lang="de-DE" sz="2800" b="1" u="sng" dirty="0"/>
            </a:br>
            <a:r>
              <a:rPr lang="de-DE" sz="1800" b="1" u="sng" dirty="0">
                <a:latin typeface="Calibri Light" panose="020F0302020204030204" pitchFamily="34" charset="0"/>
              </a:rPr>
              <a:t>Band 7 n78 Good Coverage for Bouygues Operator</a:t>
            </a:r>
            <a:endParaRPr lang="en-IN" sz="1800" dirty="0">
              <a:latin typeface="Calibri Light" panose="020F03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57200"/>
          </a:xfrm>
        </p:spPr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80204-630F-4933-82AE-05F416EA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786" y="1680702"/>
            <a:ext cx="7106166" cy="41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52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560035"/>
            <a:ext cx="7313612" cy="624239"/>
          </a:xfrm>
        </p:spPr>
        <p:txBody>
          <a:bodyPr>
            <a:normAutofit fontScale="90000"/>
          </a:bodyPr>
          <a:lstStyle/>
          <a:p>
            <a:br>
              <a:rPr lang="de-DE" sz="2800" b="1" u="sng" dirty="0"/>
            </a:br>
            <a:br>
              <a:rPr lang="de-DE" sz="2800" b="1" u="sng" dirty="0"/>
            </a:br>
            <a:r>
              <a:rPr lang="de-DE" sz="1800" b="1" u="sng" dirty="0">
                <a:latin typeface="Calibri Light" panose="020F0302020204030204" pitchFamily="34" charset="0"/>
              </a:rPr>
              <a:t>Band 7 n78 Weak Coverage for Bouygues Operator</a:t>
            </a:r>
            <a:endParaRPr lang="en-IN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57200"/>
          </a:xfrm>
        </p:spPr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00F441-8CBA-40E8-8FD1-CC40A6B3E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4" y="1827213"/>
            <a:ext cx="7313612" cy="403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24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067" y="918809"/>
            <a:ext cx="7313612" cy="624239"/>
          </a:xfrm>
        </p:spPr>
        <p:txBody>
          <a:bodyPr/>
          <a:lstStyle/>
          <a:p>
            <a:r>
              <a:rPr lang="de-DE" sz="1800" b="1" u="sng" dirty="0">
                <a:latin typeface="Calibri Light" panose="020F0302020204030204" pitchFamily="34" charset="0"/>
              </a:rPr>
              <a:t>Drive route Bouygues operator</a:t>
            </a:r>
            <a:endParaRPr lang="en-IN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57200"/>
          </a:xfrm>
        </p:spPr>
        <p:txBody>
          <a:bodyPr/>
          <a:lstStyle/>
          <a:p>
            <a:pPr>
              <a:defRPr/>
            </a:pPr>
            <a:fld id="{EF27E5B4-39F0-43AA-BDA7-C97F776AB0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58CA3E-07C3-4D95-B5D3-A4AC4731F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570506"/>
            <a:ext cx="5222163" cy="465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07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6200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Travel to Paris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(FRANCE)</a:t>
            </a:r>
          </a:p>
        </p:txBody>
      </p:sp>
      <p:sp>
        <p:nvSpPr>
          <p:cNvPr id="17414" name="Rectangle 6"/>
          <p:cNvSpPr txBox="1">
            <a:spLocks noGrp="1" noChangeArrowheads="1"/>
          </p:cNvSpPr>
          <p:nvPr/>
        </p:nvSpPr>
        <p:spPr bwMode="auto">
          <a:xfrm>
            <a:off x="82296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17556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189114"/>
              </p:ext>
            </p:extLst>
          </p:nvPr>
        </p:nvGraphicFramePr>
        <p:xfrm>
          <a:off x="685800" y="1371600"/>
          <a:ext cx="8153400" cy="4587240"/>
        </p:xfrm>
        <a:graphic>
          <a:graphicData uri="http://schemas.openxmlformats.org/drawingml/2006/table">
            <a:tbl>
              <a:tblPr/>
              <a:tblGrid>
                <a:gridCol w="411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Continent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Paris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Zone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GMT +2 Hour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Dialing Code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+ 33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Residence Visa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 Duration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months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 Fees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-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37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 Requirements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-VISA Form: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 with you personal data;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-Declaration: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proving that you have conditions to live in the continent (work intention letter, bank account details, personal health security, fixed address,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-Bank Statement: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proving that you have amount to stay in the country until your residence card to be emitted;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-Local Residence Proof;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-Passport: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 and Copy;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-Flight booking: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need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Additional Information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28600" y="1658938"/>
            <a:ext cx="8763000" cy="4154487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Where to Get SIM cards?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Bouygues/SFR -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PostPaid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It’s necessary to contact the local POC to provide this.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Bouygues/Orange/SFR -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PrePaid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Possible to arrange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PrePaid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SIM Cards in any local shop, related at the operator that you are searching for.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FREE -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PrePaid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It’s only possible to buy Free prepaid SIM Cards on Free shops. You need to       have a credit card for this transaction (they does not accept debit cards and cash). 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What Documents Required to Purchase SIM?</a:t>
            </a:r>
          </a:p>
          <a:p>
            <a:pPr marL="109537" indent="0"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Passport ID and, for FREE operator, credit card.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Best Recharge Option for 8 days Testing?</a:t>
            </a:r>
          </a:p>
          <a:p>
            <a:pPr marL="109537" indent="0" algn="just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Is always interesting to ask about “Holidays” plans. In these packages are included Data and Voice services. So, will be only necessary to recharge the minimum value to SMS/MMS.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Hotel to Stay 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AIRBNB 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Driver Details for Mobility? </a:t>
            </a:r>
          </a:p>
          <a:p>
            <a:pPr marL="109537" indent="0"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Manjit: +33 7 68 61 54 27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</a:p>
          <a:p>
            <a:pPr marL="109537" indent="0">
              <a:buNone/>
            </a:pPr>
            <a:r>
              <a:rPr lang="en-US" sz="1600" dirty="0"/>
              <a:t>    </a:t>
            </a:r>
          </a:p>
          <a:p>
            <a:pPr marL="109537" indent="0">
              <a:buNone/>
            </a:pPr>
            <a:r>
              <a:rPr lang="en-US" sz="1800" b="1" dirty="0"/>
              <a:t>   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6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04800" y="723900"/>
            <a:ext cx="8229600" cy="1600200"/>
          </a:xfrm>
        </p:spPr>
        <p:txBody>
          <a:bodyPr>
            <a:normAutofit/>
          </a:bodyPr>
          <a:lstStyle/>
          <a:p>
            <a:pPr algn="ctr"/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524000"/>
            <a:ext cx="65532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Hello Stars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Tomb of the Mask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Hole.io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Tik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Helix Jump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Youtube</a:t>
            </a:r>
            <a:endParaRPr lang="en-IN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Love Balls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Wish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Waze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Instagram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CFA7852-E1C0-4DB6-A5EB-2A4200F5D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Top Most Popular Android Apps used in FRANCE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803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t Plan and Drive Route.potx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Test Plan and Drive Route.potx</Template>
  <TotalTime>5799</TotalTime>
  <Words>1001</Words>
  <Application>Microsoft Office PowerPoint</Application>
  <PresentationFormat>On-screen Show (4:3)</PresentationFormat>
  <Paragraphs>169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</vt:lpstr>
      <vt:lpstr>Calibri</vt:lpstr>
      <vt:lpstr>Calibri Light</vt:lpstr>
      <vt:lpstr>Cambria</vt:lpstr>
      <vt:lpstr>Lucida Grande</vt:lpstr>
      <vt:lpstr>Lucida Sans Unicode</vt:lpstr>
      <vt:lpstr>Times New Roman</vt:lpstr>
      <vt:lpstr>Verdana</vt:lpstr>
      <vt:lpstr>Wingdings</vt:lpstr>
      <vt:lpstr>Wingdings 2</vt:lpstr>
      <vt:lpstr>Wingdings 3</vt:lpstr>
      <vt:lpstr>Test Plan and Drive Route.potx</vt:lpstr>
      <vt:lpstr>MARQUIS TECHNOLOGIES  </vt:lpstr>
      <vt:lpstr>  Operators and Related Information</vt:lpstr>
      <vt:lpstr>EN-DC Band Combination:-</vt:lpstr>
      <vt:lpstr> Band 7 n78 Good Coverage for Bouygues Operator</vt:lpstr>
      <vt:lpstr>  Band 7 n78 Weak Coverage for Bouygues Operator</vt:lpstr>
      <vt:lpstr>Drive route Bouygues operator</vt:lpstr>
      <vt:lpstr>PowerPoint Presentation</vt:lpstr>
      <vt:lpstr>PowerPoint Presentation</vt:lpstr>
      <vt:lpstr>     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4G to 3G to 4G Reselection Location of Orange  location-VINGTROIS lat-48.866899 long-2.352296    </vt:lpstr>
      <vt:lpstr>4G TO 3G IRAT BOUYGUES in L2 parking of La defense LAT-48.891028 LONG-2.240639</vt:lpstr>
      <vt:lpstr>Near Cell-Orange Road adjacent to Aparthotel Adagio,Ivry sur siene Also this is CA location with B7+B3+B1 combination Lat-48.814537 Long-2.396386</vt:lpstr>
      <vt:lpstr>SRVCC to UTRAN-Bouygues Gare d’Austerlitz station using Paris metro(Ivry sur siene to Paris Eiffel) Lat-48.841094 Long-2.366065</vt:lpstr>
      <vt:lpstr>CA location-Bouygues Band Combination-B7+B1+B3+B20 Adjacent road of Aparthotel Adagio,Ivry Sur Siene Lat-48.814995 Long-2.397160</vt:lpstr>
      <vt:lpstr>4G (VoLTE)/3G/2G Location: Boulevards Marechaux (Near by the corner – Mc Donalds)</vt:lpstr>
      <vt:lpstr>PowerPoint Presentation</vt:lpstr>
      <vt:lpstr>Drive Route (MO/MT Long Call)    </vt:lpstr>
      <vt:lpstr>Drive Route for Volte long and short calls-Bouygues &amp; Orange Ivry sur siene to La Defense and return</vt:lpstr>
      <vt:lpstr>Drive Route (Data &amp; MO/MT Short Calls) </vt:lpstr>
      <vt:lpstr>AREA OF HIGH DENSITY OF CROWD AND TALL BULIDINGS </vt:lpstr>
      <vt:lpstr>Drive route for Data Performance &amp;Stability test:   Paris«Il de france « haute de siene « il de france « Paris </vt:lpstr>
      <vt:lpstr>Drive route for Mobility Test  : La Courneve &gt;&gt; bondy&gt;&gt; Noisy le grand&gt;&gt; noisy le sac </vt:lpstr>
      <vt:lpstr>          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SUSHANT</dc:creator>
  <cp:lastModifiedBy>Arvinder Kaur</cp:lastModifiedBy>
  <cp:revision>330</cp:revision>
  <dcterms:created xsi:type="dcterms:W3CDTF">2014-11-21T17:14:24Z</dcterms:created>
  <dcterms:modified xsi:type="dcterms:W3CDTF">2021-05-04T06:24:16Z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