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4"/>
  </p:notesMasterIdLst>
  <p:handoutMasterIdLst>
    <p:handoutMasterId r:id="rId15"/>
  </p:handoutMasterIdLst>
  <p:sldIdLst>
    <p:sldId id="343" r:id="rId2"/>
    <p:sldId id="456" r:id="rId3"/>
    <p:sldId id="405" r:id="rId4"/>
    <p:sldId id="406" r:id="rId5"/>
    <p:sldId id="457" r:id="rId6"/>
    <p:sldId id="488" r:id="rId7"/>
    <p:sldId id="489" r:id="rId8"/>
    <p:sldId id="490" r:id="rId9"/>
    <p:sldId id="485" r:id="rId10"/>
    <p:sldId id="486" r:id="rId11"/>
    <p:sldId id="487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endra Khadka NITK17K" initials="BKN" lastIdx="1" clrIdx="0">
    <p:extLst>
      <p:ext uri="{19B8F6BF-5375-455C-9EA6-DF929625EA0E}">
        <p15:presenceInfo xmlns:p15="http://schemas.microsoft.com/office/powerpoint/2012/main" userId="Birendra Khadka NITK17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533" autoAdjust="0"/>
  </p:normalViewPr>
  <p:slideViewPr>
    <p:cSldViewPr>
      <p:cViewPr varScale="1">
        <p:scale>
          <a:sx n="61" d="100"/>
          <a:sy n="61" d="100"/>
        </p:scale>
        <p:origin x="14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15:04:55.41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Route- Finland / Helsinki</a:t>
            </a: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5G DNA Drive Route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7E255A-444F-45B2-9376-5654629D3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000" y="1600199"/>
            <a:ext cx="5373688" cy="3127375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98DE6-5CD4-4E7A-8103-1B13FDDB6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18312" cy="804862"/>
          </a:xfrm>
        </p:spPr>
        <p:txBody>
          <a:bodyPr/>
          <a:lstStyle/>
          <a:p>
            <a:r>
              <a:rPr lang="fi-FI" dirty="0"/>
              <a:t>Alepa &gt;&gt; lansimaen terveyasema &gt;&gt; vesalan nuorisatalo &gt;&gt; vesal &gt;&gt; fitness24seven &gt;&gt; mellunmaki</a:t>
            </a:r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-65dbm to -120dbm   Long/Lat: 60.25001304633826, 25.099605933772523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06/05/2022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E4F29-DA6A-4DC9-92D5-770E338C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03448"/>
            <a:ext cx="7543800" cy="4023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6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5G </a:t>
            </a:r>
            <a:r>
              <a:rPr lang="en-US" u="sng" dirty="0" err="1"/>
              <a:t>Telia</a:t>
            </a:r>
            <a:r>
              <a:rPr lang="en-US" u="sng" dirty="0"/>
              <a:t> Drive Route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2EBEEC0-25FA-4F47-894A-BC6FB5BA0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2133599"/>
            <a:ext cx="3922712" cy="2593975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69B94-7927-438E-94A4-48F4420BB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513512" cy="804862"/>
          </a:xfrm>
        </p:spPr>
        <p:txBody>
          <a:bodyPr/>
          <a:lstStyle/>
          <a:p>
            <a:r>
              <a:rPr lang="fi-FI" dirty="0"/>
              <a:t>Kotkansiipi 10 &gt;&gt; sir kippis &gt;&gt; supermarket &gt;&gt; s market &gt;&gt; rkioski &gt;&gt; korso &gt;&gt; bmx kaupa </a:t>
            </a:r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-65dbm to -100dbm   Long/Lat: 60.35340012935904, 25.077490026850672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06/05/2022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6FAA5-0928-4702-A038-C9F9A04B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80843"/>
            <a:ext cx="5715000" cy="4045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06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Finland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(Helsinki)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37200"/>
              </p:ext>
            </p:extLst>
          </p:nvPr>
        </p:nvGraphicFramePr>
        <p:xfrm>
          <a:off x="1524000" y="2590800"/>
          <a:ext cx="6400800" cy="18288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Helsinki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+03 Hour Eastern European Summer Time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+04 Hour Eastern European Wintertime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389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Finland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51444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358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Elisa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358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36</a:t>
                      </a:r>
                      <a:r>
                        <a:rPr lang="en-US" sz="1200" dirty="0"/>
                        <a:t> &amp; </a:t>
                      </a:r>
                      <a:r>
                        <a:rPr lang="th-TH" sz="1200" dirty="0"/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Telia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358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03</a:t>
                      </a:r>
                      <a:r>
                        <a:rPr lang="en-US" sz="1200" dirty="0"/>
                        <a:t>, </a:t>
                      </a:r>
                      <a:r>
                        <a:rPr lang="th-TH" sz="1200" dirty="0"/>
                        <a:t>12</a:t>
                      </a:r>
                      <a:r>
                        <a:rPr lang="en-US" sz="1200" dirty="0"/>
                        <a:t> &amp; </a:t>
                      </a:r>
                      <a:r>
                        <a:rPr lang="th-TH" sz="1200" dirty="0"/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DNA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66398"/>
              </p:ext>
            </p:extLst>
          </p:nvPr>
        </p:nvGraphicFramePr>
        <p:xfrm>
          <a:off x="990600" y="2766482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Elisa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n78(3500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 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 (2100 MHz), B3 (1800 MHz), B7 (2600 MHz), B20 (800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(E-GSM)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65865"/>
              </p:ext>
            </p:extLst>
          </p:nvPr>
        </p:nvGraphicFramePr>
        <p:xfrm>
          <a:off x="5014912" y="2776007"/>
          <a:ext cx="3898900" cy="130492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DNA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n78(3500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 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 (2100 MHz), B3 (1800 MHz), B7 (2600 MHz), B20 (800 MHz), B28 (700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(E-GSM)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04906"/>
              </p:ext>
            </p:extLst>
          </p:nvPr>
        </p:nvGraphicFramePr>
        <p:xfrm>
          <a:off x="2774951" y="4240611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Telia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n78(3500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 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B3 (1800 MHz), B7 (2600 MHz), B20 (800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2100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(E-GSM)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Elisa- Supports 5G,LTE, VoLTE, VoWifi 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Telia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 5G, LTE, VoLTE ,VoWifi,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DNA Supports 5G , LTE,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WCDMA and 2G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-65dbm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-65dbm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A83DA6-75A5-4719-A061-988448D67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FD2F6A5-76D6-4467-9DB4-6131C03BB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06/05/2022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8AF62E-74C4-48CE-893B-0844BDDD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47829"/>
              </p:ext>
            </p:extLst>
          </p:nvPr>
        </p:nvGraphicFramePr>
        <p:xfrm>
          <a:off x="342901" y="762000"/>
          <a:ext cx="8458197" cy="5624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834">
                  <a:extLst>
                    <a:ext uri="{9D8B030D-6E8A-4147-A177-3AD203B41FA5}">
                      <a16:colId xmlns:a16="http://schemas.microsoft.com/office/drawing/2014/main" val="2901978239"/>
                    </a:ext>
                  </a:extLst>
                </a:gridCol>
                <a:gridCol w="2692102">
                  <a:extLst>
                    <a:ext uri="{9D8B030D-6E8A-4147-A177-3AD203B41FA5}">
                      <a16:colId xmlns:a16="http://schemas.microsoft.com/office/drawing/2014/main" val="1995230697"/>
                    </a:ext>
                  </a:extLst>
                </a:gridCol>
                <a:gridCol w="2774986">
                  <a:extLst>
                    <a:ext uri="{9D8B030D-6E8A-4147-A177-3AD203B41FA5}">
                      <a16:colId xmlns:a16="http://schemas.microsoft.com/office/drawing/2014/main" val="1834744254"/>
                    </a:ext>
                  </a:extLst>
                </a:gridCol>
                <a:gridCol w="1707275">
                  <a:extLst>
                    <a:ext uri="{9D8B030D-6E8A-4147-A177-3AD203B41FA5}">
                      <a16:colId xmlns:a16="http://schemas.microsoft.com/office/drawing/2014/main" val="3044450907"/>
                    </a:ext>
                  </a:extLst>
                </a:gridCol>
              </a:tblGrid>
              <a:tr h="293507"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Operator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Mobility Scenario 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Location Tested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Longitude / Latitude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070346377"/>
                  </a:ext>
                </a:extLst>
              </a:tr>
              <a:tr h="205617">
                <a:tc rowSpan="6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Elisa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4G-3G-4G HO SPOT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105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Kerava</a:t>
                      </a:r>
                      <a:r>
                        <a:rPr lang="en-IN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city market underground parking 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60.39932085794345, 25.100472442783154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04726692"/>
                  </a:ext>
                </a:extLst>
              </a:tr>
              <a:tr h="29991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3G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Kerava</a:t>
                      </a:r>
                      <a:r>
                        <a:rPr lang="en-IN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city market underground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60.39932085794345, 25.100472442783154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507926505"/>
                  </a:ext>
                </a:extLst>
              </a:tr>
              <a:tr h="2056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IRAT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Nikonkatu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1, 04200 </a:t>
                      </a:r>
                      <a:r>
                        <a:rPr lang="en-GB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Kerava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60.39932085794345, 25.100472442783154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645714692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GB" sz="1000" b="0" i="0" u="sng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Kulomäen</a:t>
                      </a:r>
                      <a:r>
                        <a:rPr lang="en-GB" sz="10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000" b="0" i="0" u="sng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urheilupuiston</a:t>
                      </a:r>
                      <a:r>
                        <a:rPr lang="en-GB" sz="10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u="sng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leikkialue</a:t>
                      </a:r>
                      <a:endParaRPr lang="en-GB" sz="10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60.34493714516356, 25.05787009092869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239307666"/>
                  </a:ext>
                </a:extLst>
              </a:tr>
              <a:tr h="2056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Kotkansiipi</a:t>
                      </a:r>
                      <a:r>
                        <a:rPr lang="en-IN" sz="700" dirty="0">
                          <a:effectLst/>
                        </a:rPr>
                        <a:t> 10 </a:t>
                      </a:r>
                      <a:r>
                        <a:rPr lang="en-IN" sz="700" dirty="0" err="1">
                          <a:effectLst/>
                        </a:rPr>
                        <a:t>vantaa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60.352164145238575, 25.075510521777193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99695682"/>
                  </a:ext>
                </a:extLst>
              </a:tr>
              <a:tr h="2056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Noksio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national park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60.317099462689534, 24.4829536684677 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8875172"/>
                  </a:ext>
                </a:extLst>
              </a:tr>
              <a:tr h="205617">
                <a:tc rowSpan="7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DNA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2G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Nokisio</a:t>
                      </a:r>
                      <a:r>
                        <a:rPr lang="en-IN" sz="700" dirty="0">
                          <a:effectLst/>
                        </a:rPr>
                        <a:t> national park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60.317099462689534, 24.4829536684677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824847574"/>
                  </a:ext>
                </a:extLst>
              </a:tr>
              <a:tr h="2056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3G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Kerava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city market underground parking</a:t>
                      </a:r>
                      <a:endParaRPr lang="en-IN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60.39932085794345, 25.100472442783154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478728976"/>
                  </a:ext>
                </a:extLst>
              </a:tr>
              <a:tr h="4278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Kerava</a:t>
                      </a:r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city market underground parking</a:t>
                      </a:r>
                      <a:endParaRPr lang="en-IN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60.39932085794345, 25.100472442783154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328864604"/>
                  </a:ext>
                </a:extLst>
              </a:tr>
              <a:tr h="2823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GB" sz="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Nikonkatu</a:t>
                      </a:r>
                      <a:r>
                        <a:rPr lang="en-GB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1, 04200 </a:t>
                      </a:r>
                      <a:r>
                        <a:rPr lang="en-GB" sz="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Kerava</a:t>
                      </a:r>
                      <a:endParaRPr lang="en-I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60.39932085794345, 25.100472442783154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32998683"/>
                  </a:ext>
                </a:extLst>
              </a:tr>
              <a:tr h="36499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GB" sz="800" b="0" i="0" u="sng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Kulomäen</a:t>
                      </a:r>
                      <a:r>
                        <a:rPr lang="en-GB" sz="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800" b="0" i="0" u="sng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urheilupuiston</a:t>
                      </a:r>
                      <a:r>
                        <a:rPr lang="en-GB" sz="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i="0" u="sng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leikkialue</a:t>
                      </a:r>
                      <a:endParaRPr lang="en-GB" sz="8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60.34493714516356, 25.05787009092869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887865407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Poor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Noksio</a:t>
                      </a:r>
                      <a:r>
                        <a:rPr lang="en-IN" sz="700" dirty="0">
                          <a:effectLst/>
                        </a:rPr>
                        <a:t> National park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60.317099462689534, 24.4829536684677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397152398"/>
                  </a:ext>
                </a:extLst>
              </a:tr>
              <a:tr h="28984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OOS Area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Noksio</a:t>
                      </a:r>
                      <a:r>
                        <a:rPr lang="en-IN" sz="700" dirty="0">
                          <a:effectLst/>
                        </a:rPr>
                        <a:t> National park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 60.317099462689534, 24.4829536684677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147059671"/>
                  </a:ext>
                </a:extLst>
              </a:tr>
              <a:tr h="205617">
                <a:tc rowSpan="7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Telia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3G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Kotansiipi</a:t>
                      </a:r>
                      <a:r>
                        <a:rPr lang="en-IN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Underground building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60.352164145238575, 25.075510521777193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03205446"/>
                  </a:ext>
                </a:extLst>
              </a:tr>
              <a:tr h="1824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2G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Not supported /Location not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 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397554347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4G-3G-4G HO SPOT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Kotansiipi</a:t>
                      </a:r>
                      <a:r>
                        <a:rPr lang="en-IN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Underground building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60.352164145238575, 25.075510521777193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86498411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IRAT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Kotansiipi</a:t>
                      </a:r>
                      <a:r>
                        <a:rPr lang="en-IN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10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60.352164145238575, 25.075510521777193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060319409"/>
                  </a:ext>
                </a:extLst>
              </a:tr>
              <a:tr h="36499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GB" sz="700" b="0" i="0" u="sng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Kulomäen</a:t>
                      </a:r>
                      <a:r>
                        <a:rPr lang="en-GB" sz="7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700" b="0" i="0" u="sng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urheilupuiston</a:t>
                      </a:r>
                      <a:r>
                        <a:rPr lang="en-GB" sz="7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700" b="0" i="0" u="sng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leikkialue</a:t>
                      </a:r>
                      <a:endParaRPr lang="en-GB" sz="7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60.34493714516356, 25.05787009092869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44400958"/>
                  </a:ext>
                </a:extLst>
              </a:tr>
              <a:tr h="2823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Noksio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nationa</a:t>
                      </a:r>
                      <a:r>
                        <a:rPr lang="en-IN" sz="700" dirty="0">
                          <a:effectLst/>
                        </a:rPr>
                        <a:t> park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60.317099462689534, 24.4829536684677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159529249"/>
                  </a:ext>
                </a:extLst>
              </a:tr>
              <a:tr h="2056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 err="1">
                          <a:effectLst/>
                        </a:rPr>
                        <a:t>Noksio</a:t>
                      </a:r>
                      <a:r>
                        <a:rPr lang="en-IN" sz="700" dirty="0">
                          <a:effectLst/>
                        </a:rPr>
                        <a:t> </a:t>
                      </a:r>
                      <a:r>
                        <a:rPr lang="en-IN" sz="700" dirty="0" err="1">
                          <a:effectLst/>
                        </a:rPr>
                        <a:t>nationa</a:t>
                      </a:r>
                      <a:r>
                        <a:rPr lang="en-IN" sz="700" dirty="0">
                          <a:effectLst/>
                        </a:rPr>
                        <a:t> park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80402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A920-829D-43B3-8961-06F6B38F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</a:pP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4G-3G-4G HO SPOT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SRVCC to 3G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4G-3G-4G HO SPOT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SRVCC to 3G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4G-3G-4G HO SPOT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SRVCC to 3G</a:t>
            </a:r>
            <a:br>
              <a:rPr lang="en-GB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IN" sz="1500" dirty="0">
                <a:effectLst/>
              </a:rPr>
              <a:t>4G-3G-4G HO SPOT</a:t>
            </a:r>
            <a:br>
              <a:rPr lang="en-IN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SRVCC-3G</a:t>
            </a: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E06D-30AC-4381-BB9C-3F3EA20E3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to 3G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B799-5C3A-4D52-A375-73354E47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8D472-971A-4503-A190-E7D37196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226F3-523C-40DE-A5E4-ACB0A8A7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16B92F-4201-418A-8503-6B220B08C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6" y="1676400"/>
            <a:ext cx="814596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BD6E-10C3-4517-A30C-26DC2AB9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sz="1800" dirty="0">
                <a:effectLst/>
              </a:rPr>
            </a:br>
            <a:br>
              <a:rPr lang="en-IN" sz="1800" dirty="0">
                <a:effectLst/>
              </a:rPr>
            </a:br>
            <a:br>
              <a:rPr lang="en-IN" sz="1800" dirty="0">
                <a:effectLst/>
              </a:rPr>
            </a:br>
            <a:br>
              <a:rPr lang="en-IN" sz="1800" dirty="0">
                <a:effectLst/>
              </a:rPr>
            </a:br>
            <a:br>
              <a:rPr lang="en-IN" sz="1800" dirty="0">
                <a:effectLst/>
              </a:rPr>
            </a:br>
            <a:br>
              <a:rPr lang="en-IN" sz="1800" dirty="0">
                <a:effectLst/>
              </a:rPr>
            </a:br>
            <a:br>
              <a:rPr lang="en-IN" sz="1800" dirty="0">
                <a:effectLst/>
              </a:rPr>
            </a:br>
            <a:br>
              <a:rPr lang="en-IN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N" sz="3600" dirty="0">
                <a:effectLst/>
              </a:rPr>
              <a:t>Poor Coverage for testing</a:t>
            </a:r>
            <a:br>
              <a:rPr lang="en-IN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N" sz="1400" dirty="0">
                <a:effectLst/>
              </a:rPr>
              <a:t>SRVCC to 2G</a:t>
            </a:r>
            <a:endParaRPr lang="en-GB" sz="1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6CDB7C-A620-49D7-8DE8-822F9DE50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1600200"/>
            <a:ext cx="6510747" cy="4343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B251-E15D-4E92-AECE-42FDDCE6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06/05/2022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575AB-E18E-4D52-80F9-91BA7FAD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7883-8569-48B0-AB89-A326CBC4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5G Elisa Drive Route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EFC373F-B45A-4804-B438-30B9B6A0E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2895599"/>
            <a:ext cx="2170112" cy="1831975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737A1-0F7D-43CF-B15E-CFE45EC4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123112" cy="1033462"/>
          </a:xfrm>
        </p:spPr>
        <p:txBody>
          <a:bodyPr/>
          <a:lstStyle/>
          <a:p>
            <a:r>
              <a:rPr lang="fi-FI" dirty="0"/>
              <a:t>Pakilan Apteeki &gt;&gt;lidle pakila &gt;&gt; rkioski &gt;&gt; Sairaala&gt;&gt; lastatie &gt;&gt; lepolantie</a:t>
            </a:r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-65dbm to -100dbm   Long/Lat: 60.24006159578787,   24.92920907874598</a:t>
            </a:r>
          </a:p>
          <a:p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06/05/2022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CE105-06DF-4076-A19D-234067002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94" y="1828800"/>
            <a:ext cx="7313612" cy="2962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667</Words>
  <Application>Microsoft Office PowerPoint</Application>
  <PresentationFormat>On-screen Show (4:3)</PresentationFormat>
  <Paragraphs>201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</vt:lpstr>
      <vt:lpstr>Calibri</vt:lpstr>
      <vt:lpstr>Cambria</vt:lpstr>
      <vt:lpstr>Century Gothic</vt:lpstr>
      <vt:lpstr>Lucida Grande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  Operators and general Information</vt:lpstr>
      <vt:lpstr>PowerPoint Presentation</vt:lpstr>
      <vt:lpstr>PowerPoint Presentation</vt:lpstr>
      <vt:lpstr>4G-3G-4G HO SPOT SRVCC to 3G 4G-3G-4G HO SPOT SRVCC to 3G 4G-3G-4G HO SPOT SRVCC to 3G 4G-3G-4G HO SPOT SRVCC-3G</vt:lpstr>
      <vt:lpstr>        Poor Coverage for testing SRVCC to 2G</vt:lpstr>
      <vt:lpstr> 5G Elisa Drive Route</vt:lpstr>
      <vt:lpstr> 5G DNA Drive Route</vt:lpstr>
      <vt:lpstr> 5G Telia Drive Route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MARQUIS TECHNOLOGIES  </dc:title>
  <dc:creator>Anil Patidar</dc:creator>
  <cp:lastModifiedBy>Dagoberto Rodriguez</cp:lastModifiedBy>
  <cp:revision>8</cp:revision>
  <dcterms:created xsi:type="dcterms:W3CDTF">2020-10-02T15:45:52Z</dcterms:created>
  <dcterms:modified xsi:type="dcterms:W3CDTF">2022-05-06T09:53:48Z</dcterms:modified>
</cp:coreProperties>
</file>