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8" r:id="rId1"/>
  </p:sldMasterIdLst>
  <p:notesMasterIdLst>
    <p:notesMasterId r:id="rId53"/>
  </p:notesMasterIdLst>
  <p:handoutMasterIdLst>
    <p:handoutMasterId r:id="rId54"/>
  </p:handoutMasterIdLst>
  <p:sldIdLst>
    <p:sldId id="343" r:id="rId2"/>
    <p:sldId id="425" r:id="rId3"/>
    <p:sldId id="463" r:id="rId4"/>
    <p:sldId id="598" r:id="rId5"/>
    <p:sldId id="599" r:id="rId6"/>
    <p:sldId id="600" r:id="rId7"/>
    <p:sldId id="484" r:id="rId8"/>
    <p:sldId id="555" r:id="rId9"/>
    <p:sldId id="556" r:id="rId10"/>
    <p:sldId id="557" r:id="rId11"/>
    <p:sldId id="558" r:id="rId12"/>
    <p:sldId id="559" r:id="rId13"/>
    <p:sldId id="560" r:id="rId14"/>
    <p:sldId id="561" r:id="rId15"/>
    <p:sldId id="562" r:id="rId16"/>
    <p:sldId id="563" r:id="rId17"/>
    <p:sldId id="587" r:id="rId18"/>
    <p:sldId id="596" r:id="rId19"/>
    <p:sldId id="597" r:id="rId20"/>
    <p:sldId id="595" r:id="rId21"/>
    <p:sldId id="564" r:id="rId22"/>
    <p:sldId id="565" r:id="rId23"/>
    <p:sldId id="603" r:id="rId24"/>
    <p:sldId id="566" r:id="rId25"/>
    <p:sldId id="588" r:id="rId26"/>
    <p:sldId id="589" r:id="rId27"/>
    <p:sldId id="567" r:id="rId28"/>
    <p:sldId id="568" r:id="rId29"/>
    <p:sldId id="569" r:id="rId30"/>
    <p:sldId id="570" r:id="rId31"/>
    <p:sldId id="602" r:id="rId32"/>
    <p:sldId id="586" r:id="rId33"/>
    <p:sldId id="590" r:id="rId34"/>
    <p:sldId id="591" r:id="rId35"/>
    <p:sldId id="592" r:id="rId36"/>
    <p:sldId id="571" r:id="rId37"/>
    <p:sldId id="572" r:id="rId38"/>
    <p:sldId id="573" r:id="rId39"/>
    <p:sldId id="574" r:id="rId40"/>
    <p:sldId id="575" r:id="rId41"/>
    <p:sldId id="576" r:id="rId42"/>
    <p:sldId id="577" r:id="rId43"/>
    <p:sldId id="578" r:id="rId44"/>
    <p:sldId id="579" r:id="rId45"/>
    <p:sldId id="580" r:id="rId46"/>
    <p:sldId id="581" r:id="rId47"/>
    <p:sldId id="582" r:id="rId48"/>
    <p:sldId id="583" r:id="rId49"/>
    <p:sldId id="584" r:id="rId50"/>
    <p:sldId id="585" r:id="rId51"/>
    <p:sldId id="601" r:id="rId5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imanshu Verma" initials="HV" lastIdx="1" clrIdx="0">
    <p:extLst>
      <p:ext uri="{19B8F6BF-5375-455C-9EA6-DF929625EA0E}">
        <p15:presenceInfo xmlns:p15="http://schemas.microsoft.com/office/powerpoint/2012/main" userId="Himanshu Verm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0917"/>
    <a:srgbClr val="9CBD26"/>
    <a:srgbClr val="464AB3"/>
    <a:srgbClr val="DCB328"/>
    <a:srgbClr val="BBBCBA"/>
    <a:srgbClr val="BCBCBC"/>
    <a:srgbClr val="05A2E6"/>
    <a:srgbClr val="A04B9F"/>
    <a:srgbClr val="006F6C"/>
    <a:srgbClr val="1979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4533" autoAdjust="0"/>
  </p:normalViewPr>
  <p:slideViewPr>
    <p:cSldViewPr>
      <p:cViewPr varScale="1">
        <p:scale>
          <a:sx n="87" d="100"/>
          <a:sy n="87" d="100"/>
        </p:scale>
        <p:origin x="144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1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C0CF4591-258B-4342-AF7E-FFFDBCCC3A8E}" type="datetimeFigureOut">
              <a:rPr lang="en-US"/>
              <a:pPr>
                <a:defRPr/>
              </a:pPr>
              <a:t>3/1/2019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C8212AE9-C339-4A59-A84B-59AC650683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6" name="fc" descr="Confidential"/>
          <p:cNvSpPr txBox="1">
            <a:spLocks noChangeArrowheads="1"/>
          </p:cNvSpPr>
          <p:nvPr/>
        </p:nvSpPr>
        <p:spPr bwMode="auto">
          <a:xfrm>
            <a:off x="0" y="9385300"/>
            <a:ext cx="731520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000" b="1">
                <a:solidFill>
                  <a:srgbClr val="EB6312"/>
                </a:solidFill>
                <a:latin typeface="arial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29304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E1CAF19C-EE0E-48EE-B6AA-454C66AF66BE}" type="datetimeFigureOut">
              <a:rPr lang="en-US"/>
              <a:pPr>
                <a:defRPr/>
              </a:pPr>
              <a:t>3/1/2019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A2277685-14D2-4D37-9422-8E32D9FB47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152" name="fc" descr="Confidential"/>
          <p:cNvSpPr txBox="1">
            <a:spLocks noChangeArrowheads="1"/>
          </p:cNvSpPr>
          <p:nvPr/>
        </p:nvSpPr>
        <p:spPr bwMode="auto">
          <a:xfrm>
            <a:off x="0" y="9385300"/>
            <a:ext cx="731520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000" b="1">
                <a:solidFill>
                  <a:srgbClr val="EB6312"/>
                </a:solidFill>
                <a:latin typeface="arial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1687544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204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4" descr="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0"/>
            <a:ext cx="32766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c" descr="Confidential"/>
          <p:cNvSpPr txBox="1">
            <a:spLocks noChangeArrowheads="1"/>
          </p:cNvSpPr>
          <p:nvPr userDrawn="1"/>
        </p:nvSpPr>
        <p:spPr bwMode="auto">
          <a:xfrm>
            <a:off x="0" y="6642100"/>
            <a:ext cx="914400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000" b="1">
                <a:solidFill>
                  <a:srgbClr val="EB6312"/>
                </a:solidFill>
                <a:latin typeface="arial"/>
              </a:rPr>
              <a:t>Confidential</a:t>
            </a: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15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D463E24-86A2-4270-96A6-002A083AA2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A6000-92C3-4382-AE7C-CAEF63FE67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0E34C-4B11-4B81-B974-26E870CBAA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497C9-781B-4B52-B3F8-162E806A6F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0D3C94-B851-4B6E-B40D-5061259CFE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667713-734E-4E09-8460-F85663CC87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82CB76-470D-42B2-AABA-1E3A3D57E3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0F1541-EF90-4696-9A27-1F733DC579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A9D84-FC3E-4976-8DAB-8164F3E387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9B1BCB-74E9-4721-A0E0-13FFA1323F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5A4848D-7419-4425-91F9-69D1A36041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36BBF65-8F27-4BBA-9A9F-29AE072AE8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7" name="Picture 4" descr="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67400" y="0"/>
            <a:ext cx="32766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fc" descr="Confidential"/>
          <p:cNvSpPr txBox="1">
            <a:spLocks noChangeArrowheads="1"/>
          </p:cNvSpPr>
          <p:nvPr userDrawn="1"/>
        </p:nvSpPr>
        <p:spPr bwMode="auto">
          <a:xfrm>
            <a:off x="0" y="6642100"/>
            <a:ext cx="914400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000" b="1">
                <a:solidFill>
                  <a:srgbClr val="EB6312"/>
                </a:solidFill>
                <a:latin typeface="arial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5" r:id="rId1"/>
    <p:sldLayoutId id="2147484380" r:id="rId2"/>
    <p:sldLayoutId id="2147484386" r:id="rId3"/>
    <p:sldLayoutId id="2147484387" r:id="rId4"/>
    <p:sldLayoutId id="2147484388" r:id="rId5"/>
    <p:sldLayoutId id="2147484389" r:id="rId6"/>
    <p:sldLayoutId id="2147484381" r:id="rId7"/>
    <p:sldLayoutId id="2147484390" r:id="rId8"/>
    <p:sldLayoutId id="2147484391" r:id="rId9"/>
    <p:sldLayoutId id="2147484382" r:id="rId10"/>
    <p:sldLayoutId id="2147484383" r:id="rId11"/>
  </p:sldLayoutIdLst>
  <p:transition>
    <p:wheel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3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Tahoma" pitchFamily="34" charset="0"/>
              </a:rPr>
              <a:t>MARQUIS TECHNOLOGIES</a:t>
            </a:r>
            <a:r>
              <a:rPr lang="en-US" sz="53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Times New Roman" pitchFamily="18" charset="0"/>
              </a:rPr>
              <a:t/>
            </a:r>
            <a:br>
              <a:rPr lang="en-US" sz="53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Times New Roman" pitchFamily="18" charset="0"/>
              </a:rPr>
            </a:br>
            <a:r>
              <a:rPr lang="en-US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en-US" sz="36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2819400"/>
            <a:ext cx="7772400" cy="1200150"/>
          </a:xfrm>
        </p:spPr>
        <p:txBody>
          <a:bodyPr/>
          <a:lstStyle/>
          <a:p>
            <a:pPr marR="0" algn="ctr" eaLnBrk="1" hangingPunct="1"/>
            <a:r>
              <a:rPr 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  <a:cs typeface="Times New Roman" pitchFamily="18" charset="0"/>
              </a:rPr>
              <a:t>Drive Route Noida</a:t>
            </a:r>
          </a:p>
          <a:p>
            <a:pPr marR="0" algn="ctr" eaLnBrk="1" hangingPunct="1"/>
            <a:endParaRPr lang="en-US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  <a:p>
            <a:pPr marR="0" algn="ctr" eaLnBrk="1" hangingPunct="1"/>
            <a:endParaRPr lang="en-US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828800" y="5486400"/>
            <a:ext cx="259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en-US" altLang="de-DE" sz="1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altLang="de-DE" sz="1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altLang="de-DE" sz="1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221" name="Picture 2" descr="C:\Documents and Settings\MT\Local Settings\Temporary Internet Files\Content.IE5\48WXOG2M\MC90041256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3810000"/>
            <a:ext cx="1871663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ACBBEA59-7416-4725-9E64-ED58A067F5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559" y="1752600"/>
            <a:ext cx="7162800" cy="48768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19AFB78C-9CF8-48D1-8D15-EDE6279A8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Band HO from B41 to B3 and then B3 to B41 </a:t>
            </a:r>
            <a:b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Vodafone 4G VoLTE operator</a:t>
            </a:r>
            <a:b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</a:t>
            </a:r>
            <a:r>
              <a:rPr lang="en-US" sz="1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Covered from 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Haj(House NH-58)&gt;&gt; Raj Nagar Extension Elevated bridge circle(Roundabout)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047284"/>
      </p:ext>
    </p:extLst>
  </p:cSld>
  <p:clrMapOvr>
    <a:masterClrMapping/>
  </p:clrMapOvr>
  <p:transition>
    <p:whee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AEFB1812-577A-4565-835F-386D2D67A6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524000"/>
            <a:ext cx="6781800" cy="498236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BAE5E022-B05A-4F71-9AEE-6D699A519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Band HO from B3 to B41during ongoing MO                                      call for Vodafone</a:t>
            </a:r>
            <a:b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Route&gt;&gt; Raj Nagar Extension to Elevated bridge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690677"/>
      </p:ext>
    </p:extLst>
  </p:cSld>
  <p:clrMapOvr>
    <a:masterClrMapping/>
  </p:clrMapOvr>
  <p:transition>
    <p:whee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359F9504-E601-4034-A276-0F7ED8BC0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2998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Band HO from B41 to B3 during ongoing 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                                           call for Vodafone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Raj 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Nagar Extension&gt;&gt; From KW Shrishti </a:t>
            </a:r>
            <a:b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Ajnara Integrity society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0677E10-37CB-4E62-9765-876E7EE89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381" y="1752599"/>
            <a:ext cx="7010400" cy="480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302981"/>
      </p:ext>
    </p:extLst>
  </p:cSld>
  <p:clrMapOvr>
    <a:masterClrMapping/>
  </p:clrMapOvr>
  <p:transition>
    <p:whee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04852D8-C434-460B-860A-7B3222D90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57200"/>
            <a:ext cx="8534400" cy="9906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SRVCC Vodafone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4G VoLTE to Vodafone 3G RAT </a:t>
            </a:r>
            <a:b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during ongoing MO call</a:t>
            </a:r>
            <a:r>
              <a:rPr lang="en-US" sz="9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9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Uninav Heights society Ground floor to </a:t>
            </a:r>
            <a:r>
              <a:rPr lang="en-US" sz="1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basement Raj 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Nagar Extension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43D6E5F-9A2C-47BB-908B-CC7E2B3F3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47800"/>
            <a:ext cx="6705600" cy="5135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95846"/>
      </p:ext>
    </p:extLst>
  </p:cSld>
  <p:clrMapOvr>
    <a:masterClrMapping/>
  </p:clrMapOvr>
  <p:transition>
    <p:whee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55175918-848E-4C91-A174-0E480014D8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1219200"/>
            <a:ext cx="7315200" cy="52117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3F8CA0FB-5B2A-4269-A4A1-E90BDC580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Crowded Area for Vodafone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Route&gt;&gt;</a:t>
            </a:r>
            <a:r>
              <a:rPr lang="en-US" sz="1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 Near 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Laxmi Nagar Metro Station</a:t>
            </a:r>
          </a:p>
        </p:txBody>
      </p:sp>
    </p:spTree>
    <p:extLst>
      <p:ext uri="{BB962C8B-B14F-4D97-AF65-F5344CB8AC3E}">
        <p14:creationId xmlns:p14="http://schemas.microsoft.com/office/powerpoint/2010/main" val="1654708223"/>
      </p:ext>
    </p:extLst>
  </p:cSld>
  <p:clrMapOvr>
    <a:masterClrMapping/>
  </p:clrMapOvr>
  <p:transition>
    <p:whee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EBAFB619-9264-4F11-A5B0-792110AB88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600200"/>
            <a:ext cx="7238999" cy="48768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BE917250-83D8-4BB6-B90E-9DE5CC978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981200"/>
          </a:xfrm>
        </p:spPr>
        <p:txBody>
          <a:bodyPr>
            <a:no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Mix Coverage &amp; Different band Route for long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call for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Vodafone 4G VoLTE operator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Started from Noida sector 62&gt;&gt;Indirapuram&gt;&gt;Elevated bridge&gt;&gt;Raj Nagar Extension&gt;&gt;Haj House_NH-58&gt;&gt;Indirapuram&gt;&gt;Noida Sector-62 &gt;&gt;NH-24&gt;&gt;Laxmi Nagar</a:t>
            </a:r>
            <a:endParaRPr lang="en-US" sz="20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615779"/>
      </p:ext>
    </p:extLst>
  </p:cSld>
  <p:clrMapOvr>
    <a:masterClrMapping/>
  </p:clrMapOvr>
  <p:transition>
    <p:whee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9CF64C80-7788-4C55-924D-2E09141491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9036" y="1524000"/>
            <a:ext cx="6781800" cy="51562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8788DA87-4FCC-48AA-8441-397951F84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HO from one CA (B3+B41) cell to another CA cell for </a:t>
            </a:r>
            <a:b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Vodafone 4G VoLTE operator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Route&gt;&gt; From SCC heights to Ajnara Integrity, Raj Nagar Extension</a:t>
            </a:r>
          </a:p>
        </p:txBody>
      </p:sp>
    </p:spTree>
    <p:extLst>
      <p:ext uri="{BB962C8B-B14F-4D97-AF65-F5344CB8AC3E}">
        <p14:creationId xmlns:p14="http://schemas.microsoft.com/office/powerpoint/2010/main" val="2180749315"/>
      </p:ext>
    </p:extLst>
  </p:cSld>
  <p:clrMapOvr>
    <a:masterClrMapping/>
  </p:clrMapOvr>
  <p:transition>
    <p:whee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82AB872F-53E6-460F-AAA8-EB1670297B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1519330"/>
              </p:ext>
            </p:extLst>
          </p:nvPr>
        </p:nvGraphicFramePr>
        <p:xfrm>
          <a:off x="457200" y="1615156"/>
          <a:ext cx="8229599" cy="42579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34902">
                  <a:extLst>
                    <a:ext uri="{9D8B030D-6E8A-4147-A177-3AD203B41FA5}">
                      <a16:colId xmlns:a16="http://schemas.microsoft.com/office/drawing/2014/main" xmlns="" val="2342522589"/>
                    </a:ext>
                  </a:extLst>
                </a:gridCol>
                <a:gridCol w="2530580">
                  <a:extLst>
                    <a:ext uri="{9D8B030D-6E8A-4147-A177-3AD203B41FA5}">
                      <a16:colId xmlns:a16="http://schemas.microsoft.com/office/drawing/2014/main" xmlns="" val="3169716262"/>
                    </a:ext>
                  </a:extLst>
                </a:gridCol>
                <a:gridCol w="1430716">
                  <a:extLst>
                    <a:ext uri="{9D8B030D-6E8A-4147-A177-3AD203B41FA5}">
                      <a16:colId xmlns:a16="http://schemas.microsoft.com/office/drawing/2014/main" xmlns="" val="66123438"/>
                    </a:ext>
                  </a:extLst>
                </a:gridCol>
                <a:gridCol w="1633401">
                  <a:extLst>
                    <a:ext uri="{9D8B030D-6E8A-4147-A177-3AD203B41FA5}">
                      <a16:colId xmlns:a16="http://schemas.microsoft.com/office/drawing/2014/main" xmlns="" val="2136108089"/>
                    </a:ext>
                  </a:extLst>
                </a:gridCol>
              </a:tblGrid>
              <a:tr h="393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u="none" strike="noStrike" dirty="0">
                          <a:effectLst/>
                        </a:rPr>
                        <a:t>Features/Services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u="none" strike="noStrike" dirty="0">
                          <a:effectLst/>
                        </a:rPr>
                        <a:t>Description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u="none" strike="noStrike" dirty="0">
                          <a:effectLst/>
                        </a:rPr>
                        <a:t>Support(Yes/NO)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u="none" strike="noStrike" dirty="0">
                          <a:effectLst/>
                        </a:rPr>
                        <a:t>Location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37202355"/>
                  </a:ext>
                </a:extLst>
              </a:tr>
              <a:tr h="2415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Bands of Operator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Band-3, Band-40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6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Delhi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32770943"/>
                  </a:ext>
                </a:extLst>
              </a:tr>
              <a:tr h="24152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Bandwidth of Bands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Band-3: 1800 MHz(FDD)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 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32189294"/>
                  </a:ext>
                </a:extLst>
              </a:tr>
              <a:tr h="2415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Band-40: 2300 MHz(TDD)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 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51277391"/>
                  </a:ext>
                </a:extLst>
              </a:tr>
              <a:tr h="24152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EARFCN for All Bands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Band-3: 1224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 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55976582"/>
                  </a:ext>
                </a:extLst>
              </a:tr>
              <a:tr h="2415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Band-40: 38800,38700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 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77982588"/>
                  </a:ext>
                </a:extLst>
              </a:tr>
              <a:tr h="2415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Band Handover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Band 3-&gt;Band 40-&gt; &amp; Vice-versa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66893858"/>
                  </a:ext>
                </a:extLst>
              </a:tr>
              <a:tr h="2415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Infra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Samsung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0939028"/>
                  </a:ext>
                </a:extLst>
              </a:tr>
              <a:tr h="2415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Reselection(L&lt;--&gt;W)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In Idle Mode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62936323"/>
                  </a:ext>
                </a:extLst>
              </a:tr>
              <a:tr h="2415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Redirection(L--&gt;W)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In Dedicated Mode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4407937"/>
                  </a:ext>
                </a:extLst>
              </a:tr>
              <a:tr h="2415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PS Handover(L--&gt;&gt;W)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In Dedicated Mode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24983957"/>
                  </a:ext>
                </a:extLst>
              </a:tr>
              <a:tr h="2415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CSFB(L--&gt;W)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Circuit Switch Fall back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6107575"/>
                  </a:ext>
                </a:extLst>
              </a:tr>
              <a:tr h="2415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Inter frequency Reselection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FDD to TDD &amp; TDD to FDD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89978112"/>
                  </a:ext>
                </a:extLst>
              </a:tr>
              <a:tr h="2415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Inter frequency Redirection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FDD to TDD &amp; TDD to FDD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4911141"/>
                  </a:ext>
                </a:extLst>
              </a:tr>
              <a:tr h="2415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Volte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Voice Over LTE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826777"/>
                  </a:ext>
                </a:extLst>
              </a:tr>
              <a:tr h="2415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SMS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33209775"/>
                  </a:ext>
                </a:extLst>
              </a:tr>
              <a:tr h="2415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MMS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NO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86156172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xmlns="" id="{E46686D1-0422-4E0D-9416-903F71156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Services Supported by Airtel VoLTE Operator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08316696"/>
      </p:ext>
    </p:extLst>
  </p:cSld>
  <p:clrMapOvr>
    <a:masterClrMapping/>
  </p:clrMapOvr>
  <p:transition>
    <p:whee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7E2C2A6-27FD-4D5C-BD86-FA4E88FC7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Good Coverage Area Band3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Laboure Chowk &gt;&gt; Sector 58 red Light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7F997C34-29AB-4FB2-AC34-B45EE078D2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1" y="1219200"/>
            <a:ext cx="7924800" cy="452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769737"/>
      </p:ext>
    </p:extLst>
  </p:cSld>
  <p:clrMapOvr>
    <a:masterClrMapping/>
  </p:clrMapOvr>
  <p:transition>
    <p:whee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F0F91FF2-FCA7-4EE8-AD9B-D935920A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Mix Coverage Area 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Fortis Hospital &gt;&gt; Nirupam Apartment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C2478549-8272-4708-BC58-9031079E72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143000"/>
            <a:ext cx="7772400" cy="452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908290"/>
      </p:ext>
    </p:extLst>
  </p:cSld>
  <p:clrMapOvr>
    <a:masterClrMapping/>
  </p:clrMapOvr>
  <p:transition>
    <p:whee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2743200"/>
          </a:xfrm>
        </p:spPr>
        <p:txBody>
          <a:bodyPr/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Near Cell	</a:t>
            </a:r>
            <a:r>
              <a:rPr lang="en-US" sz="2400" dirty="0"/>
              <a:t>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Stationary: RSRP:  -60dbm to -75dbm   </a:t>
            </a: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Mixed</a:t>
            </a:r>
            <a:r>
              <a:rPr lang="en-US" sz="2400" dirty="0"/>
              <a:t>	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Mobility: RSRP   :  -75dbm to -95dbm</a:t>
            </a: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Cell Edge	</a:t>
            </a:r>
            <a:r>
              <a:rPr lang="en-US" sz="2400" dirty="0"/>
              <a:t>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Stationary: RSRP : -95dbm to -115dbm   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0" dirty="0">
                <a:effectLst/>
                <a:latin typeface="Cambria" pitchFamily="18" charset="0"/>
              </a:rPr>
              <a:t>Drive Route</a:t>
            </a:r>
          </a:p>
        </p:txBody>
      </p:sp>
    </p:spTree>
  </p:cSld>
  <p:clrMapOvr>
    <a:masterClrMapping/>
  </p:clrMapOvr>
  <p:transition>
    <p:whee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76BD3254-2FC0-4217-B830-8F0025F590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295400"/>
            <a:ext cx="7924800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F90DC112-201A-47D2-830D-A41186E26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Weak Coverage Area Band3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Fortis Hospital &gt;&gt; Nirupam Apartment &gt;&gt; Flex Apartment</a:t>
            </a:r>
          </a:p>
        </p:txBody>
      </p:sp>
    </p:spTree>
    <p:extLst>
      <p:ext uri="{BB962C8B-B14F-4D97-AF65-F5344CB8AC3E}">
        <p14:creationId xmlns:p14="http://schemas.microsoft.com/office/powerpoint/2010/main" val="2675708258"/>
      </p:ext>
    </p:extLst>
  </p:cSld>
  <p:clrMapOvr>
    <a:masterClrMapping/>
  </p:clrMapOvr>
  <p:transition>
    <p:whee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6C346765-C4B1-41DF-98C1-CB4F94D848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74A7BBE3-929D-47A1-91DC-B1F66F08A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304800"/>
            <a:ext cx="8267700" cy="1295400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Operator CA (B3 +B40) to Non CA B40 HO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Fortis Hospital &gt;&gt; Mithas &gt;&gt; Samsung Office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5F1C221-0AB5-4702-B3F6-082F5F425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2974"/>
            <a:ext cx="8001000" cy="456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49632"/>
      </p:ext>
    </p:extLst>
  </p:cSld>
  <p:clrMapOvr>
    <a:masterClrMapping/>
  </p:clrMapOvr>
  <p:transition>
    <p:whee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BFDA518D-E547-493E-B83C-9886625BA7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4742" y="1219200"/>
            <a:ext cx="8153399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B187CA76-6227-4C88-AF33-FE592F73B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Operator Band Handover (B3 – B40)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CDAC &gt;&gt; Fortis Hospital</a:t>
            </a:r>
          </a:p>
        </p:txBody>
      </p:sp>
    </p:spTree>
    <p:extLst>
      <p:ext uri="{BB962C8B-B14F-4D97-AF65-F5344CB8AC3E}">
        <p14:creationId xmlns:p14="http://schemas.microsoft.com/office/powerpoint/2010/main" val="2772853121"/>
      </p:ext>
    </p:extLst>
  </p:cSld>
  <p:clrMapOvr>
    <a:masterClrMapping/>
  </p:clrMapOvr>
  <p:transition>
    <p:whee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E0BB9C7D-7EB2-429D-9AA1-EC8B98DB36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81138"/>
            <a:ext cx="8229599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AC1AA662-9975-4E22-9563-70C14F5EE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Band Handover B40 to B3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Fortis Hospital &gt;&gt; Mithaas &gt;&gt; D-park &gt;&gt; CDAC</a:t>
            </a:r>
          </a:p>
        </p:txBody>
      </p:sp>
    </p:spTree>
    <p:extLst>
      <p:ext uri="{BB962C8B-B14F-4D97-AF65-F5344CB8AC3E}">
        <p14:creationId xmlns:p14="http://schemas.microsoft.com/office/powerpoint/2010/main" val="907226236"/>
      </p:ext>
    </p:extLst>
  </p:cSld>
  <p:clrMapOvr>
    <a:masterClrMapping/>
  </p:clrMapOvr>
  <p:transition>
    <p:whee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7D6C9F60-F99A-4208-AD18-24638EAD89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4B4D2415-28CB-4211-B8FF-B41A2B110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128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Operator Non CA B3 to CA (B3 + B40) Handover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Near Fortis PG for Women, Oshy Marg, B-Block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sector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074B7F1-B440-4DF4-A76A-C567D8453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8229600" cy="452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228940"/>
      </p:ext>
    </p:extLst>
  </p:cSld>
  <p:clrMapOvr>
    <a:masterClrMapping/>
  </p:clrMapOvr>
  <p:transition>
    <p:whee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DAD7106B-36DC-45AE-9779-9FC5386B12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81138"/>
            <a:ext cx="8229600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4888FE12-7065-4529-8868-5E1D60D73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808038"/>
          </a:xfrm>
        </p:spPr>
        <p:txBody>
          <a:bodyPr>
            <a:normAutofit fontScale="90000"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operator CA (B3+B40) to Non CA B3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B Block market &gt;&gt; Gail Apartment &gt;&gt; Oshy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arg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&gt;&gt; Shramdeep apartment</a:t>
            </a:r>
          </a:p>
        </p:txBody>
      </p:sp>
    </p:spTree>
    <p:extLst>
      <p:ext uri="{BB962C8B-B14F-4D97-AF65-F5344CB8AC3E}">
        <p14:creationId xmlns:p14="http://schemas.microsoft.com/office/powerpoint/2010/main" val="2967736304"/>
      </p:ext>
    </p:extLst>
  </p:cSld>
  <p:clrMapOvr>
    <a:masterClrMapping/>
  </p:clrMapOvr>
  <p:transition>
    <p:whee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6763BE8A-6FAB-4C81-AD1F-A1DA8CF575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81138"/>
            <a:ext cx="8229600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B86DC84A-DB90-48CC-A564-DF1FC8CB4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128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operator Weak Coverage Area Band 40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I-</a:t>
            </a:r>
            <a:r>
              <a:rPr lang="en-US" sz="200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thum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tower &gt;&gt; D-park &gt;&gt; Bank of India</a:t>
            </a:r>
          </a:p>
        </p:txBody>
      </p:sp>
    </p:spTree>
    <p:extLst>
      <p:ext uri="{BB962C8B-B14F-4D97-AF65-F5344CB8AC3E}">
        <p14:creationId xmlns:p14="http://schemas.microsoft.com/office/powerpoint/2010/main" val="3809246350"/>
      </p:ext>
    </p:extLst>
  </p:cSld>
  <p:clrMapOvr>
    <a:masterClrMapping/>
  </p:clrMapOvr>
  <p:transition>
    <p:whee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2B92E290-D023-43E5-9CD5-153191E43A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524000"/>
            <a:ext cx="8229599" cy="43735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C68F1C98-DA08-4BA7-9D41-1EE722865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operator CA to CA Handover(B3+B40) to (B40+B40)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Raj Nagar Extension &gt;&gt; Uninav 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Society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Raj Nagar Ext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Golchakar</a:t>
            </a:r>
            <a:endParaRPr lang="en-US" sz="20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689243"/>
      </p:ext>
    </p:extLst>
  </p:cSld>
  <p:clrMapOvr>
    <a:masterClrMapping/>
  </p:clrMapOvr>
  <p:transition>
    <p:whee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CC26B3D0-123E-4498-AC53-58D545007E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81138"/>
            <a:ext cx="8229600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3FED81E9-D2E1-46FD-8492-5307DD682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operator SRVCC Location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Raj Nagar Extension &gt;&gt; Uninav Sociaty </a:t>
            </a:r>
          </a:p>
        </p:txBody>
      </p:sp>
    </p:spTree>
    <p:extLst>
      <p:ext uri="{BB962C8B-B14F-4D97-AF65-F5344CB8AC3E}">
        <p14:creationId xmlns:p14="http://schemas.microsoft.com/office/powerpoint/2010/main" val="2278197209"/>
      </p:ext>
    </p:extLst>
  </p:cSld>
  <p:clrMapOvr>
    <a:masterClrMapping/>
  </p:clrMapOvr>
  <p:transition>
    <p:whee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26697B67-4EA2-4AB3-B5EE-74DF0D7599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81138"/>
            <a:ext cx="8229600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512572D6-3894-40B9-B6C5-54612DE8A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operator 4G to 3G to 4G Handover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Raj Nagar Extension &gt;&gt; Uninav Sociaty</a:t>
            </a:r>
          </a:p>
        </p:txBody>
      </p:sp>
    </p:spTree>
    <p:extLst>
      <p:ext uri="{BB962C8B-B14F-4D97-AF65-F5344CB8AC3E}">
        <p14:creationId xmlns:p14="http://schemas.microsoft.com/office/powerpoint/2010/main" val="469994519"/>
      </p:ext>
    </p:extLst>
  </p:cSld>
  <p:clrMapOvr>
    <a:masterClrMapping/>
  </p:clrMapOvr>
  <p:transition>
    <p:whee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695980"/>
            <a:ext cx="9144000" cy="523220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dirty="0">
                <a:solidFill>
                  <a:srgbClr val="FF0000"/>
                </a:solidFill>
                <a:latin typeface="Calibri" pitchFamily="34" charset="0"/>
              </a:rPr>
              <a:t>Services Supported by Vodafone VoLTE Operator</a:t>
            </a:r>
            <a:endParaRPr lang="en-U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039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>
          <a:xfrm>
            <a:off x="457200" y="1524000"/>
            <a:ext cx="8458200" cy="4191000"/>
          </a:xfrm>
          <a:prstGeom prst="rect">
            <a:avLst/>
          </a:prstGeom>
        </p:spPr>
        <p:txBody>
          <a:bodyPr/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EEC191D-86F7-4BD2-AA7C-54BD700B5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23" y="3426178"/>
            <a:ext cx="8333333" cy="160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7122315-9EAE-4C73-802A-4C9AD81D4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170486"/>
            <a:ext cx="8686800" cy="70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754678"/>
      </p:ext>
    </p:extLst>
  </p:cSld>
  <p:clrMapOvr>
    <a:masterClrMapping/>
  </p:clrMapOvr>
  <p:transition>
    <p:whee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377001AA-BF5C-49EB-A4D5-BEF556A2D5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93838"/>
            <a:ext cx="8229600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ADA1CBB3-F795-4993-9F2F-84419B721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>
            <a:normAutofit fontScale="90000"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Airtel 4G VOLTE Long Call Drive Route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&gt;&gt; I-Thum Tower &gt;&gt; Fortis Hospital &gt;&gt; NH 24 &gt;&gt; Indrapuram &gt;&gt; NH 24 &gt;&gt; Sector 62 &gt;&gt; I-Thum Tower</a:t>
            </a:r>
          </a:p>
        </p:txBody>
      </p:sp>
    </p:spTree>
    <p:extLst>
      <p:ext uri="{BB962C8B-B14F-4D97-AF65-F5344CB8AC3E}">
        <p14:creationId xmlns:p14="http://schemas.microsoft.com/office/powerpoint/2010/main" val="1832368543"/>
      </p:ext>
    </p:extLst>
  </p:cSld>
  <p:clrMapOvr>
    <a:masterClrMapping/>
  </p:clrMapOvr>
  <p:transition>
    <p:whee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5CAF0BD6-C9C8-4160-BD2C-E3C7F41EEC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81138"/>
            <a:ext cx="8229600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B38E8A76-DC16-4A77-AA46-00A11B015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Crowded Area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327872"/>
      </p:ext>
    </p:extLst>
  </p:cSld>
  <p:clrMapOvr>
    <a:masterClrMapping/>
  </p:clrMapOvr>
  <p:transition>
    <p:whee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18A28FAE-EC81-4113-ACA1-5F9A8971C21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10831" y="1476469"/>
          <a:ext cx="7722338" cy="45353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72490">
                  <a:extLst>
                    <a:ext uri="{9D8B030D-6E8A-4147-A177-3AD203B41FA5}">
                      <a16:colId xmlns:a16="http://schemas.microsoft.com/office/drawing/2014/main" xmlns="" val="1728832891"/>
                    </a:ext>
                  </a:extLst>
                </a:gridCol>
                <a:gridCol w="2374598">
                  <a:extLst>
                    <a:ext uri="{9D8B030D-6E8A-4147-A177-3AD203B41FA5}">
                      <a16:colId xmlns:a16="http://schemas.microsoft.com/office/drawing/2014/main" xmlns="" val="3713595329"/>
                    </a:ext>
                  </a:extLst>
                </a:gridCol>
                <a:gridCol w="1342529">
                  <a:extLst>
                    <a:ext uri="{9D8B030D-6E8A-4147-A177-3AD203B41FA5}">
                      <a16:colId xmlns:a16="http://schemas.microsoft.com/office/drawing/2014/main" xmlns="" val="3017694825"/>
                    </a:ext>
                  </a:extLst>
                </a:gridCol>
                <a:gridCol w="1532721">
                  <a:extLst>
                    <a:ext uri="{9D8B030D-6E8A-4147-A177-3AD203B41FA5}">
                      <a16:colId xmlns:a16="http://schemas.microsoft.com/office/drawing/2014/main" xmlns="" val="943797436"/>
                    </a:ext>
                  </a:extLst>
                </a:gridCol>
              </a:tblGrid>
              <a:tr h="36932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>
                          <a:effectLst/>
                        </a:rPr>
                        <a:t>Features/Services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>
                          <a:effectLst/>
                        </a:rPr>
                        <a:t>Description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>
                          <a:effectLst/>
                        </a:rPr>
                        <a:t>Support(Yes/NO)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>
                          <a:effectLst/>
                        </a:rPr>
                        <a:t>Location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extLst>
                  <a:ext uri="{0D108BD9-81ED-4DB2-BD59-A6C34878D82A}">
                    <a16:rowId xmlns:a16="http://schemas.microsoft.com/office/drawing/2014/main" xmlns="" val="3567327234"/>
                  </a:ext>
                </a:extLst>
              </a:tr>
              <a:tr h="2266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Bands of Operator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Band-3, Band-5, Band-40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rowSpan="18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Delhi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4" marR="8394" marT="8394" marB="0" anchor="ctr"/>
                </a:tc>
                <a:extLst>
                  <a:ext uri="{0D108BD9-81ED-4DB2-BD59-A6C34878D82A}">
                    <a16:rowId xmlns:a16="http://schemas.microsoft.com/office/drawing/2014/main" xmlns="" val="3509929351"/>
                  </a:ext>
                </a:extLst>
              </a:tr>
              <a:tr h="226634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Bandwidth of Bands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Band-3: 1800 MHz(FDD)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 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49045544"/>
                  </a:ext>
                </a:extLst>
              </a:tr>
              <a:tr h="2266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Band-5: 850 MHz(FDD)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 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66523454"/>
                  </a:ext>
                </a:extLst>
              </a:tr>
              <a:tr h="2266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Band-40: 2300 MHz(TDD)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30899284"/>
                  </a:ext>
                </a:extLst>
              </a:tr>
              <a:tr h="226634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EARFCN for All Bands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Band-3: 1224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 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45151975"/>
                  </a:ext>
                </a:extLst>
              </a:tr>
              <a:tr h="2266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Band-5: 2484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 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1115039"/>
                  </a:ext>
                </a:extLst>
              </a:tr>
              <a:tr h="2266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Band-40: 38800,38700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 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21786887"/>
                  </a:ext>
                </a:extLst>
              </a:tr>
              <a:tr h="3038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Band Handover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Band 3-&gt;Band 5-&gt;Band 40-&gt; &amp; Vice-versa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10434444"/>
                  </a:ext>
                </a:extLst>
              </a:tr>
              <a:tr h="2266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Infra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Samsung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00883631"/>
                  </a:ext>
                </a:extLst>
              </a:tr>
              <a:tr h="2266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Reselection(L&lt;--&gt;W)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In Idle Mode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NO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65802829"/>
                  </a:ext>
                </a:extLst>
              </a:tr>
              <a:tr h="2266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Redirection(L--&gt;W)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In Dedicated Mode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NO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28180566"/>
                  </a:ext>
                </a:extLst>
              </a:tr>
              <a:tr h="2266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PS Handover(L--&gt;&gt;W)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In Dedicated Mode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NO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05994986"/>
                  </a:ext>
                </a:extLst>
              </a:tr>
              <a:tr h="2266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CSFB(L--&gt;W)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Circuit Switch Fall back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NO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59263855"/>
                  </a:ext>
                </a:extLst>
              </a:tr>
              <a:tr h="2266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Inter frequency Reselection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FDD to TDD &amp; TDD to FDD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8695206"/>
                  </a:ext>
                </a:extLst>
              </a:tr>
              <a:tr h="2266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Inter frequency Redirection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FDD to TDD &amp; TDD to FDD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62327686"/>
                  </a:ext>
                </a:extLst>
              </a:tr>
              <a:tr h="2266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Volte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Voice Over LTE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55304161"/>
                  </a:ext>
                </a:extLst>
              </a:tr>
              <a:tr h="2266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SMS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22549797"/>
                  </a:ext>
                </a:extLst>
              </a:tr>
              <a:tr h="2266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MMS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NO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394" marR="8394" marT="839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3404527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xmlns="" id="{535C0536-F7AB-4D97-BB0A-83E6E6E3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Services Supported by JIO Operator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40086"/>
      </p:ext>
    </p:extLst>
  </p:cSld>
  <p:clrMapOvr>
    <a:masterClrMapping/>
  </p:clrMapOvr>
  <p:transition>
    <p:whee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CB28D764-6550-460D-B96A-72C04A3145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BFA10457-744D-446A-AB0F-48E88331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Operator Good coverage Band 5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Mamura &gt;&gt; Sector71 &gt;&gt; global school &gt;&gt; Bharat Petro pump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431B2B9-331F-4BE6-88FA-0C89EEF16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7095"/>
            <a:ext cx="8229600" cy="452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570884"/>
      </p:ext>
    </p:extLst>
  </p:cSld>
  <p:clrMapOvr>
    <a:masterClrMapping/>
  </p:clrMapOvr>
  <p:transition>
    <p:whee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31537533-36E1-468F-A838-9A74E091A6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81138"/>
            <a:ext cx="8229600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C7E566D8-3BAD-4972-8729-ECD1E2564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Operator Mix Coverage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Mamura &gt;&gt; Fortis Hospital &gt;&gt; Sector 62 circle</a:t>
            </a:r>
          </a:p>
        </p:txBody>
      </p:sp>
    </p:spTree>
    <p:extLst>
      <p:ext uri="{BB962C8B-B14F-4D97-AF65-F5344CB8AC3E}">
        <p14:creationId xmlns:p14="http://schemas.microsoft.com/office/powerpoint/2010/main" val="1486457605"/>
      </p:ext>
    </p:extLst>
  </p:cSld>
  <p:clrMapOvr>
    <a:masterClrMapping/>
  </p:clrMapOvr>
  <p:transition>
    <p:whee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0C49A1B3-B5BA-49CF-B7A3-9913302E18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219200"/>
            <a:ext cx="8229600" cy="4953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80CF68A2-FBD8-4258-B8C9-A04C2ED26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Operator Weak coverage Band 40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Sector 67 &gt;&gt; Uber office &gt;&gt; Sector 71</a:t>
            </a:r>
          </a:p>
        </p:txBody>
      </p:sp>
    </p:spTree>
    <p:extLst>
      <p:ext uri="{BB962C8B-B14F-4D97-AF65-F5344CB8AC3E}">
        <p14:creationId xmlns:p14="http://schemas.microsoft.com/office/powerpoint/2010/main" val="2605996375"/>
      </p:ext>
    </p:extLst>
  </p:cSld>
  <p:clrMapOvr>
    <a:masterClrMapping/>
  </p:clrMapOvr>
  <p:transition>
    <p:whee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22CA7AE0-5EF9-4E00-BD80-0559057EB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Operator Band Ho from  Band 40 to Band 3 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Near SCC Hight Building Ghaziabad&gt;&gt; Raj Nagar Extension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E0AA9DE9-B274-4E2F-A355-1F12635FA5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5561" y="1295400"/>
            <a:ext cx="77724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484089"/>
      </p:ext>
    </p:extLst>
  </p:cSld>
  <p:clrMapOvr>
    <a:masterClrMapping/>
  </p:clrMapOvr>
  <p:transition>
    <p:whee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79906391-CE29-4960-9EBA-91F0E38A6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Operator Band HO from Band 3 to band 5 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Near SCC Hight Building Ghaziabad</a:t>
            </a:r>
          </a:p>
        </p:txBody>
      </p:sp>
      <p:pic>
        <p:nvPicPr>
          <p:cNvPr id="4" name="Content Placeholder 8">
            <a:extLst>
              <a:ext uri="{FF2B5EF4-FFF2-40B4-BE49-F238E27FC236}">
                <a16:creationId xmlns:a16="http://schemas.microsoft.com/office/drawing/2014/main" xmlns="" id="{600BDB02-C9BD-49B6-872B-AB584DD1CE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295400"/>
            <a:ext cx="8229600" cy="490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235226"/>
      </p:ext>
    </p:extLst>
  </p:cSld>
  <p:clrMapOvr>
    <a:masterClrMapping/>
  </p:clrMapOvr>
  <p:transition>
    <p:whee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2F8843FB-98DE-458B-B8D1-F51A87F32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Operator Band HO from Band 5 to Band 40 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near Raj nagger Extension</a:t>
            </a:r>
          </a:p>
        </p:txBody>
      </p:sp>
      <p:pic>
        <p:nvPicPr>
          <p:cNvPr id="4" name="Content Placeholder 9">
            <a:extLst>
              <a:ext uri="{FF2B5EF4-FFF2-40B4-BE49-F238E27FC236}">
                <a16:creationId xmlns:a16="http://schemas.microsoft.com/office/drawing/2014/main" xmlns="" id="{6D6BF0DC-B2B3-4C67-9801-AE702B9905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219200"/>
            <a:ext cx="82296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02301"/>
      </p:ext>
    </p:extLst>
  </p:cSld>
  <p:clrMapOvr>
    <a:masterClrMapping/>
  </p:clrMapOvr>
  <p:transition>
    <p:wheel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4A44C8D3-8127-4D9F-988F-8590476C1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Operator Band reselection _band 40 to band 40 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Near Haz house Ghaziabad</a:t>
            </a:r>
          </a:p>
        </p:txBody>
      </p:sp>
      <p:pic>
        <p:nvPicPr>
          <p:cNvPr id="4" name="Content Placeholder 7">
            <a:extLst>
              <a:ext uri="{FF2B5EF4-FFF2-40B4-BE49-F238E27FC236}">
                <a16:creationId xmlns:a16="http://schemas.microsoft.com/office/drawing/2014/main" xmlns="" id="{9B777266-B58B-4760-A386-CA28A831CD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295400"/>
            <a:ext cx="8229600" cy="483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168460"/>
      </p:ext>
    </p:extLst>
  </p:cSld>
  <p:clrMapOvr>
    <a:masterClrMapping/>
  </p:clrMapOvr>
  <p:transition>
    <p:whee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DB57233B-D3E9-43DE-94D8-29A7A60CA7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81138"/>
            <a:ext cx="8229599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062E4FCD-BF11-4651-9187-1B57F4796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Vodafone 4G VoLTE Good Coverage Area Band3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Sector 22 &gt;&gt; rajanigandha &gt;&gt; Sector 16 metro station</a:t>
            </a:r>
          </a:p>
        </p:txBody>
      </p:sp>
    </p:spTree>
    <p:extLst>
      <p:ext uri="{BB962C8B-B14F-4D97-AF65-F5344CB8AC3E}">
        <p14:creationId xmlns:p14="http://schemas.microsoft.com/office/powerpoint/2010/main" val="385206945"/>
      </p:ext>
    </p:extLst>
  </p:cSld>
  <p:clrMapOvr>
    <a:masterClrMapping/>
  </p:clrMapOvr>
  <p:transition>
    <p:wheel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54F9DA19-6050-420E-9276-6A997DFAA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Operator Band reselection_ band 40 to band 5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Near sector 62 Noida UP</a:t>
            </a:r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xmlns="" id="{4F2775FA-9DCB-4140-A7B8-747264380A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34571"/>
            <a:ext cx="8229600" cy="454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763466"/>
      </p:ext>
    </p:extLst>
  </p:cSld>
  <p:clrMapOvr>
    <a:masterClrMapping/>
  </p:clrMapOvr>
  <p:transition>
    <p:wheel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8E241B1F-3B57-4072-ABC4-389311D43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Operator Band reselection_ band 40 to band 3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Elevated route starting Ghaziabad</a:t>
            </a:r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xmlns="" id="{682B9265-4A5D-4939-8AC8-4074098408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295400"/>
            <a:ext cx="8229600" cy="460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46871"/>
      </p:ext>
    </p:extLst>
  </p:cSld>
  <p:clrMapOvr>
    <a:masterClrMapping/>
  </p:clrMapOvr>
  <p:transition>
    <p:wheel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2DFF593E-5ADE-484D-A9AC-7CE8105BC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55638"/>
          </a:xfrm>
        </p:spPr>
        <p:txBody>
          <a:bodyPr>
            <a:normAutofit fontScale="90000"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Handover from CA cell to CA cell : 2CA_Band 40 + Band 40 to Band 40 + Band 40 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 &gt;&gt; besides Barclays building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0DF0E4B4-0AE9-4A97-BE03-1F008481C1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7238" y="1539357"/>
            <a:ext cx="8009524" cy="4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40148"/>
      </p:ext>
    </p:extLst>
  </p:cSld>
  <p:clrMapOvr>
    <a:masterClrMapping/>
  </p:clrMapOvr>
  <p:transition>
    <p:wheel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69B1915D-4474-4348-95E4-21F2614DD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Throughput : 3CA_B5+B3+B40 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 &gt;&gt; Near Mithaas sweets sector 62</a:t>
            </a:r>
          </a:p>
        </p:txBody>
      </p:sp>
      <p:pic>
        <p:nvPicPr>
          <p:cNvPr id="4" name="Content Placeholder 1">
            <a:extLst>
              <a:ext uri="{FF2B5EF4-FFF2-40B4-BE49-F238E27FC236}">
                <a16:creationId xmlns:a16="http://schemas.microsoft.com/office/drawing/2014/main" xmlns="" id="{8ABA7C9A-A4C2-45D8-8408-D6931A89A5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17638"/>
            <a:ext cx="8229600" cy="463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52766"/>
      </p:ext>
    </p:extLst>
  </p:cSld>
  <p:clrMapOvr>
    <a:masterClrMapping/>
  </p:clrMapOvr>
  <p:transition>
    <p:wheel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FF145C4C-1114-4BFC-901D-5DD6BC4AD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Throughput : 2CA_Band + Band 40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Besides Barclays building, Sector 62 Noida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02410D51-9FFB-4AE8-A7FA-82C916B323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295400"/>
            <a:ext cx="8119562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604277"/>
      </p:ext>
    </p:extLst>
  </p:cSld>
  <p:clrMapOvr>
    <a:masterClrMapping/>
  </p:clrMapOvr>
  <p:transition>
    <p:wheel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F5DC823B-E83C-43E4-9482-4220B85DB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operator: CA cell to Non CA cell : B(40) + B(40) to B (40) 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&gt;&gt;Near I thum tower Noida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FA335751-38E8-4819-8B35-637777782E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81138"/>
            <a:ext cx="8229600" cy="452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25254"/>
      </p:ext>
    </p:extLst>
  </p:cSld>
  <p:clrMapOvr>
    <a:masterClrMapping/>
  </p:clrMapOvr>
  <p:transition>
    <p:wheel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53368083-4DE9-4F00-8B52-D92577DB4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318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Operator: Non CA cell to CA cell : B (40) to B (40) + B (40)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&gt;&gt;Near I-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Thum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tower sector 62 Noida</a:t>
            </a:r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xmlns="" id="{868AD740-5E85-45B8-A79C-B3BF7F030A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658404"/>
            <a:ext cx="8229600" cy="4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498935"/>
      </p:ext>
    </p:extLst>
  </p:cSld>
  <p:clrMapOvr>
    <a:masterClrMapping/>
  </p:clrMapOvr>
  <p:transition>
    <p:wheel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4C88FD89-0768-49A7-A548-09B143479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JIO Long call 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Route&gt;&gt;Started at Ambience party lawn to Raj Nagar extension</a:t>
            </a:r>
            <a:endParaRPr lang="en-US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F716761E-5A26-42CC-85C6-47F506073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371600"/>
            <a:ext cx="8229600" cy="427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40340"/>
      </p:ext>
    </p:extLst>
  </p:cSld>
  <p:clrMapOvr>
    <a:masterClrMapping/>
  </p:clrMapOvr>
  <p:transition>
    <p:wheel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CB6A4196-5084-4107-9220-497D2702D6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1295400"/>
            <a:ext cx="7696200" cy="50292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70B03BAD-BB5A-4290-9550-8E08B50DC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Out Of Service Location for JIO/Airtel/Vodafone operator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Raj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agar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Ext. &gt;&gt; uninav Heights </a:t>
            </a:r>
          </a:p>
        </p:txBody>
      </p:sp>
    </p:spTree>
    <p:extLst>
      <p:ext uri="{BB962C8B-B14F-4D97-AF65-F5344CB8AC3E}">
        <p14:creationId xmlns:p14="http://schemas.microsoft.com/office/powerpoint/2010/main" val="804381524"/>
      </p:ext>
    </p:extLst>
  </p:cSld>
  <p:clrMapOvr>
    <a:masterClrMapping/>
  </p:clrMapOvr>
  <p:transition>
    <p:wheel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CA655283-B6B5-41B8-BACB-29736BCF0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Between High Buildings for JIO/Airtel/Vodafone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Sector 18 &gt;&gt; DLF Mall &gt;&gt; Radisson Hotel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D726B410-852D-4375-8983-929D4D72D0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219200"/>
            <a:ext cx="8229600" cy="478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023732"/>
      </p:ext>
    </p:extLst>
  </p:cSld>
  <p:clrMapOvr>
    <a:masterClrMapping/>
  </p:clrMapOvr>
  <p:transition>
    <p:whee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295A01FD-BA8B-4DAB-98EC-68E8A7A587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2807" y="1394686"/>
            <a:ext cx="8305800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135B6C6E-0DB7-45F8-B366-564D9A8CE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Vodafone 4G VoLTE Mix Coverage Area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Mamura &gt;&gt; Fortis Hospital &gt;&gt; Sector 62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8339776"/>
      </p:ext>
    </p:extLst>
  </p:cSld>
  <p:clrMapOvr>
    <a:masterClrMapping/>
  </p:clrMapOvr>
  <p:transition>
    <p:wheel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F71D9D3E-06C5-45BD-ACB1-335150DE99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219200"/>
            <a:ext cx="8229600" cy="47879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CB7212F3-A079-40D2-9A5F-DC2563609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Testing at Mall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Sector 18 &gt;&gt; DLF Mall</a:t>
            </a:r>
          </a:p>
        </p:txBody>
      </p:sp>
    </p:spTree>
    <p:extLst>
      <p:ext uri="{BB962C8B-B14F-4D97-AF65-F5344CB8AC3E}">
        <p14:creationId xmlns:p14="http://schemas.microsoft.com/office/powerpoint/2010/main" val="1458136505"/>
      </p:ext>
    </p:extLst>
  </p:cSld>
  <p:clrMapOvr>
    <a:masterClrMapping/>
  </p:clrMapOvr>
  <p:transition>
    <p:wheel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C136AD3B-D4D2-4F4C-BF8A-A61C82F7C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Testing at Metro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Botanical Garden Metro station to Chirag Delhi Metro Station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A077D1B-6F1F-4801-937F-7CD5FB9EB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5F2B414-1B57-4923-8498-D1F897363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95400"/>
            <a:ext cx="8229599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78065"/>
      </p:ext>
    </p:extLst>
  </p:cSld>
  <p:clrMapOvr>
    <a:masterClrMapping/>
  </p:clrMapOvr>
  <p:transition>
    <p:whee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737EE9D3-A046-44FD-B153-9ABE834C30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1524000"/>
            <a:ext cx="8229600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899A6C9D-8EC3-4552-BC1E-678E98389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524000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Vodafone 4G VoLTE Weak Coverage Area Band 41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 &gt;&gt; Sector 71 &gt;&gt; Sector 67 &gt;&gt; uber office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57139466"/>
      </p:ext>
    </p:extLst>
  </p:cSld>
  <p:clrMapOvr>
    <a:masterClrMapping/>
  </p:clrMapOvr>
  <p:transition>
    <p:whee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613434"/>
            <a:ext cx="8229600" cy="910566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Vodafone 4G VoLTE operator CA to non CA HO </a:t>
            </a:r>
            <a:br>
              <a:rPr lang="en-US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(B3+B41_CA to B41_Non CA)</a:t>
            </a:r>
            <a:br>
              <a:rPr lang="en-US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8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Route&gt;&gt;Laxmi Nagar Metro to Ganesh Nagar</a:t>
            </a:r>
            <a:endParaRPr lang="en-IN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6244566"/>
            <a:ext cx="5509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IN" sz="1600" dirty="0">
                <a:solidFill>
                  <a:srgbClr val="000000"/>
                </a:solidFill>
                <a:latin typeface="Calibri"/>
              </a:rPr>
              <a:t>EC:2</a:t>
            </a:r>
            <a:endParaRPr lang="en-IN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AutoShape 4" descr="https://outlook.office.com/owa/service.svc/s/GetFileAttachment?id=AAMkADFiZGMxYzFkLTZkZjUtNDIzNC04ZGVmLTY0ZWE1NDU2MDlhMABGAAAAAAC3NTo5XLi2QKPJ%2FCiAlCerBwAl99qAwDjIQZvb%2BZ%2BGCahgAAAAAAEMAAAl99qAwDjIQZvb%2BZ%2BGCahgAAA8O0NFAAABEgAQAG2uCfsmHJlDrG1ip0IxyXk%3D&amp;X-OWA-CANARY=Fmn46LVNwE-ueYQF1vSYQsB5yAn6rtQYUWmRdrweIBL-B2SdCe7_RcHvFd-Z2elQ2OaE9tG-49s.&amp;isImagePreview=True"/>
          <p:cNvSpPr>
            <a:spLocks noChangeAspect="1" noChangeArrowheads="1"/>
          </p:cNvSpPr>
          <p:nvPr/>
        </p:nvSpPr>
        <p:spPr bwMode="auto">
          <a:xfrm>
            <a:off x="2109788" y="2428875"/>
            <a:ext cx="4924425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0CF8521-52F9-4CBB-909D-F526CAE6B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4000"/>
            <a:ext cx="7835912" cy="472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001633"/>
      </p:ext>
    </p:extLst>
  </p:cSld>
  <p:clrMapOvr>
    <a:masterClrMapping/>
  </p:clrMapOvr>
  <p:transition>
    <p:whee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312CE769-E489-4E6D-846C-E1D414117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1336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Vodafone 4G VoLTE operator non CA to CA_HO</a:t>
            </a:r>
            <a:br>
              <a:rPr lang="en-US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(B41_non CA to B3+B41_CA)</a:t>
            </a:r>
            <a:r>
              <a:rPr 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8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Route&gt;&gt;From Jaipuria Mall to _Ambience Party Lawn, Indirapuram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xmlns="" id="{6CEE1B57-DA05-49CD-AE24-9915F6BF18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524000"/>
            <a:ext cx="7315199" cy="509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060061"/>
      </p:ext>
    </p:extLst>
  </p:cSld>
  <p:clrMapOvr>
    <a:masterClrMapping/>
  </p:clrMapOvr>
  <p:transition>
    <p:whee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3BB54B6C-6BAD-4981-80DB-FF965A4B47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524000"/>
            <a:ext cx="7848600" cy="49403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3099FC65-FBDB-47C5-AE04-4D498BD50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762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Vodafone 4G VoLTE operator non CA to CA HO </a:t>
            </a:r>
            <a:br>
              <a:rPr lang="en-US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(B41_non CA to B3+B41_CA)</a:t>
            </a:r>
            <a:r>
              <a:rPr 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8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Route&gt;&gt;From Raj Nagar Extension to _Raj Nagar Sector 10, Indirapuram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1269014"/>
      </p:ext>
    </p:extLst>
  </p:cSld>
  <p:clrMapOvr>
    <a:masterClrMapping/>
  </p:clrMapOvr>
  <p:transition>
    <p:wheel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</TotalTime>
  <Words>689</Words>
  <Application>Microsoft Office PowerPoint</Application>
  <PresentationFormat>On-screen Show (4:3)</PresentationFormat>
  <Paragraphs>163</Paragraphs>
  <Slides>51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4" baseType="lpstr">
      <vt:lpstr>Arial</vt:lpstr>
      <vt:lpstr>Arial</vt:lpstr>
      <vt:lpstr>Calibri</vt:lpstr>
      <vt:lpstr>Cambria</vt:lpstr>
      <vt:lpstr>Lucida Grande</vt:lpstr>
      <vt:lpstr>Lucida Sans Unicode</vt:lpstr>
      <vt:lpstr>Tahoma</vt:lpstr>
      <vt:lpstr>Times New Roman</vt:lpstr>
      <vt:lpstr>Verdana</vt:lpstr>
      <vt:lpstr>Wingdings 2</vt:lpstr>
      <vt:lpstr>Wingdings 3</vt:lpstr>
      <vt:lpstr>ヒラギノ角ゴ Pro W3</vt:lpstr>
      <vt:lpstr>Concourse</vt:lpstr>
      <vt:lpstr>MARQUIS TECHNOLOGIES  </vt:lpstr>
      <vt:lpstr>Drive Route</vt:lpstr>
      <vt:lpstr>PowerPoint Presentation</vt:lpstr>
      <vt:lpstr>Vodafone 4G VoLTE Good Coverage Area Band3 Route &gt;&gt; Sector 22 &gt;&gt; rajanigandha &gt;&gt; Sector 16 metro station</vt:lpstr>
      <vt:lpstr>Vodafone 4G VoLTE Mix Coverage Area Route &gt;&gt; Mamura &gt;&gt; Fortis Hospital &gt;&gt; Sector 62 </vt:lpstr>
      <vt:lpstr>Vodafone 4G VoLTE Weak Coverage Area Band 41 Route &gt;&gt; Sector 71 &gt;&gt; Sector 67 &gt;&gt; uber office </vt:lpstr>
      <vt:lpstr>Vodafone 4G VoLTE operator CA to non CA HO  (B3+B41_CA to B41_Non CA) Route&gt;&gt;Laxmi Nagar Metro to Ganesh Nagar</vt:lpstr>
      <vt:lpstr>Vodafone 4G VoLTE operator non CA to CA_HO  (B41_non CA to B3+B41_CA) Route&gt;&gt;From Jaipuria Mall to _Ambience Party Lawn, Indirapuram</vt:lpstr>
      <vt:lpstr>Vodafone 4G VoLTE operator non CA to CA HO  (B41_non CA to B3+B41_CA) Route&gt;&gt;From Raj Nagar Extension to _Raj Nagar Sector 10, Indirapuram</vt:lpstr>
      <vt:lpstr>Band HO from B41 to B3 and then B3 to B41  for Vodafone 4G VoLTE operator Route Covered from Haj(House NH-58)&gt;&gt; Raj Nagar Extension Elevated bridge circle(Roundabout)</vt:lpstr>
      <vt:lpstr>Band HO from B3 to B41during ongoing MO                                      call for Vodafone Route&gt;&gt; Raj Nagar Extension to Elevated bridge</vt:lpstr>
      <vt:lpstr>Band HO from B41 to B3 during ongoing MO                                           call for Vodafone Route Raj Nagar Extension&gt;&gt; From KW Shrishti  to Ajnara Integrity society</vt:lpstr>
      <vt:lpstr>SRVCC Vodafone 4G VoLTE to Vodafone 3G RAT  during ongoing MO call Uninav Heights society Ground floor to basement Raj Nagar Extension</vt:lpstr>
      <vt:lpstr>Crowded Area for Vodafone Route&gt;&gt;Location Near Laxmi Nagar Metro Station</vt:lpstr>
      <vt:lpstr>Mix Coverage &amp; Different band Route for long                                                    call for Vodafone 4G VoLTE operator Started from Noida sector 62&gt;&gt;Indirapuram&gt;&gt;Elevated bridge&gt;&gt;Raj Nagar Extension&gt;&gt;Haj House_NH-58&gt;&gt;Indirapuram&gt;&gt;Noida Sector-62 &gt;&gt;NH-24&gt;&gt;Laxmi Nagar</vt:lpstr>
      <vt:lpstr>HO from one CA (B3+B41) cell to another CA cell for  Vodafone 4G VoLTE operator Route&gt;&gt; From SCC heights to Ajnara Integrity, Raj Nagar Extension</vt:lpstr>
      <vt:lpstr>Services Supported by Airtel VoLTE Operator</vt:lpstr>
      <vt:lpstr>Airtel 4G VoLTE Good Coverage Area Band3 Route &gt;&gt; Laboure Chowk &gt;&gt; Sector 58 red Light</vt:lpstr>
      <vt:lpstr>Airtel 4G VoLTE Mix Coverage Area  Route &gt;&gt; Fortis Hospital &gt;&gt; Nirupam Apartment</vt:lpstr>
      <vt:lpstr>Airtel 4G VoLTE Weak Coverage Area Band3 Route &gt;&gt; Fortis Hospital &gt;&gt; Nirupam Apartment &gt;&gt; Flex Apartment</vt:lpstr>
      <vt:lpstr>Airtel 4G Volte Operator CA (B3 +B40) to Non CA B40 HO Route &gt;&gt; Fortis Hospital &gt;&gt; Mithas &gt;&gt; Samsung Office</vt:lpstr>
      <vt:lpstr>Airtel 4G Volte Operator Band Handover (B3 – B40) Route &gt;&gt; CDAC &gt;&gt; Fortis Hospital</vt:lpstr>
      <vt:lpstr>Airtel 4G VoLTE Band Handover B40 to B3 Route &gt;&gt; Fortis Hospital &gt;&gt; Mithaas &gt;&gt; D-park &gt;&gt; CDAC</vt:lpstr>
      <vt:lpstr>Airtel 4G Volte Operator Non CA B3 to CA (B3 + B40) Handover Route &gt;&gt; Near Fortis PG for Women, Oshy Marg, B-Block, sector 62</vt:lpstr>
      <vt:lpstr>Airtel 4G Volte operator CA (B3+B40) to Non CA B3 Route &gt;&gt; B Block market &gt;&gt; Gail Apartment &gt;&gt; Oshy Marg &gt;&gt; Shramdeep apartment</vt:lpstr>
      <vt:lpstr>Airtel 4G Volte operator Weak Coverage Area Band 40 Route &gt;&gt; I-thum tower &gt;&gt; D-park &gt;&gt; Bank of India</vt:lpstr>
      <vt:lpstr>Airtel 4G Volte operator CA to CA Handover(B3+B40) to (B40+B40) Route &gt;&gt; Raj Nagar Extension &gt;&gt; Uninav Society to Raj Nagar Ext. Golchakar</vt:lpstr>
      <vt:lpstr>Airtel 4G Volte operator SRVCC Location Route &gt;&gt; Raj Nagar Extension &gt;&gt; Uninav Sociaty </vt:lpstr>
      <vt:lpstr>Airtel 4G Volte operator 4G to 3G to 4G Handover Route &gt;&gt; Raj Nagar Extension &gt;&gt; Uninav Sociaty</vt:lpstr>
      <vt:lpstr>Airtel 4G VOLTE Long Call Drive Route Route &gt;&gt; I-Thum Tower &gt;&gt; Fortis Hospital &gt;&gt; NH 24 &gt;&gt; Indrapuram &gt;&gt; NH 24 &gt;&gt; Sector 62 &gt;&gt; I-Thum Tower</vt:lpstr>
      <vt:lpstr>Crowded Area </vt:lpstr>
      <vt:lpstr>Services Supported by JIO Operator</vt:lpstr>
      <vt:lpstr>JIO Operator Good coverage Band 5 Route &gt;&gt; Mamura &gt;&gt; Sector71 &gt;&gt; global school &gt;&gt; Bharat Petro pump</vt:lpstr>
      <vt:lpstr>JIO Operator Mix Coverage Route &gt;&gt; Mamura &gt;&gt; Fortis Hospital &gt;&gt; Sector 62 circle</vt:lpstr>
      <vt:lpstr>JIO Operator Weak coverage Band 40 Route &gt;&gt; Sector 67 &gt;&gt; Uber office &gt;&gt; Sector 71</vt:lpstr>
      <vt:lpstr>JIO Operator Band Ho from  Band 40 to Band 3  Route &gt;&gt; Near SCC Hight Building Ghaziabad&gt;&gt; Raj Nagar Extension</vt:lpstr>
      <vt:lpstr>JIO Operator Band HO from Band 3 to band 5  Route &gt;&gt; Near SCC Hight Building Ghaziabad</vt:lpstr>
      <vt:lpstr>JIO Operator Band HO from Band 5 to Band 40  Route &gt;&gt; near Raj nagger Extension</vt:lpstr>
      <vt:lpstr>JIO Operator Band reselection _band 40 to band 40  Route &gt;&gt; Near Haz house Ghaziabad</vt:lpstr>
      <vt:lpstr>JIO Operator Band reselection_ band 40 to band 5 Route &gt;&gt; Near sector 62 Noida UP</vt:lpstr>
      <vt:lpstr>JIO Operator Band reselection_ band 40 to band 3 Route &gt;&gt; Elevated route starting Ghaziabad</vt:lpstr>
      <vt:lpstr>JIO Handover from CA cell to CA cell : 2CA_Band 40 + Band 40 to Band 40 + Band 40  Location &gt;&gt; besides Barclays building</vt:lpstr>
      <vt:lpstr>JIO Throughput : 3CA_B5+B3+B40  Location &gt;&gt; Near Mithaas sweets sector 62</vt:lpstr>
      <vt:lpstr>JIO Throughput : 2CA_Band + Band 40 Route &gt;&gt; Besides Barclays building, Sector 62 Noida</vt:lpstr>
      <vt:lpstr>JIO operator: CA cell to Non CA cell : B(40) + B(40) to B (40)  Route &gt;&gt;Near I thum tower Noida</vt:lpstr>
      <vt:lpstr>JIO Operator: Non CA cell to CA cell : B (40) to B (40) + B (40) Route &gt;&gt;Near I-Thum tower sector 62 Noida</vt:lpstr>
      <vt:lpstr>JIO Long call  Route&gt;&gt;Started at Ambience party lawn to Raj Nagar extension</vt:lpstr>
      <vt:lpstr>Out Of Service Location for JIO/Airtel/Vodafone operator Route &gt;&gt; Raj Nagar Ext. &gt;&gt; uninav Heights </vt:lpstr>
      <vt:lpstr>Between High Buildings for JIO/Airtel/Vodafone Route &gt;&gt; Sector 18 &gt;&gt; DLF Mall &gt;&gt; Radisson Hotel</vt:lpstr>
      <vt:lpstr>Testing at Mall Route &gt;&gt; Sector 18 &gt;&gt; DLF Mall</vt:lpstr>
      <vt:lpstr>Testing at Metro Route &gt;&gt; Botanical Garden Metro station to Chirag Delhi Metro Station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MARQUIS TECHNOLOGIES</dc:title>
  <dc:subject>Marketing Presentation</dc:subject>
  <dc:creator>Kailash</dc:creator>
  <cp:lastModifiedBy>Surender Singh</cp:lastModifiedBy>
  <cp:revision>975</cp:revision>
  <dcterms:created xsi:type="dcterms:W3CDTF">2007-12-16T16:40:02Z</dcterms:created>
  <dcterms:modified xsi:type="dcterms:W3CDTF">2019-03-01T06:48:04Z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4fea9ac1-470f-4ff8-9b19-4c01456e19dc</vt:lpwstr>
  </property>
  <property fmtid="{D5CDD505-2E9C-101B-9397-08002B2CF9AE}" pid="3" name="NokiaConfidentiality">
    <vt:lpwstr>Confidential</vt:lpwstr>
  </property>
</Properties>
</file>