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6"/>
  </p:notesMasterIdLst>
  <p:handoutMasterIdLst>
    <p:handoutMasterId r:id="rId17"/>
  </p:handoutMasterIdLst>
  <p:sldIdLst>
    <p:sldId id="343" r:id="rId2"/>
    <p:sldId id="488" r:id="rId3"/>
    <p:sldId id="492" r:id="rId4"/>
    <p:sldId id="493" r:id="rId5"/>
    <p:sldId id="494" r:id="rId6"/>
    <p:sldId id="486" r:id="rId7"/>
    <p:sldId id="485" r:id="rId8"/>
    <p:sldId id="487" r:id="rId9"/>
    <p:sldId id="484" r:id="rId10"/>
    <p:sldId id="478" r:id="rId11"/>
    <p:sldId id="489" r:id="rId12"/>
    <p:sldId id="490" r:id="rId13"/>
    <p:sldId id="491" r:id="rId14"/>
    <p:sldId id="423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>
      <p:cViewPr varScale="1">
        <p:scale>
          <a:sx n="98" d="100"/>
          <a:sy n="98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9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40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0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Drive Route Bucharest, Romania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3810002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11169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IRAT from 4G to 3G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600" b="0" u="sng" dirty="0">
                <a:effectLst/>
                <a:latin typeface="Cambria" pitchFamily="18" charset="0"/>
              </a:rPr>
              <a:t/>
            </a:r>
            <a:br>
              <a:rPr lang="en-US" sz="3600" b="0" u="sng" dirty="0">
                <a:effectLst/>
                <a:latin typeface="Cambria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B07255-C600-4A41-8913-0667410E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4573"/>
            <a:ext cx="8229600" cy="48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9552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591B43E-BF91-4675-AEC4-208C74AE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Band 3-Band 20 Handover 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(Orange ,TMO, Vodafone)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8DB04F-6B65-45E5-AE21-DD7C0601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7924800" cy="4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8256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E9CED65-8989-452D-8319-C4EEE97B2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0"/>
            <a:ext cx="8077200" cy="38507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601FB1F-554A-4536-AC43-38E768AF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1222"/>
            <a:ext cx="8153400" cy="696415"/>
          </a:xfrm>
        </p:spPr>
        <p:txBody>
          <a:bodyPr>
            <a:no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Band 3(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Orange,Tmo,Vodafone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&amp; Band 8(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DiGi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) coverage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44.37298,26.1411202):</a:t>
            </a:r>
          </a:p>
        </p:txBody>
      </p:sp>
    </p:spTree>
    <p:extLst>
      <p:ext uri="{BB962C8B-B14F-4D97-AF65-F5344CB8AC3E}">
        <p14:creationId xmlns:p14="http://schemas.microsoft.com/office/powerpoint/2010/main" val="1545514361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49A5863-5A62-41A8-A7A0-5727155F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Out of Service coverage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126EE5-9C12-4E88-8A6C-E49D59EE6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43" y="1295400"/>
            <a:ext cx="815755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31288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/>
            </a: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B02A7BAF-C773-41DB-A58B-2A074B9E0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3808"/>
              </p:ext>
            </p:extLst>
          </p:nvPr>
        </p:nvGraphicFramePr>
        <p:xfrm>
          <a:off x="457200" y="1066800"/>
          <a:ext cx="8229600" cy="47243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62044">
                  <a:extLst>
                    <a:ext uri="{9D8B030D-6E8A-4147-A177-3AD203B41FA5}">
                      <a16:colId xmlns:a16="http://schemas.microsoft.com/office/drawing/2014/main" xmlns="" val="937598878"/>
                    </a:ext>
                  </a:extLst>
                </a:gridCol>
                <a:gridCol w="5667556">
                  <a:extLst>
                    <a:ext uri="{9D8B030D-6E8A-4147-A177-3AD203B41FA5}">
                      <a16:colId xmlns:a16="http://schemas.microsoft.com/office/drawing/2014/main" xmlns="" val="3797015166"/>
                    </a:ext>
                  </a:extLst>
                </a:gridCol>
              </a:tblGrid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Country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Romania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59024761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Bucharest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94868083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MCC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22247299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Operator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Orange, </a:t>
                      </a:r>
                      <a:r>
                        <a:rPr lang="en-US" sz="2000" u="none" strike="noStrike" dirty="0" err="1">
                          <a:effectLst/>
                        </a:rPr>
                        <a:t>DiGi</a:t>
                      </a:r>
                      <a:r>
                        <a:rPr lang="en-US" sz="2000" u="none" strike="noStrike" dirty="0">
                          <a:effectLst/>
                        </a:rPr>
                        <a:t>, Vodafone, TMO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09392723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Near Cell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-65dbm to -80dBm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20861072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Edge Cell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-95dBm to -115dBm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1054615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Currency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RON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0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04308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382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Major ROMANIA Operators : Locations for 5G /NR Field Test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15689"/>
              </p:ext>
            </p:extLst>
          </p:nvPr>
        </p:nvGraphicFramePr>
        <p:xfrm>
          <a:off x="609601" y="1295400"/>
          <a:ext cx="7696199" cy="45719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807981"/>
                <a:gridCol w="972131"/>
                <a:gridCol w="2777325"/>
                <a:gridCol w="1735666"/>
                <a:gridCol w="1403096"/>
              </a:tblGrid>
              <a:tr h="675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Operator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PLMN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5G Tested Locations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Longitude / Latitude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ENDC combination Tested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Vodafone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 smtClean="0">
                          <a:effectLst/>
                        </a:rPr>
                        <a:t>226/1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Piața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Unirii</a:t>
                      </a:r>
                      <a:r>
                        <a:rPr lang="en-US" sz="1000" dirty="0" smtClean="0"/>
                        <a:t>, Bucharest, Romania</a:t>
                      </a:r>
                    </a:p>
                  </a:txBody>
                  <a:tcPr marL="15460" marR="15460" marT="15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 smtClean="0">
                          <a:effectLst/>
                        </a:rPr>
                        <a:t>44.42724360756836, 26.10244942624197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u="none" strike="noStrike" dirty="0">
                          <a:effectLst/>
                        </a:rPr>
                        <a:t>LTE Band </a:t>
                      </a:r>
                      <a:r>
                        <a:rPr lang="nn-NO" sz="1000" u="none" strike="noStrike" dirty="0" smtClean="0">
                          <a:effectLst/>
                        </a:rPr>
                        <a:t>3 </a:t>
                      </a:r>
                      <a:r>
                        <a:rPr lang="nn-NO" sz="1000" u="none" strike="noStrike" dirty="0">
                          <a:effectLst/>
                        </a:rPr>
                        <a:t>+ NR 78</a:t>
                      </a:r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Strada Ion Câmpineanu, Bucharest, Romania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 smtClean="0">
                          <a:effectLst/>
                        </a:rPr>
                        <a:t>44.4392935665082, 26.09498979740737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u="none" strike="noStrike" dirty="0">
                          <a:effectLst/>
                        </a:rPr>
                        <a:t>LTE Band </a:t>
                      </a:r>
                      <a:r>
                        <a:rPr lang="nn-NO" sz="1000" u="none" strike="noStrike" dirty="0" smtClean="0">
                          <a:effectLst/>
                        </a:rPr>
                        <a:t>3 </a:t>
                      </a:r>
                      <a:r>
                        <a:rPr lang="nn-NO" sz="1000" u="none" strike="noStrike" dirty="0">
                          <a:effectLst/>
                        </a:rPr>
                        <a:t>+ NR 78</a:t>
                      </a:r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Orange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 smtClean="0">
                          <a:effectLst/>
                        </a:rPr>
                        <a:t>226/10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Piața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Unirii</a:t>
                      </a:r>
                      <a:r>
                        <a:rPr lang="en-US" sz="1000" dirty="0" smtClean="0"/>
                        <a:t>, Bucharest, Romania</a:t>
                      </a:r>
                    </a:p>
                  </a:txBody>
                  <a:tcPr marL="15460" marR="15460" marT="15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 smtClean="0">
                          <a:effectLst/>
                        </a:rPr>
                        <a:t>44.42724360756836, 26.10244942624197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u="none" strike="noStrike" dirty="0">
                          <a:effectLst/>
                        </a:rPr>
                        <a:t>LTE Band </a:t>
                      </a:r>
                      <a:r>
                        <a:rPr lang="nn-NO" sz="1000" u="none" strike="noStrike" dirty="0" smtClean="0">
                          <a:effectLst/>
                        </a:rPr>
                        <a:t>3 </a:t>
                      </a:r>
                      <a:r>
                        <a:rPr lang="nn-NO" sz="1000" u="none" strike="noStrike" dirty="0">
                          <a:effectLst/>
                        </a:rPr>
                        <a:t>+ NR 78</a:t>
                      </a:r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Strada Ion Câmpineanu, Bucharest, Romania</a:t>
                      </a:r>
                      <a:r>
                        <a:rPr lang="en-US" sz="1000" dirty="0" smtClean="0"/>
                        <a:t>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 smtClean="0">
                          <a:effectLst/>
                        </a:rPr>
                        <a:t>44.4392935665082, 26.09498979740737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u="none" strike="noStrike" dirty="0">
                          <a:effectLst/>
                        </a:rPr>
                        <a:t>LTE Band 3 + NR 78</a:t>
                      </a:r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Digi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Mobil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 smtClean="0">
                          <a:effectLst/>
                        </a:rPr>
                        <a:t>226/5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effectLst/>
                        </a:rPr>
                        <a:t>Biserica</a:t>
                      </a:r>
                      <a:r>
                        <a:rPr lang="en-US" sz="1000" u="none" strike="noStrike" dirty="0" smtClean="0">
                          <a:effectLst/>
                        </a:rPr>
                        <a:t> MAPN,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Strada</a:t>
                      </a:r>
                      <a:r>
                        <a:rPr lang="en-US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Izvor</a:t>
                      </a:r>
                      <a:r>
                        <a:rPr lang="en-US" sz="1000" u="none" strike="noStrike" dirty="0" smtClean="0">
                          <a:effectLst/>
                        </a:rPr>
                        <a:t>, Bucharest, Romania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 smtClean="0">
                          <a:effectLst/>
                        </a:rPr>
                        <a:t>44.426989808067304, 26.078640141581918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u="none" strike="noStrike" dirty="0">
                          <a:effectLst/>
                        </a:rPr>
                        <a:t>LTE Band </a:t>
                      </a:r>
                      <a:r>
                        <a:rPr lang="nn-NO" sz="1000" u="none" strike="noStrike" dirty="0" smtClean="0">
                          <a:effectLst/>
                        </a:rPr>
                        <a:t>1 </a:t>
                      </a:r>
                      <a:r>
                        <a:rPr lang="nn-NO" sz="1000" u="none" strike="noStrike" dirty="0">
                          <a:effectLst/>
                        </a:rPr>
                        <a:t>+ NR </a:t>
                      </a:r>
                      <a:r>
                        <a:rPr lang="nn-NO" sz="1000" u="none" strike="noStrike" dirty="0" smtClean="0">
                          <a:effectLst/>
                        </a:rPr>
                        <a:t>78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 smtClean="0">
                          <a:effectLst/>
                        </a:rPr>
                        <a:t>LTE Band 38 + NR78</a:t>
                      </a:r>
                      <a:endParaRPr lang="en-GB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Palatului, Strada Ion Câmpineanu, Bucharest, Romania</a:t>
                      </a:r>
                      <a:r>
                        <a:rPr lang="en-US" sz="1000" dirty="0" smtClean="0"/>
                        <a:t>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 smtClean="0">
                          <a:effectLst/>
                        </a:rPr>
                        <a:t>44.4392935665082, 26.09498979740737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u="none" strike="noStrike" dirty="0" smtClean="0">
                          <a:effectLst/>
                        </a:rPr>
                        <a:t>LTE Band 1 + NR 78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 smtClean="0">
                          <a:effectLst/>
                        </a:rPr>
                        <a:t>LTE Band 38 + NR78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60" marR="15460" marT="15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57829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838201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Bucharest, ROMANIA drive Routes for 5G Field Testing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226988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Piața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Unirii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IN" sz="1100" dirty="0" err="1"/>
              <a:t>Bulevardul</a:t>
            </a:r>
            <a:r>
              <a:rPr lang="en-IN" sz="1100" dirty="0"/>
              <a:t> </a:t>
            </a:r>
            <a:r>
              <a:rPr lang="en-IN" sz="1100" dirty="0" err="1"/>
              <a:t>Unirii</a:t>
            </a:r>
            <a:r>
              <a:rPr lang="en-IN" sz="1100" b="1" dirty="0"/>
              <a:t> &gt; </a:t>
            </a:r>
            <a:r>
              <a:rPr lang="en-IN" sz="1100" dirty="0" err="1"/>
              <a:t>Strada</a:t>
            </a:r>
            <a:r>
              <a:rPr lang="en-IN" sz="1100" dirty="0"/>
              <a:t> Ion </a:t>
            </a:r>
            <a:r>
              <a:rPr lang="en-IN" sz="1100" dirty="0" err="1"/>
              <a:t>Brezoianu</a:t>
            </a:r>
            <a:r>
              <a:rPr lang="en-IN" sz="1100" b="1" dirty="0"/>
              <a:t> &gt; </a:t>
            </a:r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Sala Palatului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Piața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Unirii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&gt; E81 &gt; </a:t>
            </a:r>
            <a:r>
              <a:rPr lang="en-IN" sz="1100" dirty="0" err="1"/>
              <a:t>Strada</a:t>
            </a:r>
            <a:r>
              <a:rPr lang="en-IN" sz="1100" dirty="0"/>
              <a:t> </a:t>
            </a:r>
            <a:r>
              <a:rPr lang="en-IN" sz="1100" dirty="0" err="1"/>
              <a:t>Demetru</a:t>
            </a:r>
            <a:r>
              <a:rPr lang="en-IN" sz="1100" dirty="0"/>
              <a:t> I. </a:t>
            </a:r>
            <a:r>
              <a:rPr lang="en-IN" sz="1100" dirty="0" err="1"/>
              <a:t>Dobrescu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Sala Palatului </a:t>
            </a:r>
            <a:endParaRPr lang="en-IN" sz="1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7330"/>
            <a:ext cx="4170254" cy="4342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727" y="1677330"/>
            <a:ext cx="4065096" cy="43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5781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1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Mobility Scenarios Execution Spots: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Bucharest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ROMANIA)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34374"/>
              </p:ext>
            </p:extLst>
          </p:nvPr>
        </p:nvGraphicFramePr>
        <p:xfrm>
          <a:off x="533400" y="1140381"/>
          <a:ext cx="8382000" cy="4970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56"/>
                <a:gridCol w="1829718"/>
                <a:gridCol w="3001200"/>
                <a:gridCol w="2859626"/>
              </a:tblGrid>
              <a:tr h="409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Operator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Mobility Scenario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Location Tested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Longitude / Latitude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</a:tr>
              <a:tr h="20650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Vodafone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4G-3G-4G HO SPOT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Baneasa</a:t>
                      </a: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Forest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44.524398288171554, 26.104729796192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SRVCC to 3G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Baneasa</a:t>
                      </a: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Forest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44.524398288171554, 26.104729796192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33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IRAT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Piața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Romană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Bucharest, Romania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44.443576772532516, 26.098335282399805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Good Coverage for Testing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 Palatului, Sala Palatului, Strada Ion Câmpineanu, Bucharest, Romania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44.43921696335525, 26.0949683397374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6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Poor Coverage for testing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Université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Politehnica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Splaiul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Independenței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Bucharest, Romania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44.43813143235323, 26.049331564882657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33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OOS Area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</a:t>
                      </a:r>
                      <a:r>
                        <a:rPr lang="en-GB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50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Orange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SRVCC to 2G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Baneasa</a:t>
                      </a: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Forest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44.524398288171554, 26.104729796192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SRVCC to 3G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Baneasa</a:t>
                      </a: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Forest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44.524398288171554, 26.104729796192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4G-3G-4G HO SPOT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Baneasa</a:t>
                      </a: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Forest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44.524398288171554, 26.104729796192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33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IRAT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Piața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Romană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Bucharest, Romania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44.443576772532516, 26.098335282399805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Good Coverage for Testing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 Palatului, Sala Palatului, Strada Ion Câmpineanu, Bucharest, Romania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44.43921696335525, 26.0949683397374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6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Poor Coverage for testing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Université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Politehnica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Splaiul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Independenței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Bucharest, Romania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44.43813143235323, 26.049331564882657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33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OOS Area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</a:t>
                      </a:r>
                      <a:r>
                        <a:rPr lang="en-GB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50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Digi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Mobil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SRVCC to 3G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Baneasa</a:t>
                      </a: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Forest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44.524398288171554, 26.104729796192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SRVCC to 2G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Baneasa</a:t>
                      </a: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Forest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44.524398288171554, 26.104729796192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5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4G-3G-4G</a:t>
                      </a:r>
                      <a:r>
                        <a:rPr lang="en-GB" sz="1100" b="1" u="none" strike="noStrike" dirty="0">
                          <a:effectLst/>
                        </a:rPr>
                        <a:t> HO SPOT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Strada Vadul Moldovei, București 077190 (</a:t>
                      </a:r>
                      <a:r>
                        <a:rPr lang="en-US" sz="9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Baneasa</a:t>
                      </a:r>
                      <a:r>
                        <a:rPr lang="en-US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Forest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44.524398288171554, 26.104729796192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33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IRAT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Piața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Romană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Bucharest, Romania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44.443576772532516, 26.098335282399805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Good Coverage for Testing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 Palatului, Sala Palatului, Strada Ion Câmpineanu, Bucharest, Romania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44.43921696335525, 26.0949683397374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46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Poor Coverage for testing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Université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Politehnica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Splaiul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Independenței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Bucharest, Romania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44.43813143235323, 26.049331564882657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33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OOS Area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5" marR="4385" marT="438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</a:t>
                      </a:r>
                      <a:r>
                        <a:rPr lang="en-GB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85" marR="4385" marT="43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571500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7FDEA6-E0CC-45B0-BA8D-6ACAA351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Edge Cell(All Operators)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A9E733-D7D4-499C-BE4C-002CFC67E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12" y="1295400"/>
            <a:ext cx="815755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261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CBA34B6-8901-4E50-BD98-9CA291690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53" y="1371600"/>
            <a:ext cx="8190447" cy="42669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1"/>
            <a:ext cx="8229600" cy="1143000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(All Operators):</a:t>
            </a:r>
          </a:p>
        </p:txBody>
      </p:sp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5G Coverage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058DD3-49C8-4027-9BB3-CDF847F0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2" y="1415292"/>
            <a:ext cx="8345912" cy="44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4470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SRVCC Location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600" b="0" u="sng" dirty="0">
                <a:effectLst/>
                <a:latin typeface="Cambria" pitchFamily="18" charset="0"/>
              </a:rPr>
              <a:t/>
            </a:r>
            <a:br>
              <a:rPr lang="en-US" sz="3600" b="0" u="sng" dirty="0">
                <a:effectLst/>
                <a:latin typeface="Cambria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0626C1-F070-4CB2-961F-453FE200B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" y="1371600"/>
            <a:ext cx="815755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974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15495</TotalTime>
  <Words>552</Words>
  <Application>Microsoft Office PowerPoint</Application>
  <PresentationFormat>On-screen Show (4:3)</PresentationFormat>
  <Paragraphs>136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</vt:lpstr>
      <vt:lpstr>Calibri</vt:lpstr>
      <vt:lpstr>Cambria</vt:lpstr>
      <vt:lpstr>Lucida Sans Unicode</vt:lpstr>
      <vt:lpstr>Tahoma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Edge Cell(All Operators)</vt:lpstr>
      <vt:lpstr>Near Cell (All Operators):</vt:lpstr>
      <vt:lpstr>5G Coverage:</vt:lpstr>
      <vt:lpstr>SRVCC Location:  </vt:lpstr>
      <vt:lpstr>IRAT from 4G to 3G:  </vt:lpstr>
      <vt:lpstr>Band 3-Band 20 Handover  (Orange ,TMO, Vodafone):</vt:lpstr>
      <vt:lpstr> Band 3(Orange,Tmo,Vodafone &amp; Band 8(DiGi) coverage 44.37298,26.1411202):</vt:lpstr>
      <vt:lpstr>Out of Service coverage:</vt:lpstr>
      <vt:lpstr>          THANK YOU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sinu roy</cp:lastModifiedBy>
  <cp:revision>1163</cp:revision>
  <dcterms:created xsi:type="dcterms:W3CDTF">2007-12-16T16:40:02Z</dcterms:created>
  <dcterms:modified xsi:type="dcterms:W3CDTF">2021-02-24T04:34:52Z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