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7"/>
  </p:notesMasterIdLst>
  <p:handoutMasterIdLst>
    <p:handoutMasterId r:id="rId28"/>
  </p:handoutMasterIdLst>
  <p:sldIdLst>
    <p:sldId id="343" r:id="rId2"/>
    <p:sldId id="540" r:id="rId3"/>
    <p:sldId id="448" r:id="rId4"/>
    <p:sldId id="465" r:id="rId5"/>
    <p:sldId id="549" r:id="rId6"/>
    <p:sldId id="550" r:id="rId7"/>
    <p:sldId id="425" r:id="rId8"/>
    <p:sldId id="456" r:id="rId9"/>
    <p:sldId id="458" r:id="rId10"/>
    <p:sldId id="454" r:id="rId11"/>
    <p:sldId id="541" r:id="rId12"/>
    <p:sldId id="460" r:id="rId13"/>
    <p:sldId id="462" r:id="rId14"/>
    <p:sldId id="464" r:id="rId15"/>
    <p:sldId id="467" r:id="rId16"/>
    <p:sldId id="533" r:id="rId17"/>
    <p:sldId id="534" r:id="rId18"/>
    <p:sldId id="529" r:id="rId19"/>
    <p:sldId id="530" r:id="rId20"/>
    <p:sldId id="531" r:id="rId21"/>
    <p:sldId id="539" r:id="rId22"/>
    <p:sldId id="523" r:id="rId23"/>
    <p:sldId id="551" r:id="rId24"/>
    <p:sldId id="553" r:id="rId25"/>
    <p:sldId id="423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33" autoAdjust="0"/>
  </p:normalViewPr>
  <p:slideViewPr>
    <p:cSldViewPr>
      <p:cViewPr varScale="1">
        <p:scale>
          <a:sx n="68" d="100"/>
          <a:sy n="68" d="100"/>
        </p:scale>
        <p:origin x="13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27-Jun-21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5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9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27-Jun-21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Idea, VODAFONE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chetak circle </a:t>
            </a:r>
            <a:r>
              <a:rPr lang="en-I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uit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circle celebration mall</a:t>
            </a:r>
            <a:endParaRPr lang="en-IN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4991100" y="5522515"/>
            <a:ext cx="3733800" cy="839787"/>
          </a:xfrm>
        </p:spPr>
        <p:txBody>
          <a:bodyPr/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-65dbm to -110dbm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D207A2-433E-4871-B4F1-E4A0BE9A80FB}"/>
              </a:ext>
            </a:extLst>
          </p:cNvPr>
          <p:cNvSpPr/>
          <p:nvPr/>
        </p:nvSpPr>
        <p:spPr>
          <a:xfrm>
            <a:off x="762000" y="5542298"/>
            <a:ext cx="4710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chetak circle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uit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circle celebration mall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5C417-9F4F-47D3-BB8B-B37CE82FD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34" y="922472"/>
            <a:ext cx="3559066" cy="4030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EE2F9F-0C52-448C-B464-7BA9CFC2B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928143"/>
            <a:ext cx="3694274" cy="4024857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B429DE91-5337-4F72-BCC1-A2ABBA17AC2A}"/>
              </a:ext>
            </a:extLst>
          </p:cNvPr>
          <p:cNvSpPr/>
          <p:nvPr/>
        </p:nvSpPr>
        <p:spPr>
          <a:xfrm>
            <a:off x="581134" y="2627094"/>
            <a:ext cx="1207008" cy="381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Band HO</a:t>
            </a:r>
          </a:p>
          <a:p>
            <a:endParaRPr lang="en-US" sz="2800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120B9-F89B-475D-B818-ADF10A719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5925"/>
              </p:ext>
            </p:extLst>
          </p:nvPr>
        </p:nvGraphicFramePr>
        <p:xfrm>
          <a:off x="781050" y="990600"/>
          <a:ext cx="7067550" cy="5535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4231">
                  <a:extLst>
                    <a:ext uri="{9D8B030D-6E8A-4147-A177-3AD203B41FA5}">
                      <a16:colId xmlns:a16="http://schemas.microsoft.com/office/drawing/2014/main" val="111763565"/>
                    </a:ext>
                  </a:extLst>
                </a:gridCol>
                <a:gridCol w="1653286">
                  <a:extLst>
                    <a:ext uri="{9D8B030D-6E8A-4147-A177-3AD203B41FA5}">
                      <a16:colId xmlns:a16="http://schemas.microsoft.com/office/drawing/2014/main" val="2190564191"/>
                    </a:ext>
                  </a:extLst>
                </a:gridCol>
                <a:gridCol w="2007612">
                  <a:extLst>
                    <a:ext uri="{9D8B030D-6E8A-4147-A177-3AD203B41FA5}">
                      <a16:colId xmlns:a16="http://schemas.microsoft.com/office/drawing/2014/main" val="688945570"/>
                    </a:ext>
                  </a:extLst>
                </a:gridCol>
                <a:gridCol w="1402421">
                  <a:extLst>
                    <a:ext uri="{9D8B030D-6E8A-4147-A177-3AD203B41FA5}">
                      <a16:colId xmlns:a16="http://schemas.microsoft.com/office/drawing/2014/main" val="3794761166"/>
                    </a:ext>
                  </a:extLst>
                </a:gridCol>
              </a:tblGrid>
              <a:tr h="3515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Band Hand Over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RSRP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5070449"/>
                  </a:ext>
                </a:extLst>
              </a:tr>
              <a:tr h="1553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73.724215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 24.573607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-85 to 105 dBM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833222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9C27743-D871-4A6C-8F85-9E734966D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9" y="1752600"/>
            <a:ext cx="4093191" cy="414496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0FED971-2C93-40F8-9712-418BAAC70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878762"/>
              </p:ext>
            </p:extLst>
          </p:nvPr>
        </p:nvGraphicFramePr>
        <p:xfrm>
          <a:off x="4571997" y="1752600"/>
          <a:ext cx="4093190" cy="4114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1494">
                  <a:extLst>
                    <a:ext uri="{9D8B030D-6E8A-4147-A177-3AD203B41FA5}">
                      <a16:colId xmlns:a16="http://schemas.microsoft.com/office/drawing/2014/main" val="2201205654"/>
                    </a:ext>
                  </a:extLst>
                </a:gridCol>
                <a:gridCol w="716828">
                  <a:extLst>
                    <a:ext uri="{9D8B030D-6E8A-4147-A177-3AD203B41FA5}">
                      <a16:colId xmlns:a16="http://schemas.microsoft.com/office/drawing/2014/main" val="2079898269"/>
                    </a:ext>
                  </a:extLst>
                </a:gridCol>
                <a:gridCol w="768772">
                  <a:extLst>
                    <a:ext uri="{9D8B030D-6E8A-4147-A177-3AD203B41FA5}">
                      <a16:colId xmlns:a16="http://schemas.microsoft.com/office/drawing/2014/main" val="1233264603"/>
                    </a:ext>
                  </a:extLst>
                </a:gridCol>
                <a:gridCol w="768772">
                  <a:extLst>
                    <a:ext uri="{9D8B030D-6E8A-4147-A177-3AD203B41FA5}">
                      <a16:colId xmlns:a16="http://schemas.microsoft.com/office/drawing/2014/main" val="3809108651"/>
                    </a:ext>
                  </a:extLst>
                </a:gridCol>
                <a:gridCol w="498662">
                  <a:extLst>
                    <a:ext uri="{9D8B030D-6E8A-4147-A177-3AD203B41FA5}">
                      <a16:colId xmlns:a16="http://schemas.microsoft.com/office/drawing/2014/main" val="487366875"/>
                    </a:ext>
                  </a:extLst>
                </a:gridCol>
                <a:gridCol w="498662">
                  <a:extLst>
                    <a:ext uri="{9D8B030D-6E8A-4147-A177-3AD203B41FA5}">
                      <a16:colId xmlns:a16="http://schemas.microsoft.com/office/drawing/2014/main" val="2859326012"/>
                    </a:ext>
                  </a:extLst>
                </a:gridCol>
              </a:tblGrid>
              <a:tr h="10635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Band Hand Over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Longitude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Latitude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RSRP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Band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Freq.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541388"/>
                  </a:ext>
                </a:extLst>
              </a:tr>
              <a:tr h="610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73.72250379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24.57292594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-85 to 105 dBM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L3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274066"/>
                  </a:ext>
                </a:extLst>
              </a:tr>
              <a:tr h="610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73.72276001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25.38627995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-85 to 105 </a:t>
                      </a:r>
                      <a:r>
                        <a:rPr lang="en-US" sz="1000" u="none" strike="noStrike" dirty="0" err="1">
                          <a:effectLst/>
                        </a:rPr>
                        <a:t>dBM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L1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515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327413"/>
                  </a:ext>
                </a:extLst>
              </a:tr>
              <a:tr h="610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73.72274321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24.57283143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-85 to 105 </a:t>
                      </a:r>
                      <a:r>
                        <a:rPr lang="en-US" sz="1000" u="none" strike="noStrike" dirty="0" err="1">
                          <a:effectLst/>
                        </a:rPr>
                        <a:t>dBM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513859"/>
                  </a:ext>
                </a:extLst>
              </a:tr>
              <a:tr h="610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73.72276643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24.57283321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-85 to 105 dBM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021982"/>
                  </a:ext>
                </a:extLst>
              </a:tr>
              <a:tr h="610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73.72276024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24.57283234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-85 to 105 dBM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679736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444DDEB-6739-4A25-8167-3077BB96AB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263555"/>
              </p:ext>
            </p:extLst>
          </p:nvPr>
        </p:nvGraphicFramePr>
        <p:xfrm>
          <a:off x="7826019" y="87685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71480" progId="Excel.Sheet.8">
                  <p:embed/>
                </p:oleObj>
              </mc:Choice>
              <mc:Fallback>
                <p:oleObj name="Worksheet" showAsIcon="1" r:id="rId3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26019" y="87685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723967"/>
              </p:ext>
            </p:extLst>
          </p:nvPr>
        </p:nvGraphicFramePr>
        <p:xfrm>
          <a:off x="685800" y="1047991"/>
          <a:ext cx="6477000" cy="55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716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80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73.724046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24.573690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6778" y="3201769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>
            <a:off x="7162800" y="1871870"/>
            <a:ext cx="1746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Sector03 to sector-11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666B13-F9FF-4905-ADA2-AF33AE4AD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65" y="1786575"/>
            <a:ext cx="3195101" cy="4023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29F0C1-F42D-4053-9A98-19C857268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166" y="1786575"/>
            <a:ext cx="2856090" cy="4103403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90B8F996-9DA4-4D8C-B0A6-708F72C5FB18}"/>
              </a:ext>
            </a:extLst>
          </p:cNvPr>
          <p:cNvSpPr/>
          <p:nvPr/>
        </p:nvSpPr>
        <p:spPr>
          <a:xfrm>
            <a:off x="1066800" y="3201769"/>
            <a:ext cx="1384126" cy="379631"/>
          </a:xfrm>
          <a:prstGeom prst="rightArrow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524172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73.709193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24.579439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86599" y="4101967"/>
            <a:ext cx="1933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1F0F3-7697-4A26-8BA1-C0FB510B881A}"/>
              </a:ext>
            </a:extLst>
          </p:cNvPr>
          <p:cNvSpPr txBox="1"/>
          <p:nvPr/>
        </p:nvSpPr>
        <p:spPr>
          <a:xfrm>
            <a:off x="7086600" y="2971800"/>
            <a:ext cx="191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collage ,Pras hospital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085CBF-33B4-43DF-A6A3-E528F64C4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87209"/>
            <a:ext cx="3505200" cy="3895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241202-6F7E-48CB-B19B-6558840F8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689" y="1873955"/>
            <a:ext cx="2808111" cy="3926769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DD79884-3469-4302-8590-46F830F501B9}"/>
              </a:ext>
            </a:extLst>
          </p:cNvPr>
          <p:cNvSpPr/>
          <p:nvPr/>
        </p:nvSpPr>
        <p:spPr>
          <a:xfrm>
            <a:off x="533400" y="2971800"/>
            <a:ext cx="685800" cy="304800"/>
          </a:xfrm>
          <a:prstGeom prst="rightArrow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suraj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pole to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Bhuwana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930942"/>
            <a:ext cx="267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-110dbm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A5B5C4-8BDF-4324-9B11-A6D967D60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51467"/>
            <a:ext cx="3886200" cy="441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00791C-18ED-40AB-BA61-73789E872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532" y="1042481"/>
            <a:ext cx="2980267" cy="442858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99B8C72-D787-4929-BC28-4145C6AAE2AE}"/>
              </a:ext>
            </a:extLst>
          </p:cNvPr>
          <p:cNvSpPr/>
          <p:nvPr/>
        </p:nvSpPr>
        <p:spPr>
          <a:xfrm>
            <a:off x="1524000" y="1905000"/>
            <a:ext cx="829732" cy="228600"/>
          </a:xfrm>
          <a:prstGeom prst="rightArrow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JIO 4G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F2C7FA-88FE-4175-8C43-147CF2F25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364691"/>
              </p:ext>
            </p:extLst>
          </p:nvPr>
        </p:nvGraphicFramePr>
        <p:xfrm>
          <a:off x="609600" y="1028701"/>
          <a:ext cx="7531914" cy="586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039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38818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343517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506013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09588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914226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541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73.726617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24.571836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2534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517F0994-5A22-4D37-BDFB-CC3C284F9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81404"/>
            <a:ext cx="4572000" cy="394789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2BB8BA-1FA0-458A-9E21-9D7054F8E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793518"/>
              </p:ext>
            </p:extLst>
          </p:nvPr>
        </p:nvGraphicFramePr>
        <p:xfrm>
          <a:off x="5029200" y="1881404"/>
          <a:ext cx="3276601" cy="3947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3903615819"/>
                    </a:ext>
                  </a:extLst>
                </a:gridCol>
                <a:gridCol w="561637">
                  <a:extLst>
                    <a:ext uri="{9D8B030D-6E8A-4147-A177-3AD203B41FA5}">
                      <a16:colId xmlns:a16="http://schemas.microsoft.com/office/drawing/2014/main" val="4062969191"/>
                    </a:ext>
                  </a:extLst>
                </a:gridCol>
                <a:gridCol w="615402">
                  <a:extLst>
                    <a:ext uri="{9D8B030D-6E8A-4147-A177-3AD203B41FA5}">
                      <a16:colId xmlns:a16="http://schemas.microsoft.com/office/drawing/2014/main" val="2092350162"/>
                    </a:ext>
                  </a:extLst>
                </a:gridCol>
                <a:gridCol w="615402">
                  <a:extLst>
                    <a:ext uri="{9D8B030D-6E8A-4147-A177-3AD203B41FA5}">
                      <a16:colId xmlns:a16="http://schemas.microsoft.com/office/drawing/2014/main" val="3440299939"/>
                    </a:ext>
                  </a:extLst>
                </a:gridCol>
                <a:gridCol w="399180">
                  <a:extLst>
                    <a:ext uri="{9D8B030D-6E8A-4147-A177-3AD203B41FA5}">
                      <a16:colId xmlns:a16="http://schemas.microsoft.com/office/drawing/2014/main" val="1382678417"/>
                    </a:ext>
                  </a:extLst>
                </a:gridCol>
                <a:gridCol w="399180">
                  <a:extLst>
                    <a:ext uri="{9D8B030D-6E8A-4147-A177-3AD203B41FA5}">
                      <a16:colId xmlns:a16="http://schemas.microsoft.com/office/drawing/2014/main" val="1270287633"/>
                    </a:ext>
                  </a:extLst>
                </a:gridCol>
              </a:tblGrid>
              <a:tr h="1020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Band Hand Over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Longitude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Latitude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RSRP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Band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Freq.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37447"/>
                  </a:ext>
                </a:extLst>
              </a:tr>
              <a:tr h="585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73.726626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24.5718214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-85 to 105 dBM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219008"/>
                  </a:ext>
                </a:extLst>
              </a:tr>
              <a:tr h="585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</a:rPr>
                        <a:t>73.7268765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24.5718521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-85 to 105 </a:t>
                      </a:r>
                      <a:r>
                        <a:rPr lang="en-US" sz="1000" u="none" strike="noStrike" dirty="0" err="1">
                          <a:effectLst/>
                        </a:rPr>
                        <a:t>dBM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380011"/>
                  </a:ext>
                </a:extLst>
              </a:tr>
              <a:tr h="585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73.726543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24.574831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-85 to 105 </a:t>
                      </a:r>
                      <a:r>
                        <a:rPr lang="en-US" sz="1000" u="none" strike="noStrike" dirty="0" err="1">
                          <a:effectLst/>
                        </a:rPr>
                        <a:t>dBM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931500"/>
                  </a:ext>
                </a:extLst>
              </a:tr>
              <a:tr h="585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73.7265431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24.5721310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-85 to 105 </a:t>
                      </a:r>
                      <a:r>
                        <a:rPr lang="en-US" sz="1000" u="none" strike="noStrike" dirty="0" err="1">
                          <a:effectLst/>
                        </a:rPr>
                        <a:t>dBM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761380"/>
                  </a:ext>
                </a:extLst>
              </a:tr>
              <a:tr h="585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</a:rPr>
                        <a:t>73.723421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24.573421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-85 to 105 </a:t>
                      </a:r>
                      <a:r>
                        <a:rPr lang="en-US" sz="1000" u="none" strike="noStrike" dirty="0" err="1">
                          <a:effectLst/>
                        </a:rPr>
                        <a:t>dBM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384198"/>
                  </a:ext>
                </a:extLst>
              </a:tr>
            </a:tbl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B7AB91F-837F-481F-9A11-FB24611382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333408"/>
              </p:ext>
            </p:extLst>
          </p:nvPr>
        </p:nvGraphicFramePr>
        <p:xfrm>
          <a:off x="8077200" y="9359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71480" progId="Excel.Sheet.8">
                  <p:embed/>
                </p:oleObj>
              </mc:Choice>
              <mc:Fallback>
                <p:oleObj name="Worksheet" showAsIcon="1" r:id="rId3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77200" y="93593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u="sng" dirty="0"/>
              <a:t>RJIO Band 40 Near Cell: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2C356-F170-49D2-8BFF-F6F1A3D30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7283"/>
            <a:ext cx="3581399" cy="4023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790704-F26C-4D11-9400-BC0BE691FE7F}"/>
              </a:ext>
            </a:extLst>
          </p:cNvPr>
          <p:cNvSpPr txBox="1"/>
          <p:nvPr/>
        </p:nvSpPr>
        <p:spPr>
          <a:xfrm>
            <a:off x="2133601" y="2362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Band-40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8343F5-7B1B-4265-A565-0B9C6851F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910" y="1417283"/>
            <a:ext cx="2856090" cy="402343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EAB7A66-AC4D-4368-A0BC-F9A0F481A5BD}"/>
              </a:ext>
            </a:extLst>
          </p:cNvPr>
          <p:cNvSpPr/>
          <p:nvPr/>
        </p:nvSpPr>
        <p:spPr>
          <a:xfrm>
            <a:off x="990600" y="2731532"/>
            <a:ext cx="1524000" cy="484632"/>
          </a:xfrm>
          <a:prstGeom prst="rightArrow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61262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dirty="0"/>
              <a:t> </a:t>
            </a:r>
            <a:r>
              <a:rPr lang="en-US" sz="3100" u="sng" dirty="0"/>
              <a:t>RJIO Band 40 Edge Cell: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6B578-AAA0-4A7C-8091-6EACC67DE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81137"/>
            <a:ext cx="3733800" cy="3895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8B336E-C0EF-4EEC-9F35-2B990B72BBE0}"/>
              </a:ext>
            </a:extLst>
          </p:cNvPr>
          <p:cNvSpPr txBox="1"/>
          <p:nvPr/>
        </p:nvSpPr>
        <p:spPr>
          <a:xfrm>
            <a:off x="1676400" y="259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Band-40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538E4-FF06-4B93-8947-6E4160BB9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423986"/>
            <a:ext cx="2971800" cy="4010025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FA132A6-8A82-45E6-9236-0EF87B621361}"/>
              </a:ext>
            </a:extLst>
          </p:cNvPr>
          <p:cNvSpPr/>
          <p:nvPr/>
        </p:nvSpPr>
        <p:spPr>
          <a:xfrm>
            <a:off x="685800" y="2590800"/>
            <a:ext cx="685800" cy="304800"/>
          </a:xfrm>
          <a:prstGeom prst="rightArrow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0538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790979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73.723915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24.573594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11350E-D5B7-4088-876F-5A42ACDFC0D9}"/>
              </a:ext>
            </a:extLst>
          </p:cNvPr>
          <p:cNvSpPr txBox="1"/>
          <p:nvPr/>
        </p:nvSpPr>
        <p:spPr>
          <a:xfrm>
            <a:off x="6858000" y="258046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Madri industrial Area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6866467" y="3810000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0A75A5-809A-42A4-95DD-CAB719436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914525"/>
            <a:ext cx="4038600" cy="3905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4426F5-492B-4EAE-9D82-1F9603713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1" y="1914525"/>
            <a:ext cx="2370666" cy="3971925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72EAEFDC-C266-4FFB-A175-A9F94873344E}"/>
              </a:ext>
            </a:extLst>
          </p:cNvPr>
          <p:cNvSpPr/>
          <p:nvPr/>
        </p:nvSpPr>
        <p:spPr>
          <a:xfrm>
            <a:off x="2971800" y="4038600"/>
            <a:ext cx="685800" cy="1219200"/>
          </a:xfrm>
          <a:prstGeom prst="upArrow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598912"/>
              </p:ext>
            </p:extLst>
          </p:nvPr>
        </p:nvGraphicFramePr>
        <p:xfrm>
          <a:off x="330532" y="96739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73.724016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24.573605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6956778" y="3201769"/>
            <a:ext cx="206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53F10-2155-4B10-AD10-172E6F50C882}"/>
              </a:ext>
            </a:extLst>
          </p:cNvPr>
          <p:cNvSpPr txBox="1"/>
          <p:nvPr/>
        </p:nvSpPr>
        <p:spPr>
          <a:xfrm>
            <a:off x="6858000" y="2580461"/>
            <a:ext cx="169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IIM Udaipur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FFF192-557A-47F6-875E-45EDF8090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65" y="1763952"/>
            <a:ext cx="3283853" cy="34938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FC6C2A-1F48-44F2-B75F-20C8C677A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318" y="1763952"/>
            <a:ext cx="3325460" cy="34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460836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2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91032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363980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www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7E0D4C-7AA8-4E00-B53F-6EA714619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11435"/>
              </p:ext>
            </p:extLst>
          </p:nvPr>
        </p:nvGraphicFramePr>
        <p:xfrm>
          <a:off x="304800" y="5006339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960709007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3822097187"/>
                    </a:ext>
                  </a:extLst>
                </a:gridCol>
              </a:tblGrid>
              <a:tr h="1962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8812228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0808568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1482157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Bsnlmms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08527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Vodafone: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E0DFE-521A-48C4-BC9A-A5BD45EF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9255"/>
            <a:ext cx="4191000" cy="39485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CC1EB7-FE9E-4334-9C57-852D901B9E37}"/>
              </a:ext>
            </a:extLst>
          </p:cNvPr>
          <p:cNvSpPr txBox="1"/>
          <p:nvPr/>
        </p:nvSpPr>
        <p:spPr>
          <a:xfrm>
            <a:off x="2286000" y="5791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-65 to -110 </a:t>
            </a:r>
            <a:r>
              <a:rPr lang="en-US" dirty="0" err="1"/>
              <a:t>dbm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AE0C7-5AC1-4365-A93F-9729C889C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309255"/>
            <a:ext cx="4038600" cy="394854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9A9EB21-8873-48B3-B501-F3C01946564E}"/>
              </a:ext>
            </a:extLst>
          </p:cNvPr>
          <p:cNvSpPr/>
          <p:nvPr/>
        </p:nvSpPr>
        <p:spPr>
          <a:xfrm>
            <a:off x="685800" y="1981200"/>
            <a:ext cx="533400" cy="304800"/>
          </a:xfrm>
          <a:prstGeom prst="rightArrow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762001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Airtel &amp; VI SRVCC to UTRAN:</a:t>
            </a:r>
            <a:endParaRPr lang="en-IN" u="sng" dirty="0">
              <a:solidFill>
                <a:srgbClr val="464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ahom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3BCAF9-3D55-4F4B-851C-02257AA0C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00200"/>
            <a:ext cx="5334000" cy="43434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EA8D4B-881D-4632-A9D4-68B405A7BB89}"/>
              </a:ext>
            </a:extLst>
          </p:cNvPr>
          <p:cNvCxnSpPr>
            <a:cxnSpLocks/>
          </p:cNvCxnSpPr>
          <p:nvPr/>
        </p:nvCxnSpPr>
        <p:spPr>
          <a:xfrm>
            <a:off x="2362200" y="2438400"/>
            <a:ext cx="762000" cy="964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A8CC78E-FB37-469A-9085-6BF0CB9B6502}"/>
              </a:ext>
            </a:extLst>
          </p:cNvPr>
          <p:cNvSpPr txBox="1"/>
          <p:nvPr/>
        </p:nvSpPr>
        <p:spPr>
          <a:xfrm>
            <a:off x="2209800" y="305933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SRVCC Airtel&amp; VI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57175C-2C94-417F-9252-39E65CD1F9AE}"/>
              </a:ext>
            </a:extLst>
          </p:cNvPr>
          <p:cNvCxnSpPr>
            <a:cxnSpLocks/>
          </p:cNvCxnSpPr>
          <p:nvPr/>
        </p:nvCxnSpPr>
        <p:spPr>
          <a:xfrm flipV="1">
            <a:off x="2362200" y="3403431"/>
            <a:ext cx="762000" cy="863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076E9A-8EBF-4B9F-B1DB-F48B4FB07EAD}"/>
              </a:ext>
            </a:extLst>
          </p:cNvPr>
          <p:cNvSpPr txBox="1"/>
          <p:nvPr/>
        </p:nvSpPr>
        <p:spPr>
          <a:xfrm>
            <a:off x="685800" y="1600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24.579429 73.707807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9A87E2-6062-41DA-839C-9F17AB3E5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008642"/>
              </p:ext>
            </p:extLst>
          </p:nvPr>
        </p:nvGraphicFramePr>
        <p:xfrm>
          <a:off x="6096000" y="2286000"/>
          <a:ext cx="2667000" cy="773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389264906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1634433908"/>
                    </a:ext>
                  </a:extLst>
                </a:gridCol>
              </a:tblGrid>
              <a:tr h="4285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74657"/>
                  </a:ext>
                </a:extLst>
              </a:tr>
              <a:tr h="3447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73.707807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24.579429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509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56306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/>
              <a:t>      </a:t>
            </a:r>
            <a:r>
              <a:rPr lang="en-US" sz="2800" dirty="0" err="1"/>
              <a:t>VIBand</a:t>
            </a:r>
            <a:r>
              <a:rPr lang="en-US" sz="2800" dirty="0"/>
              <a:t> 1&lt;&gt;3&lt;&gt; Handover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9E37CB-75DC-4183-B1D1-D04B3DF38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7638"/>
            <a:ext cx="4953000" cy="444976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D9ED48-00D6-493E-BC2E-628E7F609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660574"/>
              </p:ext>
            </p:extLst>
          </p:nvPr>
        </p:nvGraphicFramePr>
        <p:xfrm>
          <a:off x="5562600" y="1481138"/>
          <a:ext cx="3276600" cy="4386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615">
                  <a:extLst>
                    <a:ext uri="{9D8B030D-6E8A-4147-A177-3AD203B41FA5}">
                      <a16:colId xmlns:a16="http://schemas.microsoft.com/office/drawing/2014/main" val="3424698591"/>
                    </a:ext>
                  </a:extLst>
                </a:gridCol>
                <a:gridCol w="573821">
                  <a:extLst>
                    <a:ext uri="{9D8B030D-6E8A-4147-A177-3AD203B41FA5}">
                      <a16:colId xmlns:a16="http://schemas.microsoft.com/office/drawing/2014/main" val="3607524211"/>
                    </a:ext>
                  </a:extLst>
                </a:gridCol>
                <a:gridCol w="615402">
                  <a:extLst>
                    <a:ext uri="{9D8B030D-6E8A-4147-A177-3AD203B41FA5}">
                      <a16:colId xmlns:a16="http://schemas.microsoft.com/office/drawing/2014/main" val="3561353786"/>
                    </a:ext>
                  </a:extLst>
                </a:gridCol>
                <a:gridCol w="615402">
                  <a:extLst>
                    <a:ext uri="{9D8B030D-6E8A-4147-A177-3AD203B41FA5}">
                      <a16:colId xmlns:a16="http://schemas.microsoft.com/office/drawing/2014/main" val="578556158"/>
                    </a:ext>
                  </a:extLst>
                </a:gridCol>
                <a:gridCol w="399180">
                  <a:extLst>
                    <a:ext uri="{9D8B030D-6E8A-4147-A177-3AD203B41FA5}">
                      <a16:colId xmlns:a16="http://schemas.microsoft.com/office/drawing/2014/main" val="780763757"/>
                    </a:ext>
                  </a:extLst>
                </a:gridCol>
                <a:gridCol w="399180">
                  <a:extLst>
                    <a:ext uri="{9D8B030D-6E8A-4147-A177-3AD203B41FA5}">
                      <a16:colId xmlns:a16="http://schemas.microsoft.com/office/drawing/2014/main" val="2445126464"/>
                    </a:ext>
                  </a:extLst>
                </a:gridCol>
              </a:tblGrid>
              <a:tr h="1133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Band Hand Over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Longitude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Latitude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RSRP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Band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Freq.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450157"/>
                  </a:ext>
                </a:extLst>
              </a:tr>
              <a:tr h="650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73.7240161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224.573605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-85 to 105 dBM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L3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1451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137498"/>
                  </a:ext>
                </a:extLst>
              </a:tr>
              <a:tr h="650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73.724234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224.573023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-85 to 105 </a:t>
                      </a:r>
                      <a:r>
                        <a:rPr lang="en-US" sz="1000" u="none" strike="noStrike" dirty="0" err="1">
                          <a:effectLst/>
                        </a:rPr>
                        <a:t>dBM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L1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982938"/>
                  </a:ext>
                </a:extLst>
              </a:tr>
              <a:tr h="650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73.7240121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224.573432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-85 to 105 </a:t>
                      </a:r>
                      <a:r>
                        <a:rPr lang="en-US" sz="1000" u="none" strike="noStrike" dirty="0" err="1">
                          <a:effectLst/>
                        </a:rPr>
                        <a:t>dBM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002473"/>
                  </a:ext>
                </a:extLst>
              </a:tr>
              <a:tr h="650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73.7240523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224.573543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-85 to 105 </a:t>
                      </a:r>
                      <a:r>
                        <a:rPr lang="en-US" sz="1000" u="none" strike="noStrike" dirty="0" err="1">
                          <a:effectLst/>
                        </a:rPr>
                        <a:t>dBM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382945"/>
                  </a:ext>
                </a:extLst>
              </a:tr>
              <a:tr h="650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73.7240132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224.573823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-85 to 105 </a:t>
                      </a:r>
                      <a:r>
                        <a:rPr lang="en-US" sz="1000" u="none" strike="noStrike" dirty="0" err="1">
                          <a:effectLst/>
                        </a:rPr>
                        <a:t>dBM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355476"/>
                  </a:ext>
                </a:extLst>
              </a:tr>
            </a:tbl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FC55A1A-269A-4073-8FC0-869CF46ACA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055573"/>
              </p:ext>
            </p:extLst>
          </p:nvPr>
        </p:nvGraphicFramePr>
        <p:xfrm>
          <a:off x="6400800" y="82356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71480" progId="Excel.Sheet.8">
                  <p:embed/>
                </p:oleObj>
              </mc:Choice>
              <mc:Fallback>
                <p:oleObj name="Worksheet" showAsIcon="1" r:id="rId3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82356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  <p:transition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/>
              <a:t>    BSNL Coverage WCDMA &amp; Gsm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1783B-49BA-4E6F-AA02-B4CC0349F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4974"/>
            <a:ext cx="70104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36721"/>
      </p:ext>
    </p:extLst>
  </p:cSld>
  <p:clrMapOvr>
    <a:masterClrMapping/>
  </p:clrMapOvr>
  <p:transition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/>
              <a:t>   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Drive Route  Udaipur City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CD1E0-DEC8-4D19-BA74-DEFCAC20F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76962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83091"/>
      </p:ext>
    </p:extLst>
  </p:cSld>
  <p:clrMapOvr>
    <a:masterClrMapping/>
  </p:clrMapOvr>
  <p:transition>
    <p:whee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241918"/>
              </p:ext>
            </p:extLst>
          </p:nvPr>
        </p:nvGraphicFramePr>
        <p:xfrm>
          <a:off x="762000" y="1143000"/>
          <a:ext cx="7543800" cy="472439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70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1800,2100 MHz – FDD(Band 1,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289665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868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449047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http://www.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portalnmms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2500 MHz –TDD(Band 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2100 MHz – FDD(Band 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Vodafone special offer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(3G and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4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408216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http://Bslmms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Bslmms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WCDMA &amp; GSM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WCDMA 2100 MHz  (Band 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GSM  900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 panose="020F0502020204030204" pitchFamily="34" charset="0"/>
                        </a:rPr>
                        <a:t>Balance </a:t>
                      </a:r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Calibri" panose="020F0502020204030204" pitchFamily="34" charset="0"/>
                        </a:rPr>
                        <a:t>cheak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Night Data Balance: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123*8#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046310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119691"/>
              </p:ext>
            </p:extLst>
          </p:nvPr>
        </p:nvGraphicFramePr>
        <p:xfrm>
          <a:off x="874543" y="1032160"/>
          <a:ext cx="6293902" cy="636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910645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63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73.723922</a:t>
                      </a:r>
                    </a:p>
                    <a:p>
                      <a:pPr algn="just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24.573570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0789" y="3815835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75dbm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8212" y="2590800"/>
            <a:ext cx="169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Sector03,sector05,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8F5CDA-C78D-4A63-B16E-8B365BA6F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43" y="1786575"/>
            <a:ext cx="3087857" cy="3547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95A6BC-DA3D-4356-9333-6BC7532C7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784328"/>
            <a:ext cx="3206045" cy="354742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81A7497-ABEB-48BD-8E81-5DFC3B4EC3A5}"/>
              </a:ext>
            </a:extLst>
          </p:cNvPr>
          <p:cNvSpPr/>
          <p:nvPr/>
        </p:nvSpPr>
        <p:spPr>
          <a:xfrm>
            <a:off x="1066800" y="3048000"/>
            <a:ext cx="13716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31045"/>
              </p:ext>
            </p:extLst>
          </p:nvPr>
        </p:nvGraphicFramePr>
        <p:xfrm>
          <a:off x="914402" y="1066841"/>
          <a:ext cx="6629397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997974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73.723871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24.573710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380850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CE2EA-87C1-4146-B15B-6A4DC9756322}"/>
              </a:ext>
            </a:extLst>
          </p:cNvPr>
          <p:cNvSpPr txBox="1"/>
          <p:nvPr/>
        </p:nvSpPr>
        <p:spPr>
          <a:xfrm>
            <a:off x="8001000" y="2590800"/>
            <a:ext cx="98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F1897B-79DB-42FE-A443-FADFC2E50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2" y="1737119"/>
            <a:ext cx="3083295" cy="3709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C329196-D7A8-4158-9A10-F3E110DCDCA5}"/>
              </a:ext>
            </a:extLst>
          </p:cNvPr>
          <p:cNvSpPr txBox="1"/>
          <p:nvPr/>
        </p:nvSpPr>
        <p:spPr>
          <a:xfrm>
            <a:off x="7162800" y="2590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Surapole to Pratap Nagar main Road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143B99-0B18-4C95-B3B5-81B7BBC76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719" y="1714541"/>
            <a:ext cx="2964482" cy="3709873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15B05A70-ECD4-4D8D-BE3C-3B9B7BBCA511}"/>
              </a:ext>
            </a:extLst>
          </p:cNvPr>
          <p:cNvSpPr/>
          <p:nvPr/>
        </p:nvSpPr>
        <p:spPr>
          <a:xfrm>
            <a:off x="1604700" y="2610094"/>
            <a:ext cx="1524000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13858</TotalTime>
  <Words>942</Words>
  <Application>Microsoft Office PowerPoint</Application>
  <PresentationFormat>On-screen Show (4:3)</PresentationFormat>
  <Paragraphs>399</Paragraphs>
  <Slides>25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Worksheet</vt:lpstr>
      <vt:lpstr>MARQUIS TECHNOLOGIES  </vt:lpstr>
      <vt:lpstr>Operator Information:</vt:lpstr>
      <vt:lpstr>Operator Information 1</vt:lpstr>
      <vt:lpstr>Operator Information 2</vt:lpstr>
      <vt:lpstr>Operator Information 3</vt:lpstr>
      <vt:lpstr>Operator Information 4</vt:lpstr>
      <vt:lpstr>Drive Route</vt:lpstr>
      <vt:lpstr>Near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PowerPoint Presentation</vt:lpstr>
      <vt:lpstr>Inter Band Handover (FDD-TDD), JIO 4G</vt:lpstr>
      <vt:lpstr>           RJIO Band 40 Near Cell:</vt:lpstr>
      <vt:lpstr>            RJIO Band 40 Edge Cell:</vt:lpstr>
      <vt:lpstr>Near Cell VI:  </vt:lpstr>
      <vt:lpstr>Cell Edge VI:  </vt:lpstr>
      <vt:lpstr>Mixed coverage area Vodafone:  </vt:lpstr>
      <vt:lpstr>PowerPoint Presentation</vt:lpstr>
      <vt:lpstr>       VIBand 1&lt;&gt;3&lt;&gt; Handover</vt:lpstr>
      <vt:lpstr>     BSNL Coverage WCDMA &amp; Gsm </vt:lpstr>
      <vt:lpstr>         Drive Route  Udaipur City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Kuldeep Gairola</cp:lastModifiedBy>
  <cp:revision>888</cp:revision>
  <dcterms:created xsi:type="dcterms:W3CDTF">2007-12-16T16:40:02Z</dcterms:created>
  <dcterms:modified xsi:type="dcterms:W3CDTF">2021-06-27T15:07:10Z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