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5"/>
  </p:notesMasterIdLst>
  <p:handoutMasterIdLst>
    <p:handoutMasterId r:id="rId26"/>
  </p:handoutMasterIdLst>
  <p:sldIdLst>
    <p:sldId id="343" r:id="rId2"/>
    <p:sldId id="540" r:id="rId3"/>
    <p:sldId id="448" r:id="rId4"/>
    <p:sldId id="465" r:id="rId5"/>
    <p:sldId id="549" r:id="rId6"/>
    <p:sldId id="425" r:id="rId7"/>
    <p:sldId id="456" r:id="rId8"/>
    <p:sldId id="458" r:id="rId9"/>
    <p:sldId id="454" r:id="rId10"/>
    <p:sldId id="541" r:id="rId11"/>
    <p:sldId id="460" r:id="rId12"/>
    <p:sldId id="462" r:id="rId13"/>
    <p:sldId id="464" r:id="rId14"/>
    <p:sldId id="467" r:id="rId15"/>
    <p:sldId id="533" r:id="rId16"/>
    <p:sldId id="534" r:id="rId17"/>
    <p:sldId id="529" r:id="rId18"/>
    <p:sldId id="530" r:id="rId19"/>
    <p:sldId id="531" r:id="rId20"/>
    <p:sldId id="539" r:id="rId21"/>
    <p:sldId id="523" r:id="rId22"/>
    <p:sldId id="550" r:id="rId23"/>
    <p:sldId id="423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5F63E1D5-D97F-49B1-B62F-E54B789A9E8A}">
          <p14:sldIdLst>
            <p14:sldId id="343"/>
            <p14:sldId id="540"/>
            <p14:sldId id="448"/>
            <p14:sldId id="465"/>
            <p14:sldId id="549"/>
            <p14:sldId id="425"/>
            <p14:sldId id="456"/>
            <p14:sldId id="458"/>
            <p14:sldId id="454"/>
            <p14:sldId id="541"/>
            <p14:sldId id="460"/>
            <p14:sldId id="462"/>
            <p14:sldId id="464"/>
            <p14:sldId id="467"/>
            <p14:sldId id="533"/>
            <p14:sldId id="534"/>
            <p14:sldId id="529"/>
            <p14:sldId id="530"/>
          </p14:sldIdLst>
        </p14:section>
        <p14:section name="Untitled Section" id="{52F0ED71-9742-4257-BB49-D2206576695F}">
          <p14:sldIdLst>
            <p14:sldId id="531"/>
            <p14:sldId id="539"/>
            <p14:sldId id="523"/>
            <p14:sldId id="550"/>
            <p14:sldId id="4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533" autoAdjust="0"/>
  </p:normalViewPr>
  <p:slideViewPr>
    <p:cSldViewPr>
      <p:cViewPr varScale="1">
        <p:scale>
          <a:sx n="85" d="100"/>
          <a:sy n="85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9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6/23/2021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Band HO</a:t>
            </a:r>
          </a:p>
          <a:p>
            <a:endParaRPr lang="en-US" sz="28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3A669-AA35-42D7-B95B-985A1ADB1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3476231" cy="5029200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9B560EC-3E79-40C9-AD48-8B809411F3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796074"/>
              </p:ext>
            </p:extLst>
          </p:nvPr>
        </p:nvGraphicFramePr>
        <p:xfrm>
          <a:off x="5105400" y="3195638"/>
          <a:ext cx="144780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71480" progId="Excel.Sheet.8">
                  <p:embed/>
                </p:oleObj>
              </mc:Choice>
              <mc:Fallback>
                <p:oleObj name="Worksheet" showAsIcon="1" r:id="rId3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5400" y="3195638"/>
                        <a:ext cx="1447800" cy="99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B6532E-008E-4790-BDD4-E4A3AE9B8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3291"/>
              </p:ext>
            </p:extLst>
          </p:nvPr>
        </p:nvGraphicFramePr>
        <p:xfrm>
          <a:off x="4419600" y="1519986"/>
          <a:ext cx="3644901" cy="1147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98854222"/>
                    </a:ext>
                  </a:extLst>
                </a:gridCol>
                <a:gridCol w="543699">
                  <a:extLst>
                    <a:ext uri="{9D8B030D-6E8A-4147-A177-3AD203B41FA5}">
                      <a16:colId xmlns:a16="http://schemas.microsoft.com/office/drawing/2014/main" val="2846642751"/>
                    </a:ext>
                  </a:extLst>
                </a:gridCol>
                <a:gridCol w="636201">
                  <a:extLst>
                    <a:ext uri="{9D8B030D-6E8A-4147-A177-3AD203B41FA5}">
                      <a16:colId xmlns:a16="http://schemas.microsoft.com/office/drawing/2014/main" val="3831546644"/>
                    </a:ext>
                  </a:extLst>
                </a:gridCol>
                <a:gridCol w="636201">
                  <a:extLst>
                    <a:ext uri="{9D8B030D-6E8A-4147-A177-3AD203B41FA5}">
                      <a16:colId xmlns:a16="http://schemas.microsoft.com/office/drawing/2014/main" val="2542957582"/>
                    </a:ext>
                  </a:extLst>
                </a:gridCol>
              </a:tblGrid>
              <a:tr h="450613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Lat,Lng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PCI/PSC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Band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SignalSIG(Type)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2476456"/>
                  </a:ext>
                </a:extLst>
              </a:tr>
              <a:tr h="232134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17.64273702,83.17627826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 dirty="0">
                          <a:effectLst/>
                        </a:rPr>
                        <a:t>102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-111(LTE)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4005099"/>
                  </a:ext>
                </a:extLst>
              </a:tr>
              <a:tr h="232134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17.64345448,83.17652983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221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-116(LTE)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60953"/>
                  </a:ext>
                </a:extLst>
              </a:tr>
              <a:tr h="232134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17.64706467,83.17789037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220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 dirty="0">
                          <a:effectLst/>
                        </a:rPr>
                        <a:t>-112(LTE)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9068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237511"/>
              </p:ext>
            </p:extLst>
          </p:nvPr>
        </p:nvGraphicFramePr>
        <p:xfrm>
          <a:off x="685800" y="1047991"/>
          <a:ext cx="6477000" cy="55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716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80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83.182568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17.683593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8750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95105" y="3200400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>
            <a:off x="7293624" y="1901279"/>
            <a:ext cx="1698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Near spencer super market,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sri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nagar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,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vishkapatnam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46651A-A259-4AD1-9C45-C5D32ECFD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89" y="1693902"/>
            <a:ext cx="3523463" cy="4932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635878-26B9-4F6C-8CAF-1BF280F8A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676400"/>
            <a:ext cx="3255024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717865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</a:t>
                      </a:r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3.227482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US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7.641300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62889" y="3963431"/>
            <a:ext cx="1933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1F0F3-7697-4A26-8BA1-C0FB510B881A}"/>
              </a:ext>
            </a:extLst>
          </p:cNvPr>
          <p:cNvSpPr txBox="1"/>
          <p:nvPr/>
        </p:nvSpPr>
        <p:spPr>
          <a:xfrm>
            <a:off x="7445023" y="2905858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Gangavaram, vizag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48162-8924-450C-9C05-CC94D221E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13" y="1902286"/>
            <a:ext cx="3610479" cy="5163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9909B4-B6FF-43FA-ABEB-ADD84258D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689" y="2103279"/>
            <a:ext cx="3505689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gangavaram,vizag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902" y="5791200"/>
            <a:ext cx="2676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-110dbm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871EF-7F69-40A7-A54F-DE6FEF94B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352372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JIO 4G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56C747-858B-48AE-9E8B-28DBF31E8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828800"/>
            <a:ext cx="2751054" cy="4602163"/>
          </a:xfr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9C1D753-E7C3-4F57-8DEB-521D06D7A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696708"/>
              </p:ext>
            </p:extLst>
          </p:nvPr>
        </p:nvGraphicFramePr>
        <p:xfrm>
          <a:off x="5029200" y="3810000"/>
          <a:ext cx="160020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71480" progId="Excel.Sheet.8">
                  <p:embed/>
                </p:oleObj>
              </mc:Choice>
              <mc:Fallback>
                <p:oleObj name="Worksheet" showAsIcon="1" r:id="rId3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9200" y="3810000"/>
                        <a:ext cx="1600200" cy="99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C33800B-DCBF-485B-BE65-915BCC4B3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256711"/>
              </p:ext>
            </p:extLst>
          </p:nvPr>
        </p:nvGraphicFramePr>
        <p:xfrm>
          <a:off x="3886200" y="2476500"/>
          <a:ext cx="4143023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0823">
                  <a:extLst>
                    <a:ext uri="{9D8B030D-6E8A-4147-A177-3AD203B41FA5}">
                      <a16:colId xmlns:a16="http://schemas.microsoft.com/office/drawing/2014/main" val="142824531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41865155"/>
                    </a:ext>
                  </a:extLst>
                </a:gridCol>
                <a:gridCol w="426629">
                  <a:extLst>
                    <a:ext uri="{9D8B030D-6E8A-4147-A177-3AD203B41FA5}">
                      <a16:colId xmlns:a16="http://schemas.microsoft.com/office/drawing/2014/main" val="55829863"/>
                    </a:ext>
                  </a:extLst>
                </a:gridCol>
                <a:gridCol w="409243">
                  <a:extLst>
                    <a:ext uri="{9D8B030D-6E8A-4147-A177-3AD203B41FA5}">
                      <a16:colId xmlns:a16="http://schemas.microsoft.com/office/drawing/2014/main" val="3694268567"/>
                    </a:ext>
                  </a:extLst>
                </a:gridCol>
                <a:gridCol w="840528">
                  <a:extLst>
                    <a:ext uri="{9D8B030D-6E8A-4147-A177-3AD203B41FA5}">
                      <a16:colId xmlns:a16="http://schemas.microsoft.com/office/drawing/2014/main" val="3261949545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Lat,Lng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PCI/PSC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 dirty="0">
                          <a:effectLst/>
                        </a:rPr>
                        <a:t>Band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Freq.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SignalSIG(Type)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960266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17.68061333,83.17935156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95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1251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-118(LTE)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503235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17.68060675,83.17938794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334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38750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-103(LTE)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72090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17.66133469,83.18178582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428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1251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 dirty="0">
                          <a:effectLst/>
                        </a:rPr>
                        <a:t>-116(LTE)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3887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u="sng" dirty="0"/>
              <a:t>RJIO Band 40 Near Cell: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77675B-C595-470C-95E4-65CE52D7E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32988"/>
            <a:ext cx="4724400" cy="4134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930830-13F7-4321-8B05-D26C2E9F0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399" y="1637593"/>
            <a:ext cx="3255024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6126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dirty="0"/>
              <a:t> </a:t>
            </a:r>
            <a:r>
              <a:rPr lang="en-US" sz="3100" u="sng" dirty="0"/>
              <a:t>RJIO Band 40 Edge Cell: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016E61-1B22-45C2-B68F-C39DE9B7C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39144"/>
            <a:ext cx="3572374" cy="514421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5403D7-16AE-4354-AB75-F5F82EAD5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800172"/>
              </p:ext>
            </p:extLst>
          </p:nvPr>
        </p:nvGraphicFramePr>
        <p:xfrm>
          <a:off x="5181600" y="2133600"/>
          <a:ext cx="2247122" cy="55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9653">
                  <a:extLst>
                    <a:ext uri="{9D8B030D-6E8A-4147-A177-3AD203B41FA5}">
                      <a16:colId xmlns:a16="http://schemas.microsoft.com/office/drawing/2014/main" val="239268531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186672924"/>
                    </a:ext>
                  </a:extLst>
                </a:gridCol>
              </a:tblGrid>
              <a:tr h="2716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029337"/>
                  </a:ext>
                </a:extLst>
              </a:tr>
              <a:tr h="2805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83.1825345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17,6840818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28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905382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4489431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83.183102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17.683884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62FF7DA-A457-47BE-A1FB-E3C7981CA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828800"/>
            <a:ext cx="3886200" cy="502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F72F26-0380-4B73-BBBC-75E0423BE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828800"/>
            <a:ext cx="369971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073416"/>
              </p:ext>
            </p:extLst>
          </p:nvPr>
        </p:nvGraphicFramePr>
        <p:xfrm>
          <a:off x="330532" y="96739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83.2682770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17.6551804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41090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6956778" y="3201769"/>
            <a:ext cx="79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FDDDA-8123-47F7-917A-F831171E7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1120"/>
            <a:ext cx="3438144" cy="5105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F0E174-E70A-4F0B-B7B4-E9F70EBFE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840968"/>
            <a:ext cx="4257252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Vodafone:</a:t>
            </a:r>
            <a:b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700" b="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</a:t>
            </a:r>
            <a:r>
              <a:rPr lang="en-US" sz="2700" b="0" u="sng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Ganagavaram</a:t>
            </a:r>
            <a:r>
              <a:rPr lang="en-US" sz="2700" b="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port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B3FB5-CC4F-455D-8F51-B783076FA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" y="1295400"/>
            <a:ext cx="3523724" cy="528796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966367-3413-4672-AA9A-421CF7345D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727557"/>
              </p:ext>
            </p:extLst>
          </p:nvPr>
        </p:nvGraphicFramePr>
        <p:xfrm>
          <a:off x="5181600" y="2133600"/>
          <a:ext cx="2247122" cy="55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9653">
                  <a:extLst>
                    <a:ext uri="{9D8B030D-6E8A-4147-A177-3AD203B41FA5}">
                      <a16:colId xmlns:a16="http://schemas.microsoft.com/office/drawing/2014/main" val="239268531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186672924"/>
                    </a:ext>
                  </a:extLst>
                </a:gridCol>
              </a:tblGrid>
              <a:tr h="2716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029337"/>
                  </a:ext>
                </a:extLst>
              </a:tr>
              <a:tr h="2805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83.219389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17,646860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28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58597"/>
              </p:ext>
            </p:extLst>
          </p:nvPr>
        </p:nvGraphicFramePr>
        <p:xfrm>
          <a:off x="304800" y="1348741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854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912559"/>
              </p:ext>
            </p:extLst>
          </p:nvPr>
        </p:nvGraphicFramePr>
        <p:xfrm>
          <a:off x="304800" y="2609529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96992"/>
              </p:ext>
            </p:extLst>
          </p:nvPr>
        </p:nvGraphicFramePr>
        <p:xfrm>
          <a:off x="304800" y="3886200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Internet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81000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VI SRVCC to UTRAN:     </a:t>
            </a:r>
            <a:r>
              <a:rPr lang="en-US" sz="12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Gangavaram , vizag</a:t>
            </a:r>
            <a:endParaRPr lang="en-US" sz="9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FE4DCB-17F0-4609-B042-4228F9DAC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85221"/>
            <a:ext cx="3543795" cy="5430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084F57-A795-4E15-9DD3-3339EC8370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1905000"/>
            <a:ext cx="3352800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6306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/>
              <a:t>      </a:t>
            </a:r>
            <a:r>
              <a:rPr lang="en-US" sz="2800" dirty="0" err="1"/>
              <a:t>VIBand</a:t>
            </a:r>
            <a:r>
              <a:rPr lang="en-US" sz="2800" dirty="0"/>
              <a:t> 3&lt;&gt;41 Handover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1A1044C8-ACCE-462D-9C6E-46DDE703A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445860"/>
            <a:ext cx="3200400" cy="5137502"/>
          </a:xfr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5C16336-9AA5-4C84-836F-740F8D2E41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120014"/>
              </p:ext>
            </p:extLst>
          </p:nvPr>
        </p:nvGraphicFramePr>
        <p:xfrm>
          <a:off x="5886450" y="416877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71480" progId="Excel.Sheet.8">
                  <p:embed/>
                </p:oleObj>
              </mc:Choice>
              <mc:Fallback>
                <p:oleObj name="Worksheet" showAsIcon="1" r:id="rId3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6450" y="416877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D1AF1D-F361-4B6A-BF63-9B8735017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880725"/>
              </p:ext>
            </p:extLst>
          </p:nvPr>
        </p:nvGraphicFramePr>
        <p:xfrm>
          <a:off x="4419600" y="2357437"/>
          <a:ext cx="3848100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60752828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30685552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2950434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74290894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49472737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Lat,Lng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PCI/PSC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Band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Freq.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SignalSIG(Type)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99948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17.65239707,83.17988848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28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L41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41090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-117(LTE)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56236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17.65391484,83.18045421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458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L3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1575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-116(LTE)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650834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17.67006418,83.1813637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458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L1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>
                          <a:effectLst/>
                        </a:rPr>
                        <a:t>515</a:t>
                      </a:r>
                      <a:endParaRPr lang="en-IN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000" u="none" strike="noStrike" dirty="0">
                          <a:effectLst/>
                        </a:rPr>
                        <a:t>-116(LTE)</a:t>
                      </a:r>
                      <a:endParaRPr lang="en-IN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5363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8388" y="685800"/>
            <a:ext cx="9448800" cy="11430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  G net </a:t>
            </a:r>
            <a:r>
              <a:rPr lang="en-US" sz="4400"/>
              <a:t>Tracker Drive Route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710303-0823-499E-8AE2-9E73E6602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682" y="1817511"/>
            <a:ext cx="3124636" cy="48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023770"/>
              </p:ext>
            </p:extLst>
          </p:nvPr>
        </p:nvGraphicFramePr>
        <p:xfrm>
          <a:off x="762000" y="1143000"/>
          <a:ext cx="7543800" cy="472439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49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1800,850 MHz – FDD(Band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363714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854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30288"/>
              </p:ext>
            </p:extLst>
          </p:nvPr>
        </p:nvGraphicFramePr>
        <p:xfrm>
          <a:off x="762000" y="1066801"/>
          <a:ext cx="7696200" cy="4967918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http://www.myvi.in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internet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40,41)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(Switched to 3G)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564362"/>
              </p:ext>
            </p:extLst>
          </p:nvPr>
        </p:nvGraphicFramePr>
        <p:xfrm>
          <a:off x="1524000" y="999091"/>
          <a:ext cx="5680481" cy="6505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12084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757001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13094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910645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3057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102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83.190642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17.674595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65431" y="4419600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75dbm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8212" y="2590800"/>
            <a:ext cx="1698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Sri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nagar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near spencer showroom,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vishakapattanam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764EE6-A810-4D69-A140-DB618C50C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9" y="1790014"/>
            <a:ext cx="3591426" cy="49155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DF6D78-C6BA-4CE9-85CD-65A6B5EC5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937" y="1981200"/>
            <a:ext cx="3581900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690481"/>
              </p:ext>
            </p:extLst>
          </p:nvPr>
        </p:nvGraphicFramePr>
        <p:xfrm>
          <a:off x="914402" y="1066841"/>
          <a:ext cx="6629397" cy="741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997974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83.2271218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17.6415072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56544" y="4105736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CE2EA-87C1-4146-B15B-6A4DC9756322}"/>
              </a:ext>
            </a:extLst>
          </p:cNvPr>
          <p:cNvSpPr txBox="1"/>
          <p:nvPr/>
        </p:nvSpPr>
        <p:spPr>
          <a:xfrm>
            <a:off x="7397655" y="2618257"/>
            <a:ext cx="169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127F42-191D-4923-8A21-A18E19FDC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81200"/>
            <a:ext cx="3600953" cy="5458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0E29DC-5345-4A05-BF35-818E89768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425" y="2057400"/>
            <a:ext cx="3562847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Airtel Mixed Mobility:-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Steel Plant road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5446889" y="4601102"/>
            <a:ext cx="3733800" cy="839787"/>
          </a:xfrm>
        </p:spPr>
        <p:txBody>
          <a:bodyPr/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-65dbm to -110dbm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D207A2-433E-4871-B4F1-E4A0BE9A80FB}"/>
              </a:ext>
            </a:extLst>
          </p:cNvPr>
          <p:cNvSpPr/>
          <p:nvPr/>
        </p:nvSpPr>
        <p:spPr>
          <a:xfrm>
            <a:off x="838200" y="6096000"/>
            <a:ext cx="2837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Nagar ,</a:t>
            </a:r>
            <a:r>
              <a:rPr lang="en-I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Vishakapatnam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E3438-4CD3-4EA3-AD10-81D956F63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57345"/>
            <a:ext cx="4299715" cy="493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14763</TotalTime>
  <Words>743</Words>
  <Application>Microsoft Office PowerPoint</Application>
  <PresentationFormat>On-screen Show (4:3)</PresentationFormat>
  <Paragraphs>290</Paragraphs>
  <Slides>23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Worksheet</vt:lpstr>
      <vt:lpstr>MARQUIS TECHNOLOGIES  </vt:lpstr>
      <vt:lpstr>Operator Information:</vt:lpstr>
      <vt:lpstr>Operator Information 1</vt:lpstr>
      <vt:lpstr>Operator Information 2</vt:lpstr>
      <vt:lpstr>Operator Information 3</vt:lpstr>
      <vt:lpstr>Drive Route</vt:lpstr>
      <vt:lpstr>Near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PowerPoint Presentation</vt:lpstr>
      <vt:lpstr>Inter Band Handover (FDD-TDD), JIO 4G</vt:lpstr>
      <vt:lpstr>           RJIO Band 40 Near Cell:</vt:lpstr>
      <vt:lpstr>            RJIO Band 40 Edge Cell:</vt:lpstr>
      <vt:lpstr>Near Cell VI:  </vt:lpstr>
      <vt:lpstr>Cell Edge VI:  </vt:lpstr>
      <vt:lpstr>Mixed coverage area Vodafone: Near Ganagavaram port </vt:lpstr>
      <vt:lpstr>PowerPoint Presentation</vt:lpstr>
      <vt:lpstr>       VIBand 3&lt;&gt;41 Handover</vt:lpstr>
      <vt:lpstr>    G net Tracker Drive Route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Kush Tiwari</cp:lastModifiedBy>
  <cp:revision>900</cp:revision>
  <dcterms:created xsi:type="dcterms:W3CDTF">2007-12-16T16:40:02Z</dcterms:created>
  <dcterms:modified xsi:type="dcterms:W3CDTF">2021-06-23T15:22:04Z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