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13"/>
  </p:notesMasterIdLst>
  <p:handoutMasterIdLst>
    <p:handoutMasterId r:id="rId14"/>
  </p:handoutMasterIdLst>
  <p:sldIdLst>
    <p:sldId id="343" r:id="rId2"/>
    <p:sldId id="456" r:id="rId3"/>
    <p:sldId id="543" r:id="rId4"/>
    <p:sldId id="547" r:id="rId5"/>
    <p:sldId id="488" r:id="rId6"/>
    <p:sldId id="536" r:id="rId7"/>
    <p:sldId id="551" r:id="rId8"/>
    <p:sldId id="552" r:id="rId9"/>
    <p:sldId id="553" r:id="rId10"/>
    <p:sldId id="554" r:id="rId11"/>
    <p:sldId id="423" r:id="rId12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32" autoAdjust="0"/>
    <p:restoredTop sz="94533" autoAdjust="0"/>
  </p:normalViewPr>
  <p:slideViewPr>
    <p:cSldViewPr>
      <p:cViewPr varScale="1">
        <p:scale>
          <a:sx n="81" d="100"/>
          <a:sy n="81" d="100"/>
        </p:scale>
        <p:origin x="1546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8/18/2023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01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rquistech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6DB1BB-4087-656A-17E9-95E5472A17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52879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82CBCA9-EC7B-B483-87BE-66F8728F6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SRVCC, Dialog</a:t>
            </a:r>
            <a:br>
              <a:rPr lang="en-IN" dirty="0"/>
            </a:b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at. 6.8939805 &amp; Long. 79.854676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96793238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0" y="1066800"/>
            <a:ext cx="8229600" cy="335280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buNone/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endParaRPr lang="en-US" sz="28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28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cs typeface="Times New Roman" pitchFamily="18" charset="0"/>
              </a:rPr>
              <a:t>MARQUIS TECHNOLOGIES</a:t>
            </a:r>
          </a:p>
          <a:p>
            <a:pPr algn="ctr">
              <a:spcBef>
                <a:spcPct val="50000"/>
              </a:spcBef>
              <a:defRPr/>
            </a:pP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  <a:hlinkClick r:id="rId2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  <a:hlinkClick r:id="rId2"/>
              </a:rPr>
              <a:t>www.marquistech.com</a:t>
            </a:r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 pitchFamily="34" charset="0"/>
            </a:endParaRPr>
          </a:p>
          <a:p>
            <a:endParaRPr lang="en-US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b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r>
              <a:rPr lang="en-US" sz="44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			</a:t>
            </a:r>
            <a: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  <a:t>THANK YOU</a:t>
            </a:r>
            <a:br>
              <a:rPr lang="en-US" sz="60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 pitchFamily="34" charset="0"/>
              </a:rPr>
            </a:br>
            <a:endParaRPr lang="en-US" sz="60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5"/>
          <p:cNvSpPr txBox="1">
            <a:spLocks noChangeArrowheads="1"/>
          </p:cNvSpPr>
          <p:nvPr/>
        </p:nvSpPr>
        <p:spPr bwMode="auto">
          <a:xfrm>
            <a:off x="0" y="772180"/>
            <a:ext cx="9144000" cy="523220"/>
          </a:xfrm>
          <a:prstGeom prst="rect">
            <a:avLst/>
          </a:prstGeom>
          <a:solidFill>
            <a:srgbClr val="437D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sz="2800" b="1" dirty="0">
                <a:solidFill>
                  <a:schemeClr val="bg1"/>
                </a:solidFill>
                <a:latin typeface="Calibri" pitchFamily="34" charset="0"/>
              </a:rPr>
              <a:t>Colombo/Sri Lanka</a:t>
            </a:r>
            <a:endParaRPr lang="en-US" sz="2800" b="1" dirty="0">
              <a:solidFill>
                <a:schemeClr val="bg1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17412" name="Rectangle 5"/>
          <p:cNvSpPr txBox="1">
            <a:spLocks noGrp="1" noChangeArrowheads="1"/>
          </p:cNvSpPr>
          <p:nvPr/>
        </p:nvSpPr>
        <p:spPr bwMode="auto">
          <a:xfrm>
            <a:off x="2514600" y="6208637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1400" dirty="0">
              <a:latin typeface="Calibri" pitchFamily="34" charset="0"/>
              <a:ea typeface="ヒラギノ角ゴ Pro W3" pitchFamily="124" charset="-128"/>
            </a:endParaRPr>
          </a:p>
        </p:txBody>
      </p:sp>
      <p:sp>
        <p:nvSpPr>
          <p:cNvPr id="17414" name="Rectangle 6"/>
          <p:cNvSpPr txBox="1">
            <a:spLocks noGrp="1" noChangeArrowheads="1"/>
          </p:cNvSpPr>
          <p:nvPr/>
        </p:nvSpPr>
        <p:spPr bwMode="auto">
          <a:xfrm>
            <a:off x="8229600" y="6400800"/>
            <a:ext cx="45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endParaRPr lang="de-DE" sz="1400" dirty="0">
              <a:latin typeface="Lucida Grande" pitchFamily="1" charset="0"/>
              <a:ea typeface="ヒラギノ角ゴ Pro W3" pitchFamily="124" charset="-128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F43D3955-9BEA-448C-3F27-AB96FBB4A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455150"/>
            <a:ext cx="84582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Operator Details: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SimSun" panose="02010600030101010101" pitchFamily="2" charset="-122"/>
                <a:cs typeface="Calibri" panose="020F0502020204030204" pitchFamily="34" charset="0"/>
              </a:rPr>
              <a:t> </a:t>
            </a:r>
            <a:endParaRPr kumimoji="0" lang="en-US" altLang="en-US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7E47EA0-1252-E7F0-476C-88496661A5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64278"/>
              </p:ext>
            </p:extLst>
          </p:nvPr>
        </p:nvGraphicFramePr>
        <p:xfrm>
          <a:off x="457200" y="2819400"/>
          <a:ext cx="8458200" cy="2145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6800">
                  <a:extLst>
                    <a:ext uri="{9D8B030D-6E8A-4147-A177-3AD203B41FA5}">
                      <a16:colId xmlns:a16="http://schemas.microsoft.com/office/drawing/2014/main" val="1777476523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5346210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337749793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4236144903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S. No.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Operator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Supported Bands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Supported Features by Network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extLst>
                  <a:ext uri="{0D108BD9-81ED-4DB2-BD59-A6C34878D82A}">
                    <a16:rowId xmlns:a16="http://schemas.microsoft.com/office/drawing/2014/main" val="2561749003"/>
                  </a:ext>
                </a:extLst>
              </a:tr>
              <a:tr h="653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1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  <a:r>
                        <a:rPr lang="en-IN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obitel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500" u="none" strike="noStrike" dirty="0">
                          <a:effectLst/>
                        </a:rPr>
                        <a:t>LTE FDD B1/B3/B8 &amp; 5G-N78</a:t>
                      </a:r>
                      <a:endParaRPr lang="pt-BR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it-IT" sz="1500" u="none" strike="noStrike">
                          <a:effectLst/>
                        </a:rPr>
                        <a:t>2G/3G/4G/5G/VoLTE</a:t>
                      </a:r>
                      <a:endParaRPr lang="it-IT" sz="15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extLst>
                  <a:ext uri="{0D108BD9-81ED-4DB2-BD59-A6C34878D82A}">
                    <a16:rowId xmlns:a16="http://schemas.microsoft.com/office/drawing/2014/main" val="1304653480"/>
                  </a:ext>
                </a:extLst>
              </a:tr>
              <a:tr h="653487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900" u="none" strike="noStrike">
                          <a:effectLst/>
                        </a:rPr>
                        <a:t>2</a:t>
                      </a:r>
                      <a:endParaRPr lang="en-IN" sz="1900" b="1" i="0" u="none" strike="noStrike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</a:t>
                      </a:r>
                      <a:r>
                        <a:rPr lang="en-IN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ialog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u="none" strike="noStrike" dirty="0">
                          <a:effectLst/>
                        </a:rPr>
                        <a:t>LTE FDD B1/B3 &amp; 5G-N78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IN" sz="1500" u="none" strike="noStrike" dirty="0">
                          <a:effectLst/>
                        </a:rPr>
                        <a:t>2G/3G/4G/5G/VoLTE</a:t>
                      </a:r>
                      <a:endParaRPr lang="en-IN" sz="15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381" marR="7381" marT="7381" marB="0" anchor="ctr"/>
                </a:tc>
                <a:extLst>
                  <a:ext uri="{0D108BD9-81ED-4DB2-BD59-A6C34878D82A}">
                    <a16:rowId xmlns:a16="http://schemas.microsoft.com/office/drawing/2014/main" val="1693591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168081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3B17087-9966-BDB7-5F52-C974C4A1D099}"/>
              </a:ext>
            </a:extLst>
          </p:cNvPr>
          <p:cNvSpPr txBox="1"/>
          <p:nvPr/>
        </p:nvSpPr>
        <p:spPr>
          <a:xfrm>
            <a:off x="3517" y="605135"/>
            <a:ext cx="67020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Cell,Dialog</a:t>
            </a:r>
            <a:endParaRPr lang="en-I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BED6F5-C6DF-6403-781E-46564BC1BA29}"/>
              </a:ext>
            </a:extLst>
          </p:cNvPr>
          <p:cNvSpPr txBox="1"/>
          <p:nvPr/>
        </p:nvSpPr>
        <p:spPr>
          <a:xfrm>
            <a:off x="0" y="1066800"/>
            <a:ext cx="654968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  6.918331  Long 79.864842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–Stable Dialog 5G NSA network 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   Good Throughput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FBC2C9-BE96-8603-2D99-F5674C78A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1200"/>
            <a:ext cx="9144000" cy="4384210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55E32ED4-E467-67A1-06DD-B5422269B904}"/>
              </a:ext>
            </a:extLst>
          </p:cNvPr>
          <p:cNvSpPr/>
          <p:nvPr/>
        </p:nvSpPr>
        <p:spPr>
          <a:xfrm rot="10067941">
            <a:off x="4114800" y="3962400"/>
            <a:ext cx="304800" cy="11430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82910912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25DDB00-A1A3-A3F4-C5E9-7155C67005E1}"/>
              </a:ext>
            </a:extLst>
          </p:cNvPr>
          <p:cNvSpPr txBox="1"/>
          <p:nvPr/>
        </p:nvSpPr>
        <p:spPr>
          <a:xfrm>
            <a:off x="156411" y="757535"/>
            <a:ext cx="55315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NR to LTE Handover ,Dialog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B06BC1-98AD-A04D-4AF5-FA7AA2B1624C}"/>
              </a:ext>
            </a:extLst>
          </p:cNvPr>
          <p:cNvSpPr txBox="1"/>
          <p:nvPr/>
        </p:nvSpPr>
        <p:spPr>
          <a:xfrm>
            <a:off x="152400" y="1219200"/>
            <a:ext cx="5334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  6.918331  Long 79.864842 to</a:t>
            </a:r>
          </a:p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 6.920915   Long 79.864452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Specification –Band Handover ,Weak coverage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IN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03B3B5-FBFC-F5F6-626A-30C76E167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9800"/>
            <a:ext cx="9144000" cy="4227768"/>
          </a:xfrm>
          <a:prstGeom prst="rect">
            <a:avLst/>
          </a:prstGeom>
        </p:spPr>
      </p:pic>
      <p:sp>
        <p:nvSpPr>
          <p:cNvPr id="8" name="Arrow: Down 7">
            <a:extLst>
              <a:ext uri="{FF2B5EF4-FFF2-40B4-BE49-F238E27FC236}">
                <a16:creationId xmlns:a16="http://schemas.microsoft.com/office/drawing/2014/main" id="{C4D492B6-8E0C-B5EC-DA30-ECF7B5EA46F9}"/>
              </a:ext>
            </a:extLst>
          </p:cNvPr>
          <p:cNvSpPr/>
          <p:nvPr/>
        </p:nvSpPr>
        <p:spPr>
          <a:xfrm rot="10283798">
            <a:off x="3449645" y="3297652"/>
            <a:ext cx="381000" cy="1323439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7191846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84BFF3-EE12-41B4-8648-2C941B07B7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/>
          <a:p>
            <a:fld id="{0ABCB621-EB69-44F8-8187-47FA8AE88EE6}" type="datetime1">
              <a:rPr lang="en-GB" smtClean="0"/>
              <a:pPr/>
              <a:t>18/08/2023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49C8B6-2A8C-4FF9-90DB-D48BBDD74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/>
          <a:p>
            <a:r>
              <a:rPr lang="en-US" dirty="0"/>
              <a:t>Confidential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DEF0F9-1950-4C37-88FD-874D8567C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/>
          <a:p>
            <a:fld id="{BDEAC991-40F7-46D0-AD9A-EC2BE2330C24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78C60E-47AA-7582-EBF2-B11D4E7930FC}"/>
              </a:ext>
            </a:extLst>
          </p:cNvPr>
          <p:cNvSpPr txBox="1"/>
          <p:nvPr/>
        </p:nvSpPr>
        <p:spPr>
          <a:xfrm>
            <a:off x="152399" y="436536"/>
            <a:ext cx="88392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5G Near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Cell,Mobitel</a:t>
            </a:r>
            <a:endParaRPr lang="en-I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D08E12-B82C-6EC9-B8A2-CD65DC0A3C7D}"/>
              </a:ext>
            </a:extLst>
          </p:cNvPr>
          <p:cNvSpPr txBox="1"/>
          <p:nvPr/>
        </p:nvSpPr>
        <p:spPr>
          <a:xfrm>
            <a:off x="76201" y="937803"/>
            <a:ext cx="55004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6.917224 &amp; Long. 79.864294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D5F41EE-0F3E-3D15-C650-F2FF3678B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7913"/>
            <a:ext cx="9144000" cy="5108503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E0930CEB-5237-3B14-5B71-D25E7E35392E}"/>
              </a:ext>
            </a:extLst>
          </p:cNvPr>
          <p:cNvSpPr/>
          <p:nvPr/>
        </p:nvSpPr>
        <p:spPr>
          <a:xfrm rot="5855504">
            <a:off x="3889364" y="3832663"/>
            <a:ext cx="304800" cy="134948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5005038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6604C9-22CD-7D98-E4D0-C999F237F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14400"/>
            <a:ext cx="5334000" cy="838200"/>
          </a:xfrm>
        </p:spPr>
        <p:txBody>
          <a:bodyPr/>
          <a:lstStyle/>
          <a:p>
            <a:pPr marL="109537" indent="0">
              <a:buNone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6.917248 &amp; Long. 79.864273 to</a:t>
            </a:r>
          </a:p>
          <a:p>
            <a:pPr marL="109537" indent="0">
              <a:buNone/>
            </a:pPr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Lat. 6.915914 &amp; Long. 79.862043</a:t>
            </a:r>
            <a:br>
              <a:rPr lang="en-IN" sz="2000" dirty="0"/>
            </a:br>
            <a:br>
              <a:rPr lang="en-IN" sz="2000" dirty="0"/>
            </a:br>
            <a:endParaRPr lang="en-IN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2850CF-80B8-C7AF-7E45-C3587A4E96B0}"/>
              </a:ext>
            </a:extLst>
          </p:cNvPr>
          <p:cNvSpPr txBox="1"/>
          <p:nvPr/>
        </p:nvSpPr>
        <p:spPr>
          <a:xfrm>
            <a:off x="304800" y="461871"/>
            <a:ext cx="4800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NR To LTE Handover, </a:t>
            </a:r>
            <a:r>
              <a:rPr lang="en-IN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Mobitel</a:t>
            </a:r>
            <a:r>
              <a:rPr lang="en-IN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4616A-18ED-C82F-643A-AB34DAC37F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0200"/>
            <a:ext cx="9144000" cy="4565096"/>
          </a:xfrm>
          <a:prstGeom prst="rect">
            <a:avLst/>
          </a:prstGeom>
        </p:spPr>
      </p:pic>
      <p:sp>
        <p:nvSpPr>
          <p:cNvPr id="6" name="Arrow: Down 5">
            <a:extLst>
              <a:ext uri="{FF2B5EF4-FFF2-40B4-BE49-F238E27FC236}">
                <a16:creationId xmlns:a16="http://schemas.microsoft.com/office/drawing/2014/main" id="{02477E56-24DD-E4EB-22E8-6FC3BA790D1F}"/>
              </a:ext>
            </a:extLst>
          </p:cNvPr>
          <p:cNvSpPr/>
          <p:nvPr/>
        </p:nvSpPr>
        <p:spPr>
          <a:xfrm rot="2752085">
            <a:off x="3951143" y="2743200"/>
            <a:ext cx="304800" cy="1371600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8931388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6F01B2-A8C5-B987-CFBD-B98F718256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52600" y="633011"/>
            <a:ext cx="5638800" cy="666303"/>
          </a:xfrm>
        </p:spPr>
        <p:txBody>
          <a:bodyPr>
            <a:normAutofit/>
          </a:bodyPr>
          <a:lstStyle/>
          <a:p>
            <a:pPr marL="109537" indent="0">
              <a:buNone/>
            </a:pP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at. 6.8939805 &amp; Long. 79.854676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F0C7F8-0C24-04BD-EDB9-330852527F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4C5EDF-1268-82BB-8846-CB687C2B5CF1}"/>
              </a:ext>
            </a:extLst>
          </p:cNvPr>
          <p:cNvSpPr txBox="1"/>
          <p:nvPr/>
        </p:nvSpPr>
        <p:spPr>
          <a:xfrm>
            <a:off x="152400" y="615684"/>
            <a:ext cx="45814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latin typeface="Calibri" panose="020F0502020204030204" pitchFamily="34" charset="0"/>
                <a:cs typeface="Calibri" panose="020F0502020204030204" pitchFamily="34" charset="0"/>
              </a:rPr>
              <a:t>SRVCC</a:t>
            </a:r>
            <a:r>
              <a:rPr lang="en-IN" sz="1800" b="1" dirty="0">
                <a:latin typeface="Calibri" panose="020F0502020204030204" pitchFamily="34" charset="0"/>
                <a:cs typeface="Calibri" panose="020F0502020204030204" pitchFamily="34" charset="0"/>
              </a:rPr>
              <a:t>, Airtel</a:t>
            </a:r>
            <a:endParaRPr lang="en-IN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D336B6-D2D0-FB90-3425-E0D0FB9A3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2" y="1285174"/>
            <a:ext cx="9144000" cy="5140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68643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C8146A-FE75-2F51-14DD-E3AE4739A1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334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0B9B185-F5D0-5C72-19D3-0C8CC81EA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latin typeface="Calibri" panose="020F0502020204030204" pitchFamily="34" charset="0"/>
                <a:cs typeface="Calibri" panose="020F0502020204030204" pitchFamily="34" charset="0"/>
              </a:rPr>
              <a:t>SRVCC, Hutch</a:t>
            </a:r>
            <a:br>
              <a:rPr lang="en-IN" dirty="0"/>
            </a:b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at. 6.8939805 &amp; Long. 79.854676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739008756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FF2B06-D30B-B0E2-7510-E7229F0A20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19200"/>
            <a:ext cx="9144000" cy="536416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819F7A3-B1FC-A909-2ACA-4A9665B1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SRVCC, </a:t>
            </a:r>
            <a:r>
              <a:rPr lang="en-IN" sz="2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Mobitel</a:t>
            </a:r>
            <a:br>
              <a:rPr lang="en-IN" dirty="0"/>
            </a:br>
            <a:r>
              <a:rPr lang="en-US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IN" sz="2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at. 6.8939805 &amp; Long. 79.854676</a:t>
            </a:r>
            <a:endParaRPr lang="en-IN" sz="2000" dirty="0"/>
          </a:p>
        </p:txBody>
      </p:sp>
    </p:spTree>
    <p:extLst>
      <p:ext uri="{BB962C8B-B14F-4D97-AF65-F5344CB8AC3E}">
        <p14:creationId xmlns:p14="http://schemas.microsoft.com/office/powerpoint/2010/main" val="2102385660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1558</TotalTime>
  <Words>216</Words>
  <Application>Microsoft Office PowerPoint</Application>
  <PresentationFormat>On-screen Show (4:3)</PresentationFormat>
  <Paragraphs>47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arial</vt:lpstr>
      <vt:lpstr>Calibri</vt:lpstr>
      <vt:lpstr>Cambria</vt:lpstr>
      <vt:lpstr>Lucida Grande</vt:lpstr>
      <vt:lpstr>Lucida Sans Unicode</vt:lpstr>
      <vt:lpstr>Times New Roman</vt:lpstr>
      <vt:lpstr>Verdana</vt:lpstr>
      <vt:lpstr>Wingdings 2</vt:lpstr>
      <vt:lpstr>Wingdings 3</vt:lpstr>
      <vt:lpstr>Concourse</vt:lpstr>
      <vt:lpstr>MARQUIS TECHNOLOGIES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Lat. 6.8939805 &amp; Long. 79.854676</vt:lpstr>
      <vt:lpstr>SRVCC, Hutch Lat. 6.8939805 &amp; Long. 79.854676</vt:lpstr>
      <vt:lpstr>SRVCC, Mobitel Lat. 6.8939805 &amp; Long. 79.854676</vt:lpstr>
      <vt:lpstr>SRVCC, Dialog Lat. 6.8939805 &amp; Long. 79.854676</vt:lpstr>
      <vt:lpstr>           THANK YOU 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Kuldeep Gairola</cp:lastModifiedBy>
  <cp:revision>911</cp:revision>
  <dcterms:created xsi:type="dcterms:W3CDTF">2007-12-16T16:40:02Z</dcterms:created>
  <dcterms:modified xsi:type="dcterms:W3CDTF">2023-08-18T05:09:58Z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