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Override3.xml" ContentType="application/vnd.openxmlformats-officedocument.themeOverride+xml"/>
  <Override PartName="/ppt/theme/themeOverride4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88" r:id="rId1"/>
  </p:sldMasterIdLst>
  <p:notesMasterIdLst>
    <p:notesMasterId r:id="rId48"/>
  </p:notesMasterIdLst>
  <p:handoutMasterIdLst>
    <p:handoutMasterId r:id="rId49"/>
  </p:handoutMasterIdLst>
  <p:sldIdLst>
    <p:sldId id="343" r:id="rId2"/>
    <p:sldId id="425" r:id="rId3"/>
    <p:sldId id="598" r:id="rId4"/>
    <p:sldId id="607" r:id="rId5"/>
    <p:sldId id="599" r:id="rId6"/>
    <p:sldId id="608" r:id="rId7"/>
    <p:sldId id="600" r:id="rId8"/>
    <p:sldId id="484" r:id="rId9"/>
    <p:sldId id="555" r:id="rId10"/>
    <p:sldId id="609" r:id="rId11"/>
    <p:sldId id="557" r:id="rId12"/>
    <p:sldId id="606" r:id="rId13"/>
    <p:sldId id="560" r:id="rId14"/>
    <p:sldId id="561" r:id="rId15"/>
    <p:sldId id="562" r:id="rId16"/>
    <p:sldId id="596" r:id="rId17"/>
    <p:sldId id="597" r:id="rId18"/>
    <p:sldId id="595" r:id="rId19"/>
    <p:sldId id="564" r:id="rId20"/>
    <p:sldId id="589" r:id="rId21"/>
    <p:sldId id="565" r:id="rId22"/>
    <p:sldId id="603" r:id="rId23"/>
    <p:sldId id="566" r:id="rId24"/>
    <p:sldId id="588" r:id="rId25"/>
    <p:sldId id="567" r:id="rId26"/>
    <p:sldId id="605" r:id="rId27"/>
    <p:sldId id="604" r:id="rId28"/>
    <p:sldId id="610" r:id="rId29"/>
    <p:sldId id="570" r:id="rId30"/>
    <p:sldId id="602" r:id="rId31"/>
    <p:sldId id="590" r:id="rId32"/>
    <p:sldId id="591" r:id="rId33"/>
    <p:sldId id="592" r:id="rId34"/>
    <p:sldId id="571" r:id="rId35"/>
    <p:sldId id="572" r:id="rId36"/>
    <p:sldId id="573" r:id="rId37"/>
    <p:sldId id="577" r:id="rId38"/>
    <p:sldId id="578" r:id="rId39"/>
    <p:sldId id="581" r:id="rId40"/>
    <p:sldId id="611" r:id="rId41"/>
    <p:sldId id="612" r:id="rId42"/>
    <p:sldId id="614" r:id="rId43"/>
    <p:sldId id="582" r:id="rId44"/>
    <p:sldId id="613" r:id="rId45"/>
    <p:sldId id="583" r:id="rId46"/>
    <p:sldId id="584" r:id="rId47"/>
  </p:sldIdLst>
  <p:sldSz cx="9144000" cy="6858000" type="screen4x3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024">
          <p15:clr>
            <a:srgbClr val="A4A3A4"/>
          </p15:clr>
        </p15:guide>
        <p15:guide id="2" pos="2304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Himanshu Verma" initials="HV" lastIdx="1" clrIdx="0">
    <p:extLst>
      <p:ext uri="{19B8F6BF-5375-455C-9EA6-DF929625EA0E}">
        <p15:presenceInfo xmlns:p15="http://schemas.microsoft.com/office/powerpoint/2012/main" userId="Himanshu Verm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C0917"/>
    <a:srgbClr val="9CBD26"/>
    <a:srgbClr val="464AB3"/>
    <a:srgbClr val="DCB328"/>
    <a:srgbClr val="BBBCBA"/>
    <a:srgbClr val="BCBCBC"/>
    <a:srgbClr val="05A2E6"/>
    <a:srgbClr val="A04B9F"/>
    <a:srgbClr val="006F6C"/>
    <a:srgbClr val="1979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F0E0A78-A9DA-4C15-80E6-457093BC290B}" v="4" dt="2022-08-26T06:54:26.728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699" autoAdjust="0"/>
    <p:restoredTop sz="94533" autoAdjust="0"/>
  </p:normalViewPr>
  <p:slideViewPr>
    <p:cSldViewPr>
      <p:cViewPr varScale="1">
        <p:scale>
          <a:sx n="81" d="100"/>
          <a:sy n="81" d="100"/>
        </p:scale>
        <p:origin x="739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12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1842" y="-102"/>
      </p:cViewPr>
      <p:guideLst>
        <p:guide orient="horz" pos="3024"/>
        <p:guide pos="230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commentAuthors" Target="commentAuthors.xml"/><Relationship Id="rId55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56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uldeep Gairola" userId="1c834f3d-19b0-4d3e-bf24-d7c9be3a09af" providerId="ADAL" clId="{0F0E0A78-A9DA-4C15-80E6-457093BC290B}"/>
    <pc:docChg chg="undo custSel addSld modSld">
      <pc:chgData name="Kuldeep Gairola" userId="1c834f3d-19b0-4d3e-bf24-d7c9be3a09af" providerId="ADAL" clId="{0F0E0A78-A9DA-4C15-80E6-457093BC290B}" dt="2022-08-26T06:55:01.757" v="132" actId="20577"/>
      <pc:docMkLst>
        <pc:docMk/>
      </pc:docMkLst>
      <pc:sldChg chg="addSp delSp modSp add mod">
        <pc:chgData name="Kuldeep Gairola" userId="1c834f3d-19b0-4d3e-bf24-d7c9be3a09af" providerId="ADAL" clId="{0F0E0A78-A9DA-4C15-80E6-457093BC290B}" dt="2022-08-26T06:55:01.757" v="132" actId="20577"/>
        <pc:sldMkLst>
          <pc:docMk/>
          <pc:sldMk cId="2870595498" sldId="614"/>
        </pc:sldMkLst>
        <pc:spChg chg="mod">
          <ac:chgData name="Kuldeep Gairola" userId="1c834f3d-19b0-4d3e-bf24-d7c9be3a09af" providerId="ADAL" clId="{0F0E0A78-A9DA-4C15-80E6-457093BC290B}" dt="2022-08-26T06:53:46.377" v="102" actId="20577"/>
          <ac:spMkLst>
            <pc:docMk/>
            <pc:sldMk cId="2870595498" sldId="614"/>
            <ac:spMk id="3" creationId="{BA9C2AEC-B5D2-5DFC-FC83-B99CFB01A944}"/>
          </ac:spMkLst>
        </pc:spChg>
        <pc:spChg chg="add mod">
          <ac:chgData name="Kuldeep Gairola" userId="1c834f3d-19b0-4d3e-bf24-d7c9be3a09af" providerId="ADAL" clId="{0F0E0A78-A9DA-4C15-80E6-457093BC290B}" dt="2022-08-26T06:51:43.936" v="42" actId="14100"/>
          <ac:spMkLst>
            <pc:docMk/>
            <pc:sldMk cId="2870595498" sldId="614"/>
            <ac:spMk id="7" creationId="{35D00585-775D-823E-D568-17945EB1928F}"/>
          </ac:spMkLst>
        </pc:spChg>
        <pc:spChg chg="add mod">
          <ac:chgData name="Kuldeep Gairola" userId="1c834f3d-19b0-4d3e-bf24-d7c9be3a09af" providerId="ADAL" clId="{0F0E0A78-A9DA-4C15-80E6-457093BC290B}" dt="2022-08-26T06:51:38.697" v="41" actId="14100"/>
          <ac:spMkLst>
            <pc:docMk/>
            <pc:sldMk cId="2870595498" sldId="614"/>
            <ac:spMk id="8" creationId="{77010A17-4652-8714-14BD-28BC6524B445}"/>
          </ac:spMkLst>
        </pc:spChg>
        <pc:spChg chg="add mod">
          <ac:chgData name="Kuldeep Gairola" userId="1c834f3d-19b0-4d3e-bf24-d7c9be3a09af" providerId="ADAL" clId="{0F0E0A78-A9DA-4C15-80E6-457093BC290B}" dt="2022-08-26T06:54:19.829" v="107" actId="14100"/>
          <ac:spMkLst>
            <pc:docMk/>
            <pc:sldMk cId="2870595498" sldId="614"/>
            <ac:spMk id="11" creationId="{A7D57A70-863A-7531-C6E0-3119635915C7}"/>
          </ac:spMkLst>
        </pc:spChg>
        <pc:spChg chg="add mod">
          <ac:chgData name="Kuldeep Gairola" userId="1c834f3d-19b0-4d3e-bf24-d7c9be3a09af" providerId="ADAL" clId="{0F0E0A78-A9DA-4C15-80E6-457093BC290B}" dt="2022-08-26T06:55:01.757" v="132" actId="20577"/>
          <ac:spMkLst>
            <pc:docMk/>
            <pc:sldMk cId="2870595498" sldId="614"/>
            <ac:spMk id="12" creationId="{882ED244-54A8-4DE6-C325-C442FD165787}"/>
          </ac:spMkLst>
        </pc:spChg>
        <pc:picChg chg="add del">
          <ac:chgData name="Kuldeep Gairola" userId="1c834f3d-19b0-4d3e-bf24-d7c9be3a09af" providerId="ADAL" clId="{0F0E0A78-A9DA-4C15-80E6-457093BC290B}" dt="2022-08-26T06:48:47.146" v="3" actId="478"/>
          <ac:picMkLst>
            <pc:docMk/>
            <pc:sldMk cId="2870595498" sldId="614"/>
            <ac:picMk id="5" creationId="{1483F927-32A3-5D2D-65E0-E9DA9076907A}"/>
          </ac:picMkLst>
        </pc:picChg>
        <pc:picChg chg="add mod">
          <ac:chgData name="Kuldeep Gairola" userId="1c834f3d-19b0-4d3e-bf24-d7c9be3a09af" providerId="ADAL" clId="{0F0E0A78-A9DA-4C15-80E6-457093BC290B}" dt="2022-08-26T06:51:18.292" v="38" actId="1076"/>
          <ac:picMkLst>
            <pc:docMk/>
            <pc:sldMk cId="2870595498" sldId="614"/>
            <ac:picMk id="6" creationId="{41EB97D4-150C-3B18-58ED-876B2087B881}"/>
          </ac:picMkLst>
        </pc:picChg>
        <pc:picChg chg="add mod">
          <ac:chgData name="Kuldeep Gairola" userId="1c834f3d-19b0-4d3e-bf24-d7c9be3a09af" providerId="ADAL" clId="{0F0E0A78-A9DA-4C15-80E6-457093BC290B}" dt="2022-08-26T06:52:50.430" v="44" actId="1076"/>
          <ac:picMkLst>
            <pc:docMk/>
            <pc:sldMk cId="2870595498" sldId="614"/>
            <ac:picMk id="10" creationId="{BB3987BD-71D8-6DFC-69DA-1BF495FCAF7E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0CF4591-258B-4342-AF7E-FFFDBCCC3A8E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C8212AE9-C339-4A59-A84B-59AC650683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246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25293047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E1CAF19C-EE0E-48EE-B6AA-454C66AF66BE}" type="datetimeFigureOut">
              <a:rPr lang="en-US"/>
              <a:pPr>
                <a:defRPr/>
              </a:pPr>
              <a:t>8/26/2022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560888"/>
            <a:ext cx="5851525" cy="4319587"/>
          </a:xfrm>
          <a:prstGeom prst="rect">
            <a:avLst/>
          </a:prstGeom>
        </p:spPr>
        <p:txBody>
          <a:bodyPr vert="horz" lIns="96661" tIns="48331" rIns="96661" bIns="48331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79425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 eaLnBrk="0" hangingPunct="0">
              <a:defRPr sz="1300">
                <a:cs typeface="Arial" charset="0"/>
              </a:defRPr>
            </a:lvl1pPr>
          </a:lstStyle>
          <a:p>
            <a:pPr>
              <a:defRPr/>
            </a:pPr>
            <a:fld id="{A2277685-14D2-4D37-9422-8E32D9FB47C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2" name="fc" descr="Confidential"/>
          <p:cNvSpPr txBox="1">
            <a:spLocks noChangeArrowheads="1"/>
          </p:cNvSpPr>
          <p:nvPr/>
        </p:nvSpPr>
        <p:spPr bwMode="auto">
          <a:xfrm>
            <a:off x="0" y="9385300"/>
            <a:ext cx="73152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  <p:extLst>
      <p:ext uri="{BB962C8B-B14F-4D97-AF65-F5344CB8AC3E}">
        <p14:creationId xmlns:p14="http://schemas.microsoft.com/office/powerpoint/2010/main" val="4168754417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048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ight Triangle 3"/>
          <p:cNvSpPr/>
          <p:nvPr/>
        </p:nvSpPr>
        <p:spPr>
          <a:xfrm>
            <a:off x="0" y="4664075"/>
            <a:ext cx="9150350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5" name="Group 18"/>
          <p:cNvGrpSpPr>
            <a:grpSpLocks/>
          </p:cNvGrpSpPr>
          <p:nvPr/>
        </p:nvGrpSpPr>
        <p:grpSpPr bwMode="auto">
          <a:xfrm>
            <a:off x="-3175" y="4953000"/>
            <a:ext cx="9147175" cy="1911350"/>
            <a:chOff x="-3765" y="4832896"/>
            <a:chExt cx="9147765" cy="2032192"/>
          </a:xfrm>
        </p:grpSpPr>
        <p:sp>
          <p:nvSpPr>
            <p:cNvPr id="6" name="Freeform 5"/>
            <p:cNvSpPr>
              <a:spLocks/>
            </p:cNvSpPr>
            <p:nvPr/>
          </p:nvSpPr>
          <p:spPr bwMode="auto">
            <a:xfrm>
              <a:off x="1687032" y="4832896"/>
              <a:ext cx="7456968" cy="51817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Freeform 6"/>
            <p:cNvSpPr>
              <a:spLocks/>
            </p:cNvSpPr>
            <p:nvPr/>
          </p:nvSpPr>
          <p:spPr bwMode="auto">
            <a:xfrm>
              <a:off x="35926" y="5135025"/>
              <a:ext cx="9108074" cy="838869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Freeform 7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print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0" name="Straight Connector 9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4" descr="logo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anchor="b"/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4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5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BD463E24-86A2-4270-96A6-002A083AA2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4A6000-92C3-4382-AE7C-CAEF63FE6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0E34C-4B11-4B81-B974-26E870CB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6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3497C9-781B-4B52-B3F8-162E806A6F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hevron 3"/>
          <p:cNvSpPr/>
          <p:nvPr/>
        </p:nvSpPr>
        <p:spPr>
          <a:xfrm>
            <a:off x="3636963" y="3005138"/>
            <a:ext cx="182562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5" name="Chevron 4"/>
          <p:cNvSpPr/>
          <p:nvPr/>
        </p:nvSpPr>
        <p:spPr>
          <a:xfrm>
            <a:off x="3449638" y="3005138"/>
            <a:ext cx="18415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anchor="b"/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D70D3C94-B851-4B6E-B40D-5061259CFE6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9F667713-734E-4E09-8460-F85663CC87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/>
          <a:lstStyle>
            <a:lvl1pPr>
              <a:defRPr/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B282CB76-470D-42B2-AABA-1E3A3D57E34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A90F1541-EF90-4696-9A27-1F733DC579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4" name="Slide Number Placehold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4A9D84-FC3E-4976-8DAB-8164F3E387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>
    <p:whee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  <a:extLst/>
          </a:lstStyle>
          <a:p>
            <a:pPr>
              <a:defRPr/>
            </a:pPr>
            <a:fld id="{759B1BCB-74E9-4721-A0E0-13FFA1323F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whee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4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reeform 5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Right Triangle 6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hevron 8"/>
          <p:cNvSpPr/>
          <p:nvPr/>
        </p:nvSpPr>
        <p:spPr>
          <a:xfrm>
            <a:off x="8664575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0" name="Chevron 9"/>
          <p:cNvSpPr/>
          <p:nvPr/>
        </p:nvSpPr>
        <p:spPr>
          <a:xfrm>
            <a:off x="8477250" y="4987925"/>
            <a:ext cx="182563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tIns="0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>
            <a:normAutofit/>
          </a:bodyPr>
          <a:lstStyle>
            <a:lvl1pPr marL="0" indent="0">
              <a:buNone/>
              <a:defRPr sz="3200"/>
            </a:lvl1pPr>
            <a:extLst/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12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3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B5A4848D-7419-4425-91F9-69D1A36041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>
    <p:wheel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2"/>
          <p:cNvSpPr>
            <a:spLocks/>
          </p:cNvSpPr>
          <p:nvPr/>
        </p:nvSpPr>
        <p:spPr bwMode="auto">
          <a:xfrm>
            <a:off x="500063" y="5945188"/>
            <a:ext cx="4940300" cy="9207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2" name="Freeform 11"/>
          <p:cNvSpPr>
            <a:spLocks/>
          </p:cNvSpPr>
          <p:nvPr/>
        </p:nvSpPr>
        <p:spPr bwMode="auto">
          <a:xfrm>
            <a:off x="485775" y="5938838"/>
            <a:ext cx="3690938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4" name="Right Triangle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 cstate="print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33" name="Text Placeholder 29"/>
          <p:cNvSpPr>
            <a:spLocks noGrp="1"/>
          </p:cNvSpPr>
          <p:nvPr>
            <p:ph type="body" idx="1"/>
          </p:nvPr>
        </p:nvSpPr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6727825" y="6408738"/>
            <a:ext cx="1919288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4379913" y="6408738"/>
            <a:ext cx="2351087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r>
              <a:rPr lang="en-US"/>
              <a:t>MARQUISTECH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8647113" y="6408738"/>
            <a:ext cx="366712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036BBF65-8F27-4BBA-9A9F-29AE072AE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7" name="Picture 4" descr="logo"/>
          <p:cNvPicPr>
            <a:picLocks noChangeAspect="1" noChangeArrowheads="1"/>
          </p:cNvPicPr>
          <p:nvPr userDrawn="1"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67400" y="0"/>
            <a:ext cx="3276600" cy="852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fc" descr="Confidential"/>
          <p:cNvSpPr txBox="1">
            <a:spLocks noChangeArrowheads="1"/>
          </p:cNvSpPr>
          <p:nvPr userDrawn="1"/>
        </p:nvSpPr>
        <p:spPr bwMode="auto">
          <a:xfrm>
            <a:off x="0" y="6642100"/>
            <a:ext cx="9144000" cy="2460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Verdana" pitchFamily="34" charset="0"/>
                <a:cs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1000" b="1">
                <a:solidFill>
                  <a:srgbClr val="EB6312"/>
                </a:solidFill>
                <a:latin typeface="arial"/>
              </a:rPr>
              <a:t>Confidential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85" r:id="rId1"/>
    <p:sldLayoutId id="2147484380" r:id="rId2"/>
    <p:sldLayoutId id="2147484386" r:id="rId3"/>
    <p:sldLayoutId id="2147484387" r:id="rId4"/>
    <p:sldLayoutId id="2147484388" r:id="rId5"/>
    <p:sldLayoutId id="2147484389" r:id="rId6"/>
    <p:sldLayoutId id="2147484381" r:id="rId7"/>
    <p:sldLayoutId id="2147484390" r:id="rId8"/>
    <p:sldLayoutId id="2147484391" r:id="rId9"/>
    <p:sldLayoutId id="2147484382" r:id="rId10"/>
    <p:sldLayoutId id="2147484383" r:id="rId11"/>
  </p:sldLayoutIdLst>
  <p:transition>
    <p:wheel/>
  </p:transition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100" b="1">
          <a:solidFill>
            <a:schemeClr val="tx2"/>
          </a:solidFill>
          <a:latin typeface="Lucida Sans Unicode" pitchFamily="34" charset="0"/>
        </a:defRPr>
      </a:lvl9pPr>
      <a:extLst/>
    </p:titleStyle>
    <p:bodyStyle>
      <a:lvl1pPr marL="365125" indent="-255588" algn="l" rtl="0" eaLnBrk="0" fontAlgn="base" hangingPunct="0">
        <a:spcBef>
          <a:spcPts val="400"/>
        </a:spcBef>
        <a:spcAft>
          <a:spcPct val="0"/>
        </a:spcAft>
        <a:buClr>
          <a:schemeClr val="accent1"/>
        </a:buClr>
        <a:buSzPct val="68000"/>
        <a:buFont typeface="Wingdings 3" pitchFamily="18" charset="2"/>
        <a:buChar char=""/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0713" indent="-228600" algn="l" rtl="0" eaLnBrk="0" fontAlgn="base" hangingPunct="0">
        <a:spcBef>
          <a:spcPts val="325"/>
        </a:spcBef>
        <a:spcAft>
          <a:spcPct val="0"/>
        </a:spcAft>
        <a:buClr>
          <a:schemeClr val="accent1"/>
        </a:buClr>
        <a:buFont typeface="Verdana" pitchFamily="34" charset="0"/>
        <a:buChar char="◦"/>
        <a:defRPr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8838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SzPct val="100000"/>
        <a:buFont typeface="Wingdings 2" pitchFamily="18" charset="2"/>
        <a:buChar char="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0" fontAlgn="base" hangingPunct="0">
        <a:spcBef>
          <a:spcPts val="350"/>
        </a:spcBef>
        <a:spcAft>
          <a:spcPct val="0"/>
        </a:spcAft>
        <a:buClr>
          <a:schemeClr val="accent2"/>
        </a:buClr>
        <a:buFont typeface="Wingdings 2" pitchFamily="18" charset="2"/>
        <a:buChar char="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/>
        <p:txBody>
          <a:bodyPr>
            <a:normAutofit fontScale="90000"/>
            <a:scene3d>
              <a:camera prst="orthographicFront">
                <a:rot lat="0" lon="0" rev="0"/>
              </a:camera>
              <a:lightRig rig="contrasting" dir="t">
                <a:rot lat="0" lon="0" rev="4500000"/>
              </a:lightRig>
            </a:scene3d>
            <a:sp3d contourW="6350" prstMaterial="metal">
              <a:bevelT w="127000" h="31750" prst="relaxedInset"/>
              <a:contourClr>
                <a:schemeClr val="accent1">
                  <a:shade val="75000"/>
                </a:schemeClr>
              </a:contourClr>
            </a:sp3d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ahoma" pitchFamily="34" charset="0"/>
              </a:rPr>
              <a:t>MARQUIS TECHNOLOGIES</a:t>
            </a:r>
            <a:br>
              <a:rPr lang="en-US" sz="5300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Cambria" pitchFamily="18" charset="0"/>
                <a:cs typeface="Times New Roman" pitchFamily="18" charset="0"/>
              </a:rPr>
            </a:br>
            <a:br>
              <a:rPr lang="en-US" cap="all" dirty="0">
                <a:ln w="0"/>
                <a:gradFill flip="none">
                  <a:gsLst>
                    <a:gs pos="0">
                      <a:schemeClr val="accent1">
                        <a:tint val="75000"/>
                        <a:shade val="75000"/>
                        <a:satMod val="170000"/>
                      </a:schemeClr>
                    </a:gs>
                    <a:gs pos="49000">
                      <a:schemeClr val="accent1">
                        <a:tint val="88000"/>
                        <a:shade val="65000"/>
                        <a:satMod val="172000"/>
                      </a:schemeClr>
                    </a:gs>
                    <a:gs pos="50000">
                      <a:schemeClr val="accent1">
                        <a:shade val="65000"/>
                        <a:satMod val="130000"/>
                      </a:schemeClr>
                    </a:gs>
                    <a:gs pos="92000">
                      <a:schemeClr val="accent1">
                        <a:shade val="50000"/>
                        <a:satMod val="120000"/>
                      </a:schemeClr>
                    </a:gs>
                    <a:gs pos="100000">
                      <a:schemeClr val="accent1">
                        <a:shade val="48000"/>
                        <a:satMod val="120000"/>
                      </a:schemeClr>
                    </a:gs>
                  </a:gsLst>
                  <a:lin ang="5400000"/>
                </a:gradFill>
                <a:effectLst>
                  <a:reflection blurRad="12700" stA="50000" endPos="50000" dist="5000" dir="5400000" sy="-100000" rotWithShape="0"/>
                </a:effectLst>
                <a:latin typeface="Times New Roman" pitchFamily="18" charset="0"/>
                <a:cs typeface="Times New Roman" pitchFamily="18" charset="0"/>
              </a:rPr>
            </a:br>
            <a:endParaRPr lang="en-US" sz="3600" cap="all" dirty="0">
              <a:ln w="0"/>
              <a:gradFill flip="none">
                <a:gsLst>
                  <a:gs pos="0">
                    <a:schemeClr val="accent1">
                      <a:tint val="75000"/>
                      <a:shade val="75000"/>
                      <a:satMod val="170000"/>
                    </a:schemeClr>
                  </a:gs>
                  <a:gs pos="49000">
                    <a:schemeClr val="accent1">
                      <a:tint val="88000"/>
                      <a:shade val="65000"/>
                      <a:satMod val="172000"/>
                    </a:schemeClr>
                  </a:gs>
                  <a:gs pos="50000">
                    <a:schemeClr val="accent1">
                      <a:shade val="65000"/>
                      <a:satMod val="130000"/>
                    </a:schemeClr>
                  </a:gs>
                  <a:gs pos="92000">
                    <a:schemeClr val="accent1">
                      <a:shade val="50000"/>
                      <a:satMod val="120000"/>
                    </a:schemeClr>
                  </a:gs>
                  <a:gs pos="100000">
                    <a:schemeClr val="accent1">
                      <a:shade val="48000"/>
                      <a:satMod val="120000"/>
                    </a:schemeClr>
                  </a:gs>
                </a:gsLst>
                <a:lin ang="5400000"/>
              </a:gradFill>
              <a:effectLst>
                <a:reflection blurRad="12700" stA="50000" endPos="50000" dist="5000" dir="5400000" sy="-100000" rotWithShape="0"/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62000" y="2819400"/>
            <a:ext cx="7772400" cy="1200150"/>
          </a:xfrm>
        </p:spPr>
        <p:txBody>
          <a:bodyPr/>
          <a:lstStyle/>
          <a:p>
            <a:pPr marR="0" algn="ctr" eaLnBrk="1" hangingPunct="1"/>
            <a:r>
              <a:rPr lang="en-US" sz="28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Cambria" pitchFamily="18" charset="0"/>
                <a:cs typeface="Times New Roman" pitchFamily="18" charset="0"/>
              </a:rPr>
              <a:t>Drive Route MUMBAI</a:t>
            </a: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  <a:p>
            <a:pPr marR="0" algn="ctr" eaLnBrk="1" hangingPunct="1"/>
            <a:endParaRPr lang="en-US" dirty="0">
              <a:solidFill>
                <a:srgbClr val="0070C0"/>
              </a:solidFill>
              <a:latin typeface="Cambria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1828800" y="5486400"/>
            <a:ext cx="259080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br>
              <a:rPr lang="en-US" altLang="de-DE" sz="1400" kern="0" dirty="0">
                <a:solidFill>
                  <a:schemeClr val="tx2"/>
                </a:solidFill>
                <a:latin typeface="+mj-lt"/>
                <a:ea typeface="+mj-ea"/>
                <a:cs typeface="+mj-cs"/>
              </a:rPr>
            </a:br>
            <a:endParaRPr lang="en-US" altLang="de-DE" sz="1400" kern="0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9221" name="Picture 2" descr="C:\Documents and Settings\MT\Local Settings\Temporary Internet Files\Content.IE5\48WXOG2M\MC900412566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010400" y="3810000"/>
            <a:ext cx="1871663" cy="211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8930C0C-1B76-4E83-5739-ED6D4524EC1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7958D97-02DD-5BF5-D7F5-A8EF171F4D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operator 3CA (B3+B1+B41)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RELIANCE HOSPITAL &gt;&gt; TURBHE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6207790-043C-783F-0A72-203339BB3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85360692"/>
      </p:ext>
    </p:extLst>
  </p:cSld>
  <p:clrMapOvr>
    <a:masterClrMapping/>
  </p:clrMapOvr>
  <p:transition>
    <p:whee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9AFB78C-9CF8-48D1-8D15-EDE6279A8E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489" y="338138"/>
            <a:ext cx="8229600" cy="11430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HO from B41 to B3 for VI 4G VoLTE operator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VASHI &gt;&gt; SECTOR 15 &gt;&gt; HDFC BANK &gt;&gt; KOPAR KHAIRANE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29D20855-CBC2-EB13-0311-82C28895C9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5A0C1A-BF24-FD46-6C52-2FCEDDBA3D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8" y="1503716"/>
            <a:ext cx="8229599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53047284"/>
      </p:ext>
    </p:extLst>
  </p:cSld>
  <p:clrMapOvr>
    <a:masterClrMapping/>
  </p:clrMapOvr>
  <p:transition>
    <p:wheel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5037AE8-59D4-DEC2-79C0-94DCD6235D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6080153B-B5F0-49A3-6827-47234E328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 HO from B3 to B41 for VI 4G VoLTE operator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SECTOR 4 &gt;&gt; GAGANGIRI MAHARAJ MARG &gt;&gt; CIDCO COMPLEX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4CEF68E-2178-D77A-7453-63137CFB2D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489" y="1481138"/>
            <a:ext cx="8218311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84296888"/>
      </p:ext>
    </p:extLst>
  </p:cSld>
  <p:clrMapOvr>
    <a:masterClrMapping/>
  </p:clrMapOvr>
  <p:transition>
    <p:wheel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04852D8-C434-460B-860A-7B3222D90A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457200"/>
            <a:ext cx="8534400" cy="990600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SRVCC VI 4G VoLTE to VI 2G RAT </a:t>
            </a:r>
            <a:b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during ongoing MO call</a:t>
            </a:r>
            <a:br>
              <a:rPr lang="en-US" sz="96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Drive</a:t>
            </a:r>
            <a:endParaRPr lang="en-US" sz="1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D0F7168-868D-89FE-5A81-BAF853BECE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237" y="1752600"/>
            <a:ext cx="7324725" cy="39147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09795846"/>
      </p:ext>
    </p:extLst>
  </p:cSld>
  <p:clrMapOvr>
    <a:masterClrMapping/>
  </p:clrMapOvr>
  <p:transition>
    <p:wheel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F8CA0FB-5B2A-4269-A4A1-E90BDC580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44562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Crowded Area for VI</a:t>
            </a:r>
            <a:br>
              <a:rPr lang="en-US" sz="18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APMC Market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E9160E-21A9-18BC-B337-0B1E6FF394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8F05FC-52C1-6141-35A0-E637A60DA8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8317"/>
            <a:ext cx="8229600" cy="4528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54708223"/>
      </p:ext>
    </p:extLst>
  </p:cSld>
  <p:clrMapOvr>
    <a:masterClrMapping/>
  </p:clrMapOvr>
  <p:transition>
    <p:wheel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E917250-83D8-4BB6-B90E-9DE5CC978E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-609600"/>
            <a:ext cx="8229600" cy="2590800"/>
          </a:xfrm>
        </p:spPr>
        <p:txBody>
          <a:bodyPr>
            <a:no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Mix Coverage &amp; Different band Route for long                                                    call for VI 4G VoLTE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4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GHANSOLI &gt;&gt; GHANSOLI CITY &gt;&gt; TURBHE &gt;&gt; VASHI &gt;&gt; BLUE DIAMOND &gt;&gt; VASHI CITY &gt;&gt; GHANSOLI DRIVE &gt;&gt; MBP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40BB0F5-81ED-3136-40D8-4F79934533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78BCF81-97B8-70D8-8FFF-9D7B244E3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81138"/>
            <a:ext cx="82296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17615779"/>
      </p:ext>
    </p:extLst>
  </p:cSld>
  <p:clrMapOvr>
    <a:masterClrMapping/>
  </p:clrMapOvr>
  <p:transition>
    <p:wheel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7E2C2A6-27FD-4D5C-BD86-FA4E88FC7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Good Coverage Area Band3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TREE HOUSE NURSERY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EA16AE-6666-5DE6-500F-BAE510FB6E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E7ECEB-F5D0-5CDF-4415-A4FBE273E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657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2769737"/>
      </p:ext>
    </p:extLst>
  </p:cSld>
  <p:clrMapOvr>
    <a:masterClrMapping/>
  </p:clrMapOvr>
  <p:transition>
    <p:wheel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0F91FF2-FCA7-4EE8-AD9B-D935920A77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417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Mix Coverage Area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235C40-1CDE-E9BE-D3A7-A1CA882530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38B33BA-0D5C-E9D2-61E4-E4EF2E7406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58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68908290"/>
      </p:ext>
    </p:extLst>
  </p:cSld>
  <p:clrMapOvr>
    <a:masterClrMapping/>
  </p:clrMapOvr>
  <p:transition>
    <p:wheel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90DC112-201A-47D2-830D-A41186E26C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Weak Coverage Area Band3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PLOT 7-15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F4B8959-0641-EEED-2981-E5BC087FC2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E37F3F5-B440-87F0-F4B4-A53E737306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75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75708258"/>
      </p:ext>
    </p:extLst>
  </p:cSld>
  <p:clrMapOvr>
    <a:masterClrMapping/>
  </p:clrMapOvr>
  <p:transition>
    <p:wheel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C346765-C4B1-41DF-98C1-CB4F94D848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4A7BBE3-929D-47A1-91DC-B1F66F08A2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1500" y="304800"/>
            <a:ext cx="8267700" cy="1295400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Good Coverage Area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TREE HOUSE NURSERY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D1E73C0-823D-EC27-EA9F-F188DC71B8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88" y="1481138"/>
            <a:ext cx="8243711" cy="46074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8949632"/>
      </p:ext>
    </p:extLst>
  </p:cSld>
  <p:clrMapOvr>
    <a:masterClrMapping/>
  </p:clrMapOvr>
  <p:transition>
    <p:whee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57200" y="2286000"/>
            <a:ext cx="8229600" cy="2743200"/>
          </a:xfrm>
        </p:spPr>
        <p:txBody>
          <a:bodyPr/>
          <a:lstStyle/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Near Cell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RSRP:  -60dbm to -75dbm   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Mixed</a:t>
            </a:r>
            <a:r>
              <a:rPr lang="en-US" sz="2400" dirty="0"/>
              <a:t>	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Mobility: RSRP   :  -75dbm to -95dbm</a:t>
            </a:r>
          </a:p>
          <a:p>
            <a:r>
              <a:rPr lang="en-US" sz="2400" b="1" dirty="0">
                <a:latin typeface="Calibri" pitchFamily="34" charset="0"/>
                <a:cs typeface="Calibri" pitchFamily="34" charset="0"/>
              </a:rPr>
              <a:t>Cell Edge	</a:t>
            </a:r>
            <a:r>
              <a:rPr lang="en-US" sz="2400" dirty="0"/>
              <a:t>:-</a:t>
            </a:r>
            <a:r>
              <a:rPr lang="en-US" sz="2000" dirty="0">
                <a:solidFill>
                  <a:srgbClr val="002060"/>
                </a:solidFill>
                <a:latin typeface="Calibri" pitchFamily="34" charset="0"/>
                <a:cs typeface="Calibri" pitchFamily="34" charset="0"/>
              </a:rPr>
              <a:t>Stationary: RSRP : -95dbm to -115dbm   </a:t>
            </a:r>
            <a:endParaRPr lang="en-US" sz="2000" dirty="0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600" b="0" dirty="0">
                <a:effectLst/>
                <a:latin typeface="Cambria" pitchFamily="18" charset="0"/>
              </a:rPr>
              <a:t>Drive Route</a:t>
            </a:r>
          </a:p>
        </p:txBody>
      </p:sp>
    </p:spTree>
  </p:cSld>
  <p:clrMapOvr>
    <a:masterClrMapping/>
  </p:clrMapOvr>
  <p:transition>
    <p:whee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86DC84A-DB90-48CC-A564-DF1FC8CB4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Weak Coverage Area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PLOT 7-15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14FD8CE-D95E-56F3-1F06-3AEBCB4FC4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443DBC-EAE2-9BE9-2F8C-BE66D09F32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307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09246350"/>
      </p:ext>
    </p:extLst>
  </p:cSld>
  <p:clrMapOvr>
    <a:masterClrMapping/>
  </p:clrMapOvr>
  <p:transition>
    <p:whee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187CA76-6227-4C88-AF33-FE592F73BF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Band Handover (B3 – 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Near St.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Xaviers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Airoli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Subway sector 5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Airoli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D74F696-ECA6-8CE0-1411-EC7A7E45BE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4B2FD0-63F3-FB62-E41F-C61F226104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9"/>
            <a:ext cx="82296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72853121"/>
      </p:ext>
    </p:extLst>
  </p:cSld>
  <p:clrMapOvr>
    <a:masterClrMapping/>
  </p:clrMapOvr>
  <p:transition>
    <p:wheel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C1AA662-9975-4E22-9563-70C14F5EEE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Band Handover B40 to B3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Turbhe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Palm Beach Road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ADBA438-6A94-33CE-8E72-3056E7A129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27B6427-2B0E-4484-8DA5-8C1005F9D9B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6549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7226236"/>
      </p:ext>
    </p:extLst>
  </p:cSld>
  <p:clrMapOvr>
    <a:masterClrMapping/>
  </p:clrMapOvr>
  <p:transition>
    <p:wheel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D6C9F60-F99A-4208-AD18-24638EAD892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B4D2415-28CB-4211-B8FF-B41A2B1108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12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Non CA B3 to CA (B40 + B40) Handover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Near Radha Krishna temple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Rabale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railway station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D447723-ECD7-EF1A-D8C0-3E70EC1F07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33" y="1417638"/>
            <a:ext cx="8353948" cy="45894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54228940"/>
      </p:ext>
    </p:extLst>
  </p:cSld>
  <p:clrMapOvr>
    <a:masterClrMapping/>
  </p:clrMapOvr>
  <p:transition>
    <p:wheel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888FE12-7065-4529-8868-5E1D60D73F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09600"/>
            <a:ext cx="8229600" cy="8080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(B40+B40) to Non CA B40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Near SECTOR 26 &gt;&gt; SECTOR 30 GHANSOLI via Thane - Belapur Highway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D02926B-4EB5-CC55-90C7-8C223C4F2C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8996416-C784-0186-0EE5-0C7829A881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04937"/>
            <a:ext cx="8229600" cy="46021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67736304"/>
      </p:ext>
    </p:extLst>
  </p:cSld>
  <p:clrMapOvr>
    <a:masterClrMapping/>
  </p:clrMapOvr>
  <p:transition>
    <p:whee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68F1C98-DA08-4BA7-9D41-1EE7228652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to CA Handover(B3+B40) to (B40+B40)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Reliance hospital &gt;&gt; Service road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0DEA492-2BFD-B27E-9B3B-22A77C4C46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1C9C8F0-57C5-2F10-D102-73F61323858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5827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05689243"/>
      </p:ext>
    </p:extLst>
  </p:cSld>
  <p:clrMapOvr>
    <a:masterClrMapping/>
  </p:clrMapOvr>
  <p:transition>
    <p:wheel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E7DA2A5-D56E-A7BF-1DAB-552783784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C09EF81-A378-564A-634A-1A4BDEE786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CA to CA Handover(B40+B40) to (B3+B40)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NESCO (GATE 2) Goregaon East &gt;&gt; </a:t>
            </a:r>
            <a:r>
              <a:rPr lang="en-IN" sz="200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Lodha</a:t>
            </a:r>
            <a:r>
              <a:rPr lang="en-IN" sz="20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N" sz="2000" i="0" dirty="0" err="1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Fiorenza</a:t>
            </a:r>
            <a:r>
              <a:rPr lang="en-IN" sz="20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Goregaon East</a:t>
            </a:r>
            <a:r>
              <a:rPr lang="en-IN" sz="200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  <a:br>
              <a:rPr lang="en-IN" sz="1000" b="0" i="0" dirty="0">
                <a:solidFill>
                  <a:srgbClr val="000000"/>
                </a:solidFill>
                <a:effectLst/>
                <a:latin typeface="Google Sans"/>
              </a:rPr>
            </a:b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4A19A3-B0FE-6765-B028-73E0B3DE5E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5494"/>
            <a:ext cx="8229600" cy="47249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78518615"/>
      </p:ext>
    </p:extLst>
  </p:cSld>
  <p:clrMapOvr>
    <a:masterClrMapping/>
  </p:clrMapOvr>
  <p:transition>
    <p:wheel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D5AFF36-A05F-A21F-EBD6-99EF95B74B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9D7AD7B-FF3F-9F80-009E-A1E94C3EDB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3CA (B3+B40+B40)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RCP &gt;&gt; Near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Nocil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naka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ground Ghansoli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462A24-33F5-7845-630A-348904470B7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0022" y="1481138"/>
            <a:ext cx="8226778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39652486"/>
      </p:ext>
    </p:extLst>
  </p:cSld>
  <p:clrMapOvr>
    <a:masterClrMapping/>
  </p:clrMapOvr>
  <p:transition>
    <p:wheel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9A0F87A-00D7-1839-4A12-B808E67B8EC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DAE84B9-1C69-C810-C9C4-C7AE4A11B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operator 3CA (B3+B40+B40)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RCP &gt;&gt; TURBHE FLYOVER &gt;&gt; VASHI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02817B-B3FB-08F0-8894-B5579ED04B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210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28372117"/>
      </p:ext>
    </p:extLst>
  </p:cSld>
  <p:clrMapOvr>
    <a:masterClrMapping/>
  </p:clrMapOvr>
  <p:transition>
    <p:whee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DA1CBB3-F795-4993-9F2F-84419B721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9604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Airtel 4G VOLTE Long Call Drive Route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Thane-Belapur Highway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Turbhe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Vashi &gt;&gt; Blue Diamond.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54F3661-6DA4-3D69-4593-F46F85FC71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C982C43-638C-109E-8A00-2226B54FBE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63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368543"/>
      </p:ext>
    </p:extLst>
  </p:cSld>
  <p:clrMapOvr>
    <a:masterClrMapping/>
  </p:clrMapOvr>
  <p:transition>
    <p:whee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62E4FCD-BF11-4651-9187-1B57F4796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Good Coverage Area Band3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TREE HOUSE NURSERY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01E37EF-6405-2335-5300-D52C11A4DE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504121C-FEBC-CE68-7A1D-E27D5C1F75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844" y="1481138"/>
            <a:ext cx="8223956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206945"/>
      </p:ext>
    </p:extLst>
  </p:cSld>
  <p:clrMapOvr>
    <a:masterClrMapping/>
  </p:clrMapOvr>
  <p:transition>
    <p:whee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38E8A76-DC16-4A77-AA46-00A11B015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Crowded Area for Airtel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APMC Market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8327D85A-68BB-D1EC-6B83-D470E5D539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05B8CD-0B7D-21BB-9EC7-C0DEA13A5A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8317"/>
            <a:ext cx="8229600" cy="4528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3327872"/>
      </p:ext>
    </p:extLst>
  </p:cSld>
  <p:clrMapOvr>
    <a:masterClrMapping/>
  </p:clrMapOvr>
  <p:transition>
    <p:wheel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B28D764-6550-460D-B96A-72C04A3145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FA10457-744D-446A-AB0F-48E8833128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Good coverage Band 5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Vashi Blue Diamond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B4AA6C9-61EE-B5E4-8AEB-CBF668FFEA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315325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40570884"/>
      </p:ext>
    </p:extLst>
  </p:cSld>
  <p:clrMapOvr>
    <a:masterClrMapping/>
  </p:clrMapOvr>
  <p:transition>
    <p:wheel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7E566D8-3BAD-4972-8729-ECD1E25643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Mix Coverage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Mamura &gt;&gt; Fortis Hospital &gt;&gt; Sector 62 circle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C1D55E5-7756-82A1-6781-BE7095F560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837BE9-BE8F-7272-24C2-06CC94DBE9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47800"/>
            <a:ext cx="82296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6457605"/>
      </p:ext>
    </p:extLst>
  </p:cSld>
  <p:clrMapOvr>
    <a:masterClrMapping/>
  </p:clrMapOvr>
  <p:transition>
    <p:wheel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0CF68A2-FBD8-4258-B8C9-A04C2ED26F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Weak coverage Band 40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Parmarth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Niketan Marg, Juhu Nagar, Sector 29, Vashi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33C2FE7-E7EC-1288-BF24-5010AE83E5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8B277E7-2181-B1EE-703A-222BC25353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305800" cy="4648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05996375"/>
      </p:ext>
    </p:extLst>
  </p:cSld>
  <p:clrMapOvr>
    <a:masterClrMapping/>
  </p:clrMapOvr>
  <p:transition>
    <p:wheel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2CA7AE0-5EF9-4E00-BD80-0559057EB1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 Band 3 to Band 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Main Gate &gt;&gt; Rupa Solitaire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A793E73-D7EE-B530-ADBB-605D0C371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A4B7B3-7ADB-6528-2511-C93560B9FF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484089"/>
      </p:ext>
    </p:extLst>
  </p:cSld>
  <p:clrMapOvr>
    <a:masterClrMapping/>
  </p:clrMapOvr>
  <p:transition>
    <p:wheel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9906391-CE29-4960-9EBA-91F0E38A62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Band 3 to band 5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SECTOR 4 &gt;&gt; GAGANGIRI MAHARAJ MARG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247DC0-C336-E5E3-7A6A-6AD3D53010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E03866-6BBB-A3B6-4E95-84243AE96A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3235226"/>
      </p:ext>
    </p:extLst>
  </p:cSld>
  <p:clrMapOvr>
    <a:masterClrMapping/>
  </p:clrMapOvr>
  <p:transition>
    <p:wheel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F8843FB-98DE-458B-B8D1-F51A87F32C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 Band HO from Band 5 to Band 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Rupa Solitaire &gt;&gt; MBP Main Gate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E1032DE-746D-F9D7-FFFA-73EF4E5BCB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8045A49-0D78-8F30-4D5C-10C45F1EAB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4902301"/>
      </p:ext>
    </p:extLst>
  </p:cSld>
  <p:clrMapOvr>
    <a:masterClrMapping/>
  </p:clrMapOvr>
  <p:transition>
    <p:wheel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2DFF593E-5ADE-484D-A9AC-7CE8105BC7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655638"/>
          </a:xfrm>
        </p:spPr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Handover from CA cell to CA cell : 2CA_Band 5 + Band 40 to Band 40 + Band 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flyover &gt;&gt;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kopar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khairane</a:t>
            </a:r>
            <a:endParaRPr lang="en-US" sz="20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4473B3AB-C17C-91D7-723B-C95D308749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7D083B2-D7D6-03BA-49EA-4491444123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56040148"/>
      </p:ext>
    </p:extLst>
  </p:cSld>
  <p:clrMapOvr>
    <a:masterClrMapping/>
  </p:clrMapOvr>
  <p:transition>
    <p:wheel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B1915D-4474-4348-95E4-21F2614DD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: 3CA_B5+B40+B40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Location &gt;&gt; Near Oriental Institute of management sector 12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F141F15-5E6A-6982-16F1-851BEE4E09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14482A-7A34-5C4A-289D-8D7D0815D7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2852766"/>
      </p:ext>
    </p:extLst>
  </p:cSld>
  <p:clrMapOvr>
    <a:masterClrMapping/>
  </p:clrMapOvr>
  <p:transition>
    <p:wheel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3368083-4DE9-4F00-8B52-D92577DB4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685800"/>
            <a:ext cx="8229600" cy="7318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Operator: Non CA cell to CA cell : B (40) to B (40) + B (40)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&gt;&gt;Near MBP Main Gate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8145C07-567C-EED3-C9B4-1FE718E84C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4E10622-FC69-488D-F7AE-B74809B124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305800" cy="45797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59498935"/>
      </p:ext>
    </p:extLst>
  </p:cSld>
  <p:clrMapOvr>
    <a:masterClrMapping/>
  </p:clrMapOvr>
  <p:transition>
    <p:wheel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7766DDBA-D30A-4478-04D6-3F8BCFAF50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71912779-FE14-F046-78C8-2F230D73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Good Coverage Area Band41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VASHI &gt;&gt; BLUE DIAMOND &gt;&gt; NEAR TREE HOUSE NURSERY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C05D66F-1DDE-C860-144C-D8778D028A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6782"/>
            <a:ext cx="8229600" cy="452031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78452011"/>
      </p:ext>
    </p:extLst>
  </p:cSld>
  <p:clrMapOvr>
    <a:masterClrMapping/>
  </p:clrMapOvr>
  <p:transition>
    <p:wheel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B84F769-56E2-AA1F-8D84-A557D3114C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F7819A2E-A289-667F-340B-B08761ABC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Operator: CA cell to non CA cell : B (5) to B (40) + B (5)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Rupa solitaire to MBP Main Gate</a:t>
            </a:r>
            <a:endParaRPr lang="en-US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E41F1F-01AD-A07A-FE36-A661C4F52A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524000"/>
            <a:ext cx="8229600" cy="4495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3819445"/>
      </p:ext>
    </p:extLst>
  </p:cSld>
  <p:clrMapOvr>
    <a:masterClrMapping/>
  </p:clrMapOvr>
  <p:transition>
    <p:whee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B8A2E2-7A52-94DF-6E35-A6D6D0FD2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9C2AEC-B5D2-5DFC-FC83-B99CFB01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Operator: 5G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Route: Backside 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inorbit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Mall (Vashi)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BAND: NSA N78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 NARFCN: 636672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483F927-32A3-5D2D-65E0-E9DA907690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73392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34402909"/>
      </p:ext>
    </p:extLst>
  </p:cSld>
  <p:clrMapOvr>
    <a:masterClrMapping/>
  </p:clrMapOvr>
  <p:transition>
    <p:whee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CB8A2E2-7A52-94DF-6E35-A6D6D0FD2CF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A9C2AEC-B5D2-5DFC-FC83-B99CFB01A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Operator: 5G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Route: Exit Gate Infinity Mall (</a:t>
            </a:r>
            <a:r>
              <a:rPr lang="en-US" sz="20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Jogeshwari</a:t>
            </a: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-W)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BAND: SA N78</a:t>
            </a:r>
            <a:b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NR NARFCN: 634080</a:t>
            </a:r>
            <a:endParaRPr lang="en-IN" sz="20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EB97D4-150C-3B18-58ED-876B2087B8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2709"/>
            <a:ext cx="8229600" cy="4524391"/>
          </a:xfrm>
          <a:prstGeom prst="rect">
            <a:avLst/>
          </a:prstGeom>
        </p:spPr>
      </p:pic>
      <p:sp>
        <p:nvSpPr>
          <p:cNvPr id="7" name="Arrow: Up 6">
            <a:extLst>
              <a:ext uri="{FF2B5EF4-FFF2-40B4-BE49-F238E27FC236}">
                <a16:creationId xmlns:a16="http://schemas.microsoft.com/office/drawing/2014/main" id="{35D00585-775D-823E-D568-17945EB1928F}"/>
              </a:ext>
            </a:extLst>
          </p:cNvPr>
          <p:cNvSpPr/>
          <p:nvPr/>
        </p:nvSpPr>
        <p:spPr>
          <a:xfrm rot="7851461">
            <a:off x="5203741" y="4210051"/>
            <a:ext cx="322925" cy="586911"/>
          </a:xfrm>
          <a:prstGeom prst="upArrow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Arrow: Up 7">
            <a:extLst>
              <a:ext uri="{FF2B5EF4-FFF2-40B4-BE49-F238E27FC236}">
                <a16:creationId xmlns:a16="http://schemas.microsoft.com/office/drawing/2014/main" id="{77010A17-4652-8714-14BD-28BC6524B445}"/>
              </a:ext>
            </a:extLst>
          </p:cNvPr>
          <p:cNvSpPr/>
          <p:nvPr/>
        </p:nvSpPr>
        <p:spPr>
          <a:xfrm rot="13287935">
            <a:off x="3041798" y="4466816"/>
            <a:ext cx="322925" cy="563808"/>
          </a:xfrm>
          <a:prstGeom prst="upArrow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B3987BD-71D8-6DFC-69DA-1BF495FCAF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12212" y="3102688"/>
            <a:ext cx="2524125" cy="1257300"/>
          </a:xfrm>
          <a:prstGeom prst="rect">
            <a:avLst/>
          </a:prstGeom>
        </p:spPr>
      </p:pic>
      <p:sp>
        <p:nvSpPr>
          <p:cNvPr id="11" name="Arrow: Up 10">
            <a:extLst>
              <a:ext uri="{FF2B5EF4-FFF2-40B4-BE49-F238E27FC236}">
                <a16:creationId xmlns:a16="http://schemas.microsoft.com/office/drawing/2014/main" id="{A7D57A70-863A-7531-C6E0-3119635915C7}"/>
              </a:ext>
            </a:extLst>
          </p:cNvPr>
          <p:cNvSpPr/>
          <p:nvPr/>
        </p:nvSpPr>
        <p:spPr>
          <a:xfrm rot="15028583">
            <a:off x="2889383" y="1514041"/>
            <a:ext cx="217934" cy="1397477"/>
          </a:xfrm>
          <a:prstGeom prst="upArrow">
            <a:avLst/>
          </a:prstGeom>
          <a:noFill/>
          <a:ln w="79375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82ED244-54A8-4DE6-C325-C442FD165787}"/>
              </a:ext>
            </a:extLst>
          </p:cNvPr>
          <p:cNvSpPr txBox="1"/>
          <p:nvPr/>
        </p:nvSpPr>
        <p:spPr>
          <a:xfrm>
            <a:off x="3730252" y="1806368"/>
            <a:ext cx="25005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highlight>
                  <a:srgbClr val="FFFF00"/>
                </a:highlight>
              </a:rPr>
              <a:t>NR </a:t>
            </a:r>
            <a:r>
              <a:rPr lang="en-US" dirty="0">
                <a:highlight>
                  <a:srgbClr val="FFFF00"/>
                </a:highlight>
              </a:rPr>
              <a:t>to LTE Handover</a:t>
            </a:r>
          </a:p>
        </p:txBody>
      </p:sp>
    </p:spTree>
    <p:extLst>
      <p:ext uri="{BB962C8B-B14F-4D97-AF65-F5344CB8AC3E}">
        <p14:creationId xmlns:p14="http://schemas.microsoft.com/office/powerpoint/2010/main" val="2870595498"/>
      </p:ext>
    </p:extLst>
  </p:cSld>
  <p:clrMapOvr>
    <a:masterClrMapping/>
  </p:clrMapOvr>
  <p:transition>
    <p:whee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C88FD89-0768-49A7-A548-09B1434795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JIO Long call 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Thane-Belapur Highway &gt;&gt; </a:t>
            </a:r>
            <a:r>
              <a:rPr lang="en-US" sz="1800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Turbhe</a:t>
            </a: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&gt;&gt; Vashi &gt;&gt; Blue Diamond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73077FCB-D684-F321-DBDE-F8A017805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D16A309-0FB4-CB80-A7DD-ADC8C1B1D9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6343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540340"/>
      </p:ext>
    </p:extLst>
  </p:cSld>
  <p:clrMapOvr>
    <a:masterClrMapping/>
  </p:clrMapOvr>
  <p:transition>
    <p:wheel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60BE6A90-1A69-DAED-8963-57200B3881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2784E7F-6C39-225D-4A01-42232A3445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Crowded Area for Jio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APMC Market</a:t>
            </a:r>
            <a:endParaRPr lang="en-IN" sz="20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5DD1129-6319-F53C-6371-98691E27BF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78317"/>
            <a:ext cx="8229600" cy="452878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5396796"/>
      </p:ext>
    </p:extLst>
  </p:cSld>
  <p:clrMapOvr>
    <a:masterClrMapping/>
  </p:clrMapOvr>
  <p:transition>
    <p:whee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0B03BAD-BB5A-4290-9550-8E08B50DCF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8842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Out Of Service Location for JIO operator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Rupa Solitaire &gt;&gt; B2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B1176DF6-8638-60D7-5BE3-15C81C4C5D7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55A4F9F-DD4C-649E-5BB7-CCB39160F4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804381524"/>
      </p:ext>
    </p:extLst>
  </p:cSld>
  <p:clrMapOvr>
    <a:masterClrMapping/>
  </p:clrMapOvr>
  <p:transition>
    <p:wheel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A655283-B6B5-41B8-BACB-29736BCF0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Between High Buildings for JIO/Airtel/Vi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Ghansoli City &gt;&gt; Ghansoli drive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2F5DE86-0144-FDB9-037F-55FA017F23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794C0DE-C8D5-6294-C10D-16D746524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47800"/>
            <a:ext cx="82296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023732"/>
      </p:ext>
    </p:extLst>
  </p:cSld>
  <p:clrMapOvr>
    <a:masterClrMapping/>
  </p:clrMapOvr>
  <p:transition>
    <p:whee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35B6C6E-0DB7-45F8-B366-564D9A8CEB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381000"/>
            <a:ext cx="8229600" cy="10366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Mix Coverage Area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DATTA MANDIR &gt;&gt; SERVICE ROAD &gt;&gt; GHANSOLI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5C3A6627-ED4B-2CF0-55F1-9576B06B2B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EDC8564-2408-A7FE-39DE-93EA23FE87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311" y="1489604"/>
            <a:ext cx="8229600" cy="458099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8339776"/>
      </p:ext>
    </p:extLst>
  </p:cSld>
  <p:clrMapOvr>
    <a:masterClrMapping/>
  </p:clrMapOvr>
  <p:transition>
    <p:wheel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24C228-6A31-15AE-E692-A04FD47014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B279A89-8253-14FC-20C4-998047E96B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Weak Coverage Area Band 3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SECTOR 4 &gt;&gt; GAGANGIRI MAHARAJ MARG &gt;&gt; CIDCO COMPLEX</a:t>
            </a:r>
            <a:endParaRPr lang="en-IN" sz="20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FF6FA8E-034A-4D4A-E83F-CE23544B8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30167051"/>
      </p:ext>
    </p:extLst>
  </p:cSld>
  <p:clrMapOvr>
    <a:masterClrMapping/>
  </p:clrMapOvr>
  <p:transition>
    <p:wheel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99A6C9D-8EC3-4552-BC1E-678E98389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023938"/>
          </a:xfrm>
        </p:spPr>
        <p:txBody>
          <a:bodyPr>
            <a:norm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VI 4G VoLTE Weak Coverage Area Band 41</a:t>
            </a:r>
            <a:b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US" sz="20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GHANSOLI SECTOR 4 &gt;&gt; GAGANGIRI MAHARAJ MARG &gt;&gt; CIDCO COMPLEX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22AD53A-D176-596D-8512-F33C824D2F8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6BCE9B5-275D-6866-22FB-7B55D16D54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481138"/>
            <a:ext cx="8229600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57139466"/>
      </p:ext>
    </p:extLst>
  </p:cSld>
  <p:clrMapOvr>
    <a:masterClrMapping/>
  </p:clrMapOvr>
  <p:transition>
    <p:wheel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" y="613434"/>
            <a:ext cx="8229600" cy="910566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 4G VoLTE operator CA to non CA HO 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(B3+B41_CA to B41_Non CA)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RELIANCE HOSPITAL &gt;&gt; TURBHE &gt;&gt; VASHI</a:t>
            </a:r>
            <a:endParaRPr lang="en-IN" sz="2000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304800" y="6244566"/>
            <a:ext cx="55092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ctr"/>
            <a:r>
              <a:rPr lang="en-IN" sz="1600" dirty="0">
                <a:solidFill>
                  <a:srgbClr val="000000"/>
                </a:solidFill>
                <a:latin typeface="Calibri"/>
              </a:rPr>
              <a:t>EC:2</a:t>
            </a:r>
            <a:endParaRPr lang="en-IN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2" name="AutoShape 4" descr="https://outlook.office.com/owa/service.svc/s/GetFileAttachment?id=AAMkADFiZGMxYzFkLTZkZjUtNDIzNC04ZGVmLTY0ZWE1NDU2MDlhMABGAAAAAAC3NTo5XLi2QKPJ%2FCiAlCerBwAl99qAwDjIQZvb%2BZ%2BGCahgAAAAAAEMAAAl99qAwDjIQZvb%2BZ%2BGCahgAAA8O0NFAAABEgAQAG2uCfsmHJlDrG1ip0IxyXk%3D&amp;X-OWA-CANARY=Fmn46LVNwE-ueYQF1vSYQsB5yAn6rtQYUWmRdrweIBL-B2SdCe7_RcHvFd-Z2elQ2OaE9tG-49s.&amp;isImagePreview=True"/>
          <p:cNvSpPr>
            <a:spLocks noChangeAspect="1" noChangeArrowheads="1"/>
          </p:cNvSpPr>
          <p:nvPr/>
        </p:nvSpPr>
        <p:spPr bwMode="auto">
          <a:xfrm>
            <a:off x="2109788" y="2428875"/>
            <a:ext cx="4924425" cy="2000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N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FC3DCF0-6147-FC94-E3BA-FA66199716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" y="1600200"/>
            <a:ext cx="8858250" cy="41433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74001633"/>
      </p:ext>
    </p:extLst>
  </p:cSld>
  <p:clrMapOvr>
    <a:masterClrMapping/>
  </p:clrMapOvr>
  <p:transition>
    <p:wheel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312CE769-E489-4E6D-846C-E1D4141177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0"/>
            <a:ext cx="8201025" cy="1676400"/>
          </a:xfrm>
        </p:spPr>
        <p:txBody>
          <a:bodyPr>
            <a:noAutofit/>
          </a:bodyPr>
          <a:lstStyle/>
          <a:p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VI 4G VoLTE operator non CA to CA_HO</a:t>
            </a:r>
            <a:b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  <a:t> (B41_non CA to B3+B1+B8_CA)</a:t>
            </a:r>
            <a:br>
              <a:rPr lang="en-US" sz="2400" dirty="0">
                <a:solidFill>
                  <a:schemeClr val="tx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1800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Route &gt;&gt; MBP &gt;&gt; RELIANCE HOSPITAL &gt;&gt; TURBHE &gt;&gt; VASHI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6423E77-0D4C-D125-1384-0E3C0303F5F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643FA4F-6CE9-D500-85E5-765D1F34D1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487" y="1481138"/>
            <a:ext cx="8201025" cy="45259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88060061"/>
      </p:ext>
    </p:extLst>
  </p:cSld>
  <p:clrMapOvr>
    <a:masterClrMapping/>
  </p:clrMapOvr>
  <p:transition>
    <p:wheel/>
  </p:transition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oncourse">
  <a:themeElements>
    <a:clrScheme name="Concourse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Concourse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Concourse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2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3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ppt/theme/themeOverride4.xml><?xml version="1.0" encoding="utf-8"?>
<a:themeOverride xmlns:a="http://schemas.openxmlformats.org/drawingml/2006/main">
  <a:clrScheme name="Concourse">
    <a:dk1>
      <a:sysClr val="windowText" lastClr="000000"/>
    </a:dk1>
    <a:lt1>
      <a:sysClr val="window" lastClr="FFFFFF"/>
    </a:lt1>
    <a:dk2>
      <a:srgbClr val="464646"/>
    </a:dk2>
    <a:lt2>
      <a:srgbClr val="DEF5FA"/>
    </a:lt2>
    <a:accent1>
      <a:srgbClr val="2DA2BF"/>
    </a:accent1>
    <a:accent2>
      <a:srgbClr val="DA1F28"/>
    </a:accent2>
    <a:accent3>
      <a:srgbClr val="EB641B"/>
    </a:accent3>
    <a:accent4>
      <a:srgbClr val="39639D"/>
    </a:accent4>
    <a:accent5>
      <a:srgbClr val="474B78"/>
    </a:accent5>
    <a:accent6>
      <a:srgbClr val="7D3C4A"/>
    </a:accent6>
    <a:hlink>
      <a:srgbClr val="FF8119"/>
    </a:hlink>
    <a:folHlink>
      <a:srgbClr val="44B9E8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1675</TotalTime>
  <Words>1027</Words>
  <Application>Microsoft Office PowerPoint</Application>
  <PresentationFormat>On-screen Show (4:3)</PresentationFormat>
  <Paragraphs>53</Paragraphs>
  <Slides>46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6" baseType="lpstr">
      <vt:lpstr>arial</vt:lpstr>
      <vt:lpstr>Calibri</vt:lpstr>
      <vt:lpstr>Cambria</vt:lpstr>
      <vt:lpstr>Google Sans</vt:lpstr>
      <vt:lpstr>Lucida Sans Unicode</vt:lpstr>
      <vt:lpstr>Times New Roman</vt:lpstr>
      <vt:lpstr>Verdana</vt:lpstr>
      <vt:lpstr>Wingdings 2</vt:lpstr>
      <vt:lpstr>Wingdings 3</vt:lpstr>
      <vt:lpstr>Concourse</vt:lpstr>
      <vt:lpstr>MARQUIS TECHNOLOGIES  </vt:lpstr>
      <vt:lpstr>Drive Route</vt:lpstr>
      <vt:lpstr>VI 4G VoLTE Good Coverage Area Band3 Route &gt;&gt; MBP &gt;&gt; VASHI &gt;&gt; BLUE DIAMOND &gt;&gt; NEAR TREE HOUSE NURSERY</vt:lpstr>
      <vt:lpstr>VI 4G VoLTE Good Coverage Area Band41 Route &gt;&gt; MBP &gt;&gt; VASHI &gt;&gt; BLUE DIAMOND &gt;&gt; NEAR TREE HOUSE NURSERY</vt:lpstr>
      <vt:lpstr>VI 4G VoLTE Mix Coverage Area Route &gt;&gt; MBP &gt;&gt; DATTA MANDIR &gt;&gt; SERVICE ROAD &gt;&gt; GHANSOLI </vt:lpstr>
      <vt:lpstr>VI 4G VoLTE Weak Coverage Area Band 3 Route &gt;&gt; GHANSOLI SECTOR 4 &gt;&gt; GAGANGIRI MAHARAJ MARG &gt;&gt; CIDCO COMPLEX</vt:lpstr>
      <vt:lpstr>VI 4G VoLTE Weak Coverage Area Band 41 Route &gt;&gt; GHANSOLI SECTOR 4 &gt;&gt; GAGANGIRI MAHARAJ MARG &gt;&gt; CIDCO COMPLEX</vt:lpstr>
      <vt:lpstr>VI 4G VoLTE operator CA to non CA HO  (B3+B41_CA to B41_Non CA) Route &gt;&gt; MBP &gt;&gt; RELIANCE HOSPITAL &gt;&gt; TURBHE &gt;&gt; VASHI</vt:lpstr>
      <vt:lpstr>VI 4G VoLTE operator non CA to CA_HO  (B41_non CA to B3+B1+B8_CA) Route &gt;&gt; MBP &gt;&gt; RELIANCE HOSPITAL &gt;&gt; TURBHE &gt;&gt; VASHI</vt:lpstr>
      <vt:lpstr>VI 4G Volte operator 3CA (B3+B1+B41) Route &gt;&gt; MBP &gt;&gt; RELIANCE HOSPITAL &gt;&gt; TURBHE</vt:lpstr>
      <vt:lpstr>Band HO from B41 to B3 for VI 4G VoLTE operator Route &gt;&gt; VASHI &gt;&gt; SECTOR 15 &gt;&gt; HDFC BANK &gt;&gt; KOPAR KHAIRANE</vt:lpstr>
      <vt:lpstr>Band HO from B3 to B41 for VI 4G VoLTE operator Route &gt;&gt; GHANSOLI SECTOR 4 &gt;&gt; GAGANGIRI MAHARAJ MARG &gt;&gt; CIDCO COMPLEX</vt:lpstr>
      <vt:lpstr>SRVCC VI 4G VoLTE to VI 2G RAT  during ongoing MO call Route &gt;&gt; Ghansoli Drive</vt:lpstr>
      <vt:lpstr>Crowded Area for VI Route &gt;&gt; MBP &gt;&gt; APMC Market</vt:lpstr>
      <vt:lpstr>Mix Coverage &amp; Different band Route for long                                                    call for VI 4G VoLTE operator ROUTE &gt;&gt; MBP &gt;&gt; GHANSOLI &gt;&gt; GHANSOLI CITY &gt;&gt; TURBHE &gt;&gt; VASHI &gt;&gt; BLUE DIAMOND &gt;&gt; VASHI CITY &gt;&gt; GHANSOLI DRIVE &gt;&gt; MBP</vt:lpstr>
      <vt:lpstr>Airtel 4G VoLTE Good Coverage Area Band3 Route &gt;&gt; MBP &gt;&gt; VASHI &gt;&gt; BLUE DIAMOND &gt;&gt; NEAR TREE HOUSE NURSERY </vt:lpstr>
      <vt:lpstr>Airtel 4G VoLTE Mix Coverage Area  Route &gt;&gt; MBP &gt;&gt; VASHI &gt;&gt; BLUE DIAMOND</vt:lpstr>
      <vt:lpstr>Airtel 4G VoLTE Weak Coverage Area Band3 Route &gt;&gt; MBP &gt;&gt; VASHI &gt;&gt; BLUE DIAMOND &gt;&gt; NEAR PLOT 7-15</vt:lpstr>
      <vt:lpstr>Airtel 4G VoLTE Good Coverage Area Band 40 Route &gt;&gt; MBP &gt;&gt; VASHI &gt;&gt; BLUE DIAMOND &gt;&gt; NEAR TREE HOUSE NURSERY </vt:lpstr>
      <vt:lpstr>Airtel 4G Volte operator Weak Coverage Area Band 40 Route &gt;&gt; MBP &gt;&gt; VASHI &gt;&gt; BLUE DIAMOND &gt;&gt; NEAR PLOT 7-15</vt:lpstr>
      <vt:lpstr>Airtel 4G Volte Operator Band Handover (B3 – B40) Route &gt;&gt; Near St. Xaviers Airoli &gt;&gt; Subway sector 5 Airoli</vt:lpstr>
      <vt:lpstr>Airtel 4G VoLTE Band Handover B40 to B3 Route &gt;&gt; Turbhe &gt;&gt; Palm Beach Road</vt:lpstr>
      <vt:lpstr>Airtel 4G Volte Operator Non CA B3 to CA (B40 + B40) Handover Route &gt;&gt; Near Radha Krishna temple &gt;&gt; Rabale railway station</vt:lpstr>
      <vt:lpstr>Airtel 4G Volte operator CA (B40+B40) to Non CA B40 Route &gt;&gt; Near SECTOR 26 &gt;&gt; SECTOR 30 GHANSOLI via Thane - Belapur Highway</vt:lpstr>
      <vt:lpstr>Airtel 4G Volte operator CA to CA Handover(B3+B40) to (B40+B40) Route &gt;&gt; Reliance hospital &gt;&gt; Service road</vt:lpstr>
      <vt:lpstr>  Airtel 4G Volte operator CA to CA Handover(B40+B40) to (B3+B40) Route &gt;&gt; NESCO (GATE 2) Goregaon East &gt;&gt; Lodha Fiorenza (Goregaon East) </vt:lpstr>
      <vt:lpstr>Airtel 4G Volte operator 3CA (B3+B40+B40) Route &gt;&gt; RCP &gt;&gt; Near Nocil naka ground Ghansoli</vt:lpstr>
      <vt:lpstr>Airtel 4G Volte operator 3CA (B3+B40+B40) Route &gt;&gt; RCP &gt;&gt; TURBHE FLYOVER &gt;&gt; VASHI</vt:lpstr>
      <vt:lpstr>Airtel 4G VOLTE Long Call Drive Route Route &gt;&gt; MBP &gt;&gt; Thane-Belapur Highway &gt;&gt; Turbhe &gt;&gt; Vashi &gt;&gt; Blue Diamond.</vt:lpstr>
      <vt:lpstr>Crowded Area for Airtel Route &gt;&gt; MBP &gt;&gt; APMC Market </vt:lpstr>
      <vt:lpstr>JIO Operator Good coverage Band 5 Route &gt;&gt; Vashi Blue Diamond</vt:lpstr>
      <vt:lpstr>JIO Operator Mix Coverage Route &gt;&gt; Mamura &gt;&gt; Fortis Hospital &gt;&gt; Sector 62 circle</vt:lpstr>
      <vt:lpstr>JIO Operator Weak coverage Band 40 Route &gt;&gt; Parmarth Niketan Marg, Juhu Nagar, Sector 29, Vashi</vt:lpstr>
      <vt:lpstr>JIO Operator Band Ho from  Band 3 to Band 40  Route &gt;&gt; MBP Main Gate &gt;&gt; Rupa Solitaire</vt:lpstr>
      <vt:lpstr>JIO Operator Band HO from Band 3 to band 5  Route &gt;&gt; GHANSOLI SECTOR 4 &gt;&gt; GAGANGIRI MAHARAJ MARG</vt:lpstr>
      <vt:lpstr>JIO Operator Band HO from Band 5 to Band 40  Route &gt;&gt; Rupa Solitaire &gt;&gt; MBP Main Gate</vt:lpstr>
      <vt:lpstr>JIO Handover from CA cell to CA cell : 2CA_Band 5 + Band 40 to Band 40 + Band 40  Route &gt;&gt; Ghansoli flyover &gt;&gt; kopar khairane</vt:lpstr>
      <vt:lpstr>JIO : 3CA_B5+B40+B40  Location &gt;&gt; Near Oriental Institute of management sector 12</vt:lpstr>
      <vt:lpstr>JIO Operator: Non CA cell to CA cell : B (40) to B (40) + B (40) Route &gt;&gt;Near MBP Main Gate</vt:lpstr>
      <vt:lpstr>JIO Operator: CA cell to non CA cell : B (5) to B (40) + B (5) Route &gt;&gt; Rupa solitaire to MBP Main Gate</vt:lpstr>
      <vt:lpstr>JIO Operator: 5G Route: Backside inorbit Mall (Vashi) BAND: NSA N78 NR NARFCN: 636672</vt:lpstr>
      <vt:lpstr>JIO Operator: 5G Route: Exit Gate Infinity Mall (Jogeshwari-W) BAND: SA N78 NR NARFCN: 634080</vt:lpstr>
      <vt:lpstr>JIO Long call  Route &gt;&gt; MBP &gt;&gt; Thane-Belapur Highway &gt;&gt; Turbhe &gt;&gt; Vashi &gt;&gt; Blue Diamond</vt:lpstr>
      <vt:lpstr>Crowded Area for Jio Route &gt;&gt; MBP &gt;&gt; APMC Market</vt:lpstr>
      <vt:lpstr>Out Of Service Location for JIO operator Route &gt;&gt; Rupa Solitaire &gt;&gt; B2</vt:lpstr>
      <vt:lpstr>Between High Buildings for JIO/Airtel/Vi Route &gt;&gt; MBP &gt;&gt; Ghansoli City &gt;&gt; Ghansoli drive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MARQUIS TECHNOLOGIES</dc:title>
  <dc:subject>Marketing Presentation</dc:subject>
  <dc:creator>Kailash</dc:creator>
  <cp:lastModifiedBy>Kuldeep Gairola</cp:lastModifiedBy>
  <cp:revision>996</cp:revision>
  <dcterms:created xsi:type="dcterms:W3CDTF">2007-12-16T16:40:02Z</dcterms:created>
  <dcterms:modified xsi:type="dcterms:W3CDTF">2022-08-26T06:55:02Z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4fea9ac1-470f-4ff8-9b19-4c01456e19dc</vt:lpwstr>
  </property>
  <property fmtid="{D5CDD505-2E9C-101B-9397-08002B2CF9AE}" pid="3" name="NokiaConfidentiality">
    <vt:lpwstr>Confidential</vt:lpwstr>
  </property>
</Properties>
</file>