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540" r:id="rId3"/>
    <p:sldId id="448" r:id="rId4"/>
    <p:sldId id="465" r:id="rId5"/>
    <p:sldId id="549" r:id="rId6"/>
    <p:sldId id="554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29" r:id="rId17"/>
    <p:sldId id="530" r:id="rId18"/>
    <p:sldId id="531" r:id="rId19"/>
    <p:sldId id="523" r:id="rId20"/>
    <p:sldId id="539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249" autoAdjust="0"/>
  </p:normalViewPr>
  <p:slideViewPr>
    <p:cSldViewPr>
      <p:cViewPr varScale="1">
        <p:scale>
          <a:sx n="90" d="100"/>
          <a:sy n="90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png"/><Relationship Id="rId7" Type="http://schemas.openxmlformats.org/officeDocument/2006/relationships/oleObject" Target="../embeddings/Microsoft_Excel_97-2003_Worksheet.xls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n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Lucknow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172200" y="4837906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-75dbm to -100dbm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058AB-7D88-4BC6-BE8E-0CD83B72D6B7}"/>
              </a:ext>
            </a:extLst>
          </p:cNvPr>
          <p:cNvSpPr/>
          <p:nvPr/>
        </p:nvSpPr>
        <p:spPr>
          <a:xfrm>
            <a:off x="6400800" y="2521615"/>
            <a:ext cx="134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4C61A-9630-49F7-80BE-96CFBA23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399"/>
            <a:ext cx="3124200" cy="5320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349D5-6A9D-477E-93DA-BE70835A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900759"/>
            <a:ext cx="3214809" cy="53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 (TDD-FDD) 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71339"/>
              </p:ext>
            </p:extLst>
          </p:nvPr>
        </p:nvGraphicFramePr>
        <p:xfrm>
          <a:off x="609600" y="838200"/>
          <a:ext cx="6934200" cy="50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415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622092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375960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50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 &amp; 3 &amp; 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80.876774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26.846281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 to 75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129118-C3FA-46E1-B93B-05E3AC23FE49}"/>
              </a:ext>
            </a:extLst>
          </p:cNvPr>
          <p:cNvSpPr/>
          <p:nvPr/>
        </p:nvSpPr>
        <p:spPr>
          <a:xfrm>
            <a:off x="3546050" y="6287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Talkatora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police station to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Meenabakery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Chauraha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drive root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A6799-EA39-4B21-9B09-4A84D97A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686050" cy="483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7DDE59-8B83-49DF-87E7-6528BB52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07" y="1389797"/>
            <a:ext cx="2695575" cy="4876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CA58E-9A35-496D-B6A2-D1E2C44B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16" y="1389797"/>
            <a:ext cx="2667000" cy="48768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5FDD06-6C42-41CA-A210-33605ABF4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22371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28690" imgH="390708" progId="Excel.Sheet.12">
                  <p:embed/>
                </p:oleObj>
              </mc:Choice>
              <mc:Fallback>
                <p:oleObj name="Worksheet" r:id="rId5" imgW="1228690" imgH="390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1C4627-5F71-41C5-BC9E-0FCCB6F90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53887"/>
              </p:ext>
            </p:extLst>
          </p:nvPr>
        </p:nvGraphicFramePr>
        <p:xfrm>
          <a:off x="9396057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00" imgH="771480" progId="Excel.Sheet.8">
                  <p:embed/>
                </p:oleObj>
              </mc:Choice>
              <mc:Fallback>
                <p:oleObj name="Worksheet" showAsIcon="1" r:id="rId7" imgW="914400" imgH="771480" progId="Excel.Sheet.8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71E5C5-7C42-492F-B062-273E2BE85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96057" y="319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906987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80.876884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26.842779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E76CC-1927-42DB-A07C-E2BF9EBB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3025"/>
            <a:ext cx="2800350" cy="460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E92AC-2E1B-49AE-A363-A002BBC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637787"/>
            <a:ext cx="2781300" cy="459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E04A34-865E-45FB-997E-85FEF55EA8B2}"/>
              </a:ext>
            </a:extLst>
          </p:cNvPr>
          <p:cNvSpPr txBox="1"/>
          <p:nvPr/>
        </p:nvSpPr>
        <p:spPr>
          <a:xfrm>
            <a:off x="7134873" y="25146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866554"/>
              </p:ext>
            </p:extLst>
          </p:nvPr>
        </p:nvGraphicFramePr>
        <p:xfrm>
          <a:off x="462844" y="1102499"/>
          <a:ext cx="7039366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80.875013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AFCED-32E0-44E9-85C8-4B8DD9AE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7392"/>
            <a:ext cx="2819400" cy="462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86B26-88B6-47E3-818A-9F40B907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87392"/>
            <a:ext cx="28098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Lucknow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3115" y="3604737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-85dbm to -100dbm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5308C-420A-4763-9075-583610FED25E}"/>
              </a:ext>
            </a:extLst>
          </p:cNvPr>
          <p:cNvSpPr/>
          <p:nvPr/>
        </p:nvSpPr>
        <p:spPr>
          <a:xfrm>
            <a:off x="6630330" y="2514600"/>
            <a:ext cx="254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F_block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9BAEC-F7F5-499B-9A79-0F79AF33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23406"/>
            <a:ext cx="3112025" cy="5424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101D8C-C954-4BBA-B26C-787425CD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818644"/>
            <a:ext cx="3164988" cy="54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021434"/>
              </p:ext>
            </p:extLst>
          </p:nvPr>
        </p:nvGraphicFramePr>
        <p:xfrm>
          <a:off x="609600" y="892709"/>
          <a:ext cx="8026732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929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709947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654931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2357925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&amp; 5 &amp; 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80.876603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26.840794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-60 to -90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9655494-A3CE-422B-A7D0-C7BA5280E227}"/>
              </a:ext>
            </a:extLst>
          </p:cNvPr>
          <p:cNvSpPr/>
          <p:nvPr/>
        </p:nvSpPr>
        <p:spPr>
          <a:xfrm>
            <a:off x="8907123" y="3190875"/>
            <a:ext cx="332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F_block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market  to 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Talkatota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police station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94D4B-D752-4016-8C19-802C9D12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4704"/>
            <a:ext cx="2667000" cy="4886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355B1-9593-48E9-AB3D-20677B8D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43279"/>
            <a:ext cx="2686050" cy="485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F5FE7-C9C8-46FB-BE43-725FBBD50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32" y="1633753"/>
            <a:ext cx="2667000" cy="484822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1C2800-77F1-45BB-9047-B9B6612CC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92260"/>
              </p:ext>
            </p:extLst>
          </p:nvPr>
        </p:nvGraphicFramePr>
        <p:xfrm>
          <a:off x="9372600" y="15478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4E17A8-0E39-4FA4-8FD3-1422CF7ED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2600" y="15478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71537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80.878863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26.846584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1" y="258046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06AE1-8D6D-4A74-804F-3421FCC2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895600" cy="4514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59FEE-F8CD-408B-81F4-7AA94866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82" y="1927443"/>
            <a:ext cx="2705100" cy="4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0844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80.875232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26.847090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858000" y="3681728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F85F4-C779-413A-BDE0-18F8EF04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62711"/>
            <a:ext cx="2781300" cy="461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5BC23-4A18-4525-9339-CAE523F4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25637"/>
            <a:ext cx="295656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334409-7006-43CB-B71F-6ADCF9F81AF1}"/>
              </a:ext>
            </a:extLst>
          </p:cNvPr>
          <p:cNvSpPr/>
          <p:nvPr/>
        </p:nvSpPr>
        <p:spPr>
          <a:xfrm>
            <a:off x="6400801" y="2133600"/>
            <a:ext cx="227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32839-D7F9-44A5-B65F-328B25364726}"/>
              </a:ext>
            </a:extLst>
          </p:cNvPr>
          <p:cNvSpPr/>
          <p:nvPr/>
        </p:nvSpPr>
        <p:spPr>
          <a:xfrm>
            <a:off x="6553200" y="40792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-70dbm to -105dbm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FBEC-7D6C-487C-BA20-718686A2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1066799"/>
            <a:ext cx="2943225" cy="5516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265AC-7F24-42B9-85FD-E1518704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066800"/>
            <a:ext cx="294322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16442"/>
            <a:ext cx="8229600" cy="381000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dirty="0"/>
              <a:t>      VI Inter Band Handover (TDD/FDD)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D619C-74EC-439F-8298-267BCE9B8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82029"/>
              </p:ext>
            </p:extLst>
          </p:nvPr>
        </p:nvGraphicFramePr>
        <p:xfrm>
          <a:off x="266700" y="673449"/>
          <a:ext cx="6934200" cy="50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415">
                  <a:extLst>
                    <a:ext uri="{9D8B030D-6E8A-4147-A177-3AD203B41FA5}">
                      <a16:colId xmlns:a16="http://schemas.microsoft.com/office/drawing/2014/main" val="3954131192"/>
                    </a:ext>
                  </a:extLst>
                </a:gridCol>
                <a:gridCol w="1622092">
                  <a:extLst>
                    <a:ext uri="{9D8B030D-6E8A-4147-A177-3AD203B41FA5}">
                      <a16:colId xmlns:a16="http://schemas.microsoft.com/office/drawing/2014/main" val="2245264680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3098119153"/>
                    </a:ext>
                  </a:extLst>
                </a:gridCol>
                <a:gridCol w="1375960">
                  <a:extLst>
                    <a:ext uri="{9D8B030D-6E8A-4147-A177-3AD203B41FA5}">
                      <a16:colId xmlns:a16="http://schemas.microsoft.com/office/drawing/2014/main" val="37139091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594047"/>
                  </a:ext>
                </a:extLst>
              </a:tr>
              <a:tr h="150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 &amp; 3 &amp; 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80.878865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26.846556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1501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9653B57-F329-4190-BB32-0C59F0634263}"/>
              </a:ext>
            </a:extLst>
          </p:cNvPr>
          <p:cNvSpPr/>
          <p:nvPr/>
        </p:nvSpPr>
        <p:spPr>
          <a:xfrm>
            <a:off x="7310438" y="2827875"/>
            <a:ext cx="1985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to Charbagh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Drive rout for Band HO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6D53-3013-4B04-B4CA-A2BA618B95E6}"/>
              </a:ext>
            </a:extLst>
          </p:cNvPr>
          <p:cNvSpPr/>
          <p:nvPr/>
        </p:nvSpPr>
        <p:spPr>
          <a:xfrm>
            <a:off x="7624633" y="4114800"/>
            <a:ext cx="1519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-90dbm to -105dbm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1F2827-E8F1-424C-B1A4-DB6DA709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02880"/>
            <a:ext cx="2419349" cy="5502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616A95-C794-4ECC-B576-06729201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9" y="1202880"/>
            <a:ext cx="2366962" cy="5502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4159C1-E3A6-4013-AC83-AF1D63949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7432"/>
            <a:ext cx="2504648" cy="547687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5FE42BA-FBD5-45BF-BF8A-5B48B72E4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12430"/>
              </p:ext>
            </p:extLst>
          </p:nvPr>
        </p:nvGraphicFramePr>
        <p:xfrm>
          <a:off x="8229600" y="14128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201D5D-A13E-4181-B100-CAF404D0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9600" y="14128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09920"/>
              </p:ext>
            </p:extLst>
          </p:nvPr>
        </p:nvGraphicFramePr>
        <p:xfrm>
          <a:off x="269631" y="1112199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62920"/>
              </p:ext>
            </p:extLst>
          </p:nvPr>
        </p:nvGraphicFramePr>
        <p:xfrm>
          <a:off x="257908" y="225519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01768"/>
              </p:ext>
            </p:extLst>
          </p:nvPr>
        </p:nvGraphicFramePr>
        <p:xfrm>
          <a:off x="304800" y="34290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D90C5B-D573-44D4-AFE2-B2FDEB108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18726"/>
              </p:ext>
            </p:extLst>
          </p:nvPr>
        </p:nvGraphicFramePr>
        <p:xfrm>
          <a:off x="301283" y="4579355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1500859105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406872989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801948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9853084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4915704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57847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6258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Drive root Tracking map 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DDE92-B4CF-471F-ABE6-1759CA42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3704"/>
            <a:ext cx="6733668" cy="61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59469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 2100 MHz – FDD(Band 3 &amp;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(4G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598979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97603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http://www.vi.com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Supported(4g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9780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http://www.bsnl.com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www.bsnlnet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UTMS 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*222#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86604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51468"/>
              </p:ext>
            </p:extLst>
          </p:nvPr>
        </p:nvGraphicFramePr>
        <p:xfrm>
          <a:off x="874543" y="1032160"/>
          <a:ext cx="6068477" cy="7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456620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80.877508 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26.845856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-55dbm to 7dbm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D4F18-E8E4-4CA7-ADE3-E738D930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5792"/>
            <a:ext cx="2971800" cy="4631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80E27-C6EC-4D13-974E-656EC398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75" y="1815793"/>
            <a:ext cx="2814638" cy="46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60490"/>
              </p:ext>
            </p:extLst>
          </p:nvPr>
        </p:nvGraphicFramePr>
        <p:xfrm>
          <a:off x="485778" y="962787"/>
          <a:ext cx="6629397" cy="64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80.875240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26.845190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49ADF-2AE5-4D4C-8474-D2B0FD82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26" y="1790700"/>
            <a:ext cx="3178774" cy="4681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6F51B-B74B-4CC3-8025-C84A0F39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3" y="1781323"/>
            <a:ext cx="3178774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18017</TotalTime>
  <Words>767</Words>
  <Application>Microsoft Office PowerPoint</Application>
  <PresentationFormat>On-screen Show (4:3)</PresentationFormat>
  <Paragraphs>295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       VI Inter Band Handover (TDD/FDD) 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898</cp:revision>
  <dcterms:created xsi:type="dcterms:W3CDTF">2007-12-16T16:40:02Z</dcterms:created>
  <dcterms:modified xsi:type="dcterms:W3CDTF">2021-06-20T09:57:52Z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