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88" r:id="rId1"/>
  </p:sldMasterIdLst>
  <p:notesMasterIdLst>
    <p:notesMasterId r:id="rId22"/>
  </p:notesMasterIdLst>
  <p:handoutMasterIdLst>
    <p:handoutMasterId r:id="rId23"/>
  </p:handoutMasterIdLst>
  <p:sldIdLst>
    <p:sldId id="343" r:id="rId2"/>
    <p:sldId id="456" r:id="rId3"/>
    <p:sldId id="405" r:id="rId4"/>
    <p:sldId id="425" r:id="rId5"/>
    <p:sldId id="530" r:id="rId6"/>
    <p:sldId id="488" r:id="rId7"/>
    <p:sldId id="426" r:id="rId8"/>
    <p:sldId id="529" r:id="rId9"/>
    <p:sldId id="531" r:id="rId10"/>
    <p:sldId id="533" r:id="rId11"/>
    <p:sldId id="534" r:id="rId12"/>
    <p:sldId id="535" r:id="rId13"/>
    <p:sldId id="536" r:id="rId14"/>
    <p:sldId id="537" r:id="rId15"/>
    <p:sldId id="538" r:id="rId16"/>
    <p:sldId id="542" r:id="rId17"/>
    <p:sldId id="539" r:id="rId18"/>
    <p:sldId id="540" r:id="rId19"/>
    <p:sldId id="541" r:id="rId20"/>
    <p:sldId id="423" r:id="rId21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C0917"/>
    <a:srgbClr val="9CBD26"/>
    <a:srgbClr val="464AB3"/>
    <a:srgbClr val="DCB328"/>
    <a:srgbClr val="BBBCBA"/>
    <a:srgbClr val="BCBCBC"/>
    <a:srgbClr val="05A2E6"/>
    <a:srgbClr val="A04B9F"/>
    <a:srgbClr val="006F6C"/>
    <a:srgbClr val="1979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99" autoAdjust="0"/>
    <p:restoredTop sz="94533" autoAdjust="0"/>
  </p:normalViewPr>
  <p:slideViewPr>
    <p:cSldViewPr>
      <p:cViewPr varScale="1">
        <p:scale>
          <a:sx n="81" d="100"/>
          <a:sy n="81" d="100"/>
        </p:scale>
        <p:origin x="1450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12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1842" y="-102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fld id="{C0CF4591-258B-4342-AF7E-FFFDBCCC3A8E}" type="datetimeFigureOut">
              <a:rPr lang="en-US"/>
              <a:pPr>
                <a:defRPr/>
              </a:pPr>
              <a:t>11/18/2022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fld id="{C8212AE9-C339-4A59-A84B-59AC650683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246" name="fc" descr="Confidential"/>
          <p:cNvSpPr txBox="1">
            <a:spLocks noChangeArrowheads="1"/>
          </p:cNvSpPr>
          <p:nvPr/>
        </p:nvSpPr>
        <p:spPr bwMode="auto">
          <a:xfrm>
            <a:off x="0" y="9385300"/>
            <a:ext cx="7315200" cy="24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000" b="1">
                <a:solidFill>
                  <a:srgbClr val="EB6312"/>
                </a:solidFill>
                <a:latin typeface="arial"/>
              </a:rPr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425293047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fld id="{E1CAF19C-EE0E-48EE-B6AA-454C66AF66BE}" type="datetimeFigureOut">
              <a:rPr lang="en-US"/>
              <a:pPr>
                <a:defRPr/>
              </a:pPr>
              <a:t>11/18/2022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fld id="{A2277685-14D2-4D37-9422-8E32D9FB47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152" name="fc" descr="Confidential"/>
          <p:cNvSpPr txBox="1">
            <a:spLocks noChangeArrowheads="1"/>
          </p:cNvSpPr>
          <p:nvPr/>
        </p:nvSpPr>
        <p:spPr bwMode="auto">
          <a:xfrm>
            <a:off x="0" y="9385300"/>
            <a:ext cx="7315200" cy="24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000" b="1">
                <a:solidFill>
                  <a:srgbClr val="EB6312"/>
                </a:solidFill>
                <a:latin typeface="arial"/>
              </a:rPr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416875441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2048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260170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992535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361284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5" name="Group 18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1" name="Picture 4" descr="logo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7400" y="0"/>
            <a:ext cx="3276600" cy="85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fc" descr="Confidential"/>
          <p:cNvSpPr txBox="1">
            <a:spLocks noChangeArrowheads="1"/>
          </p:cNvSpPr>
          <p:nvPr userDrawn="1"/>
        </p:nvSpPr>
        <p:spPr bwMode="auto">
          <a:xfrm>
            <a:off x="0" y="6642100"/>
            <a:ext cx="9144000" cy="24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000" b="1">
                <a:solidFill>
                  <a:srgbClr val="EB6312"/>
                </a:solidFill>
                <a:latin typeface="arial"/>
              </a:rPr>
              <a:t>Confidential</a:t>
            </a: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15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BD463E24-86A2-4270-96A6-002A083AA2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4A6000-92C3-4382-AE7C-CAEF63FE67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70E34C-4B11-4B81-B974-26E870CBAA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3497C9-781B-4B52-B3F8-162E806A6F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70D3C94-B851-4B6E-B40D-5061259CFE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F667713-734E-4E09-8460-F85663CC87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282CB76-470D-42B2-AABA-1E3A3D57E3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hee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90F1541-EF90-4696-9A27-1F733DC579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4A9D84-FC3E-4976-8DAB-8164F3E387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59B1BCB-74E9-4721-A0E0-13FFA1323F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hee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B5A4848D-7419-4425-91F9-69D1A36041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036BBF65-8F27-4BBA-9A9F-29AE072AE8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7" name="Picture 4" descr="logo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5867400" y="0"/>
            <a:ext cx="3276600" cy="85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fc" descr="Confidential"/>
          <p:cNvSpPr txBox="1">
            <a:spLocks noChangeArrowheads="1"/>
          </p:cNvSpPr>
          <p:nvPr userDrawn="1"/>
        </p:nvSpPr>
        <p:spPr bwMode="auto">
          <a:xfrm>
            <a:off x="0" y="6642100"/>
            <a:ext cx="9144000" cy="24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000" b="1">
                <a:solidFill>
                  <a:srgbClr val="EB6312"/>
                </a:solidFill>
                <a:latin typeface="arial"/>
              </a:rPr>
              <a:t>Confidential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5" r:id="rId1"/>
    <p:sldLayoutId id="2147484380" r:id="rId2"/>
    <p:sldLayoutId id="2147484386" r:id="rId3"/>
    <p:sldLayoutId id="2147484387" r:id="rId4"/>
    <p:sldLayoutId id="2147484388" r:id="rId5"/>
    <p:sldLayoutId id="2147484389" r:id="rId6"/>
    <p:sldLayoutId id="2147484381" r:id="rId7"/>
    <p:sldLayoutId id="2147484390" r:id="rId8"/>
    <p:sldLayoutId id="2147484391" r:id="rId9"/>
    <p:sldLayoutId id="2147484382" r:id="rId10"/>
    <p:sldLayoutId id="2147484383" r:id="rId11"/>
  </p:sldLayoutIdLst>
  <p:transition>
    <p:wheel/>
  </p:transition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rquistech.com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53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mbria" pitchFamily="18" charset="0"/>
                <a:cs typeface="Tahoma" pitchFamily="34" charset="0"/>
              </a:rPr>
              <a:t>MARQUIS TECHNOLOGIES</a:t>
            </a:r>
            <a:br>
              <a:rPr lang="en-US" sz="53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mbria" pitchFamily="18" charset="0"/>
                <a:cs typeface="Times New Roman" pitchFamily="18" charset="0"/>
              </a:rPr>
            </a:br>
            <a:br>
              <a:rPr lang="en-US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endParaRPr lang="en-US" sz="3600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2819400"/>
            <a:ext cx="7772400" cy="1200150"/>
          </a:xfrm>
        </p:spPr>
        <p:txBody>
          <a:bodyPr/>
          <a:lstStyle/>
          <a:p>
            <a:pPr marR="0" algn="ctr" eaLnBrk="1" hangingPunct="1"/>
            <a:r>
              <a:rPr lang="en-US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mbria" pitchFamily="18" charset="0"/>
                <a:cs typeface="Times New Roman" pitchFamily="18" charset="0"/>
              </a:rPr>
              <a:t>Drive Route</a:t>
            </a:r>
          </a:p>
          <a:p>
            <a:pPr marR="0" algn="ctr" eaLnBrk="1" hangingPunct="1"/>
            <a:endParaRPr lang="en-US" dirty="0">
              <a:solidFill>
                <a:srgbClr val="0070C0"/>
              </a:solidFill>
              <a:latin typeface="Cambria" pitchFamily="18" charset="0"/>
              <a:cs typeface="Times New Roman" pitchFamily="18" charset="0"/>
            </a:endParaRPr>
          </a:p>
          <a:p>
            <a:pPr marR="0" algn="ctr" eaLnBrk="1" hangingPunct="1"/>
            <a:endParaRPr lang="en-US" dirty="0">
              <a:solidFill>
                <a:srgbClr val="0070C0"/>
              </a:solidFill>
              <a:latin typeface="Cambria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828800" y="5486400"/>
            <a:ext cx="2590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br>
              <a:rPr lang="en-US" altLang="de-DE" sz="1400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endParaRPr lang="en-US" altLang="de-DE" sz="1400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9221" name="Picture 2" descr="C:\Documents and Settings\MT\Local Settings\Temporary Internet Files\Content.IE5\48WXOG2M\MC900412566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0400" y="3810000"/>
            <a:ext cx="1871663" cy="211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D6A9528-093B-414C-BB0C-38E40B7CC4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4600" y="1828800"/>
            <a:ext cx="8229600" cy="1143000"/>
          </a:xfrm>
        </p:spPr>
        <p:txBody>
          <a:bodyPr>
            <a:normAutofit/>
          </a:bodyPr>
          <a:lstStyle/>
          <a:p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Operator - Airtel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D2ED17FA-690E-5DC3-9153-1348D1FCC8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7312220"/>
              </p:ext>
            </p:extLst>
          </p:nvPr>
        </p:nvGraphicFramePr>
        <p:xfrm>
          <a:off x="2057400" y="3200400"/>
          <a:ext cx="5791199" cy="1789055"/>
        </p:xfrm>
        <a:graphic>
          <a:graphicData uri="http://schemas.openxmlformats.org/drawingml/2006/table">
            <a:tbl>
              <a:tblPr/>
              <a:tblGrid>
                <a:gridCol w="1066800">
                  <a:extLst>
                    <a:ext uri="{9D8B030D-6E8A-4147-A177-3AD203B41FA5}">
                      <a16:colId xmlns:a16="http://schemas.microsoft.com/office/drawing/2014/main" val="1756085795"/>
                    </a:ext>
                  </a:extLst>
                </a:gridCol>
                <a:gridCol w="3668024">
                  <a:extLst>
                    <a:ext uri="{9D8B030D-6E8A-4147-A177-3AD203B41FA5}">
                      <a16:colId xmlns:a16="http://schemas.microsoft.com/office/drawing/2014/main" val="3494566417"/>
                    </a:ext>
                  </a:extLst>
                </a:gridCol>
                <a:gridCol w="1056375">
                  <a:extLst>
                    <a:ext uri="{9D8B030D-6E8A-4147-A177-3AD203B41FA5}">
                      <a16:colId xmlns:a16="http://schemas.microsoft.com/office/drawing/2014/main" val="2035193060"/>
                    </a:ext>
                  </a:extLst>
                </a:gridCol>
              </a:tblGrid>
              <a:tr h="341255"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operator Network Info-AIRTEL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9018259"/>
                  </a:ext>
                </a:extLst>
              </a:tr>
              <a:tr h="34125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RAT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Band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Comment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6411070"/>
                  </a:ext>
                </a:extLst>
              </a:tr>
              <a:tr h="15569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4612503"/>
                  </a:ext>
                </a:extLst>
              </a:tr>
              <a:tr h="2833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Band 3, Band 40 &amp; Band 1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1949509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2596220"/>
                  </a:ext>
                </a:extLst>
              </a:tr>
              <a:tr h="34125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EDGE900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68529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9556306"/>
      </p:ext>
    </p:extLst>
  </p:cSld>
  <p:clrMapOvr>
    <a:masterClrMapping/>
  </p:clrMapOvr>
  <p:transition>
    <p:wheel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084BFF3-EE12-41B4-8648-2C941B07B7D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/>
          <a:p>
            <a:fld id="{0ABCB621-EB69-44F8-8187-47FA8AE88EE6}" type="datetime1">
              <a:rPr lang="en-GB" smtClean="0"/>
              <a:pPr/>
              <a:t>18/11/2022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349C8B6-2A8C-4FF9-90DB-D48BBDD74F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/>
          <a:p>
            <a:r>
              <a:rPr lang="en-US"/>
              <a:t>Confidential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DEF0F9-1950-4C37-88FD-874D8567C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/>
          <a:p>
            <a:fld id="{BDEAC991-40F7-46D0-AD9A-EC2BE2330C24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BAAFF5E-B93A-3B53-2E7E-BC9E9ED099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6275" y="1600201"/>
            <a:ext cx="7791450" cy="2462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5937271"/>
      </p:ext>
    </p:extLst>
  </p:cSld>
  <p:clrMapOvr>
    <a:masterClrMapping/>
  </p:clrMapOvr>
  <p:transition>
    <p:wheel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762000" y="2057400"/>
            <a:ext cx="2595563" cy="1981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IN" sz="16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Operator: AIRTEL</a:t>
            </a:r>
            <a:endParaRPr lang="en-IN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Band: 40</a:t>
            </a:r>
            <a:endParaRPr lang="en-IN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Cell ID: 1</a:t>
            </a:r>
            <a:endParaRPr lang="en-IN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E-ARFCN : 38750</a:t>
            </a: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RSRP:</a:t>
            </a:r>
            <a:r>
              <a:rPr lang="en-IN" sz="1600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IN" sz="1600" b="1" dirty="0">
                <a:solidFill>
                  <a:srgbClr val="000000"/>
                </a:solidFill>
                <a:latin typeface="Calibri"/>
              </a:rPr>
              <a:t>-60dBm to -75dBm</a:t>
            </a:r>
            <a:endParaRPr lang="en-IN" sz="16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IN" sz="1600" dirty="0">
              <a:solidFill>
                <a:schemeClr val="tx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49AD440-F696-40FC-A60B-1B2487E646B8}"/>
              </a:ext>
            </a:extLst>
          </p:cNvPr>
          <p:cNvSpPr txBox="1"/>
          <p:nvPr/>
        </p:nvSpPr>
        <p:spPr>
          <a:xfrm>
            <a:off x="457200" y="685800"/>
            <a:ext cx="457713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400" b="1" dirty="0">
                <a:solidFill>
                  <a:srgbClr val="323130"/>
                </a:solidFill>
                <a:latin typeface="Calibri" panose="020F0502020204030204" pitchFamily="34" charset="0"/>
              </a:rPr>
              <a:t>Near Cell screenshots of all band with Network INFO. </a:t>
            </a:r>
            <a:endParaRPr lang="en-US" sz="24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EB5FECD-D2B7-6590-B7D7-5C4BC8AF29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600" y="1143000"/>
            <a:ext cx="3913695" cy="5083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691781"/>
      </p:ext>
    </p:extLst>
  </p:cSld>
  <p:clrMapOvr>
    <a:masterClrMapping/>
  </p:clrMapOvr>
  <p:transition>
    <p:wheel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914400" y="1981200"/>
            <a:ext cx="2895599" cy="1828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Operator: AIRTEL</a:t>
            </a:r>
            <a:endParaRPr lang="en-IN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Band: 40</a:t>
            </a:r>
            <a:endParaRPr lang="en-IN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Cell ID: 122</a:t>
            </a:r>
            <a:endParaRPr lang="en-IN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E-ARFCN : 39348</a:t>
            </a: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RSRP:</a:t>
            </a:r>
            <a:r>
              <a:rPr lang="en-IN" sz="1600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16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-95dbm to 115dbm </a:t>
            </a:r>
            <a:endParaRPr lang="en-IN" sz="1600" b="1" dirty="0">
              <a:solidFill>
                <a:schemeClr val="tx1"/>
              </a:solidFill>
            </a:endParaRPr>
          </a:p>
        </p:txBody>
      </p:sp>
      <p:sp>
        <p:nvSpPr>
          <p:cNvPr id="12" name="AutoShape 4" descr="https://outlook.office.com/owa/service.svc/s/GetFileAttachment?id=AAMkADFiZGMxYzFkLTZkZjUtNDIzNC04ZGVmLTY0ZWE1NDU2MDlhMABGAAAAAAC3NTo5XLi2QKPJ%2FCiAlCerBwAl99qAwDjIQZvb%2BZ%2BGCahgAAAAAAEMAAAl99qAwDjIQZvb%2BZ%2BGCahgAAA8O0NFAAABEgAQAG2uCfsmHJlDrG1ip0IxyXk%3D&amp;X-OWA-CANARY=Fmn46LVNwE-ueYQF1vSYQsB5yAn6rtQYUWmRdrweIBL-B2SdCe7_RcHvFd-Z2elQ2OaE9tG-49s.&amp;isImagePreview=True"/>
          <p:cNvSpPr>
            <a:spLocks noChangeAspect="1" noChangeArrowheads="1"/>
          </p:cNvSpPr>
          <p:nvPr/>
        </p:nvSpPr>
        <p:spPr bwMode="auto">
          <a:xfrm>
            <a:off x="2109788" y="2428875"/>
            <a:ext cx="4924425" cy="2000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0E88682-4CB8-401B-8E56-6DA4F1B27CC2}"/>
              </a:ext>
            </a:extLst>
          </p:cNvPr>
          <p:cNvSpPr txBox="1"/>
          <p:nvPr/>
        </p:nvSpPr>
        <p:spPr>
          <a:xfrm>
            <a:off x="457200" y="685800"/>
            <a:ext cx="457713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400" b="1" dirty="0">
                <a:solidFill>
                  <a:srgbClr val="323130"/>
                </a:solidFill>
                <a:latin typeface="Calibri" panose="020F0502020204030204" pitchFamily="34" charset="0"/>
              </a:rPr>
              <a:t>Edge Cell screenshots of all band with Network INFO. </a:t>
            </a:r>
            <a:endParaRPr lang="en-US" sz="24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E4CE083-418E-2952-C26C-ABF4117625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53000" y="710938"/>
            <a:ext cx="3806180" cy="5655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5047058"/>
      </p:ext>
    </p:extLst>
  </p:cSld>
  <p:clrMapOvr>
    <a:masterClrMapping/>
  </p:clrMapOvr>
  <p:transition>
    <p:wheel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F8A837F-601E-4555-8ED3-610E74F44B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762000"/>
            <a:ext cx="8229600" cy="914400"/>
          </a:xfrm>
        </p:spPr>
        <p:txBody>
          <a:bodyPr>
            <a:normAutofit fontScale="90000"/>
          </a:bodyPr>
          <a:lstStyle/>
          <a:p>
            <a:r>
              <a:rPr lang="en-US" dirty="0"/>
              <a:t>( Mixed Mobility Area) screenshots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A8E3A6F-1738-8949-2EBA-8C7EDA6851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458263"/>
            <a:ext cx="3429000" cy="476970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2E2D94B-3625-25B4-F6F3-8699D53487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42874" y="1458263"/>
            <a:ext cx="3200400" cy="4703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0992318"/>
      </p:ext>
    </p:extLst>
  </p:cSld>
  <p:clrMapOvr>
    <a:masterClrMapping/>
  </p:clrMapOvr>
  <p:transition>
    <p:wheel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D6A9528-093B-414C-BB0C-38E40B7CC4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4600" y="1828800"/>
            <a:ext cx="8229600" cy="1143000"/>
          </a:xfrm>
        </p:spPr>
        <p:txBody>
          <a:bodyPr/>
          <a:lstStyle/>
          <a:p>
            <a:r>
              <a:rPr lang="en-US" dirty="0"/>
              <a:t>Operator - VI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A3CB85B-32ED-E4E5-E51E-E95C02FA6D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2501266"/>
              </p:ext>
            </p:extLst>
          </p:nvPr>
        </p:nvGraphicFramePr>
        <p:xfrm>
          <a:off x="1143000" y="2776007"/>
          <a:ext cx="6934200" cy="1304925"/>
        </p:xfrm>
        <a:graphic>
          <a:graphicData uri="http://schemas.openxmlformats.org/drawingml/2006/table">
            <a:tbl>
              <a:tblPr/>
              <a:tblGrid>
                <a:gridCol w="691959">
                  <a:extLst>
                    <a:ext uri="{9D8B030D-6E8A-4147-A177-3AD203B41FA5}">
                      <a16:colId xmlns:a16="http://schemas.microsoft.com/office/drawing/2014/main" val="451028977"/>
                    </a:ext>
                  </a:extLst>
                </a:gridCol>
                <a:gridCol w="4794441">
                  <a:extLst>
                    <a:ext uri="{9D8B030D-6E8A-4147-A177-3AD203B41FA5}">
                      <a16:colId xmlns:a16="http://schemas.microsoft.com/office/drawing/2014/main" val="1458940016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527952287"/>
                    </a:ext>
                  </a:extLst>
                </a:gridCol>
              </a:tblGrid>
              <a:tr h="190500"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operator Network Info-VI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267566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RAT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Band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Comment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811924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4168550"/>
                  </a:ext>
                </a:extLst>
              </a:tr>
              <a:tr h="3524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Band 3,Band 41 &amp; Band 8,Band 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205144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675862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EDGE900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40946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0145640"/>
      </p:ext>
    </p:extLst>
  </p:cSld>
  <p:clrMapOvr>
    <a:masterClrMapping/>
  </p:clrMapOvr>
  <p:transition>
    <p:wheel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084BFF3-EE12-41B4-8648-2C941B07B7D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/>
          <a:p>
            <a:fld id="{0ABCB621-EB69-44F8-8187-47FA8AE88EE6}" type="datetime1">
              <a:rPr lang="en-GB" smtClean="0"/>
              <a:pPr/>
              <a:t>18/11/2022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349C8B6-2A8C-4FF9-90DB-D48BBDD74F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/>
          <a:p>
            <a:r>
              <a:rPr lang="en-US"/>
              <a:t>Confidential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DEF0F9-1950-4C37-88FD-874D8567C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/>
          <a:p>
            <a:fld id="{BDEAC991-40F7-46D0-AD9A-EC2BE2330C24}" type="slidenum">
              <a:rPr lang="en-US" smtClean="0"/>
              <a:pPr/>
              <a:t>16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72B6950-986A-DBCB-B251-CAEA28A392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1828800"/>
            <a:ext cx="8229600" cy="2257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8908145"/>
      </p:ext>
    </p:extLst>
  </p:cSld>
  <p:clrMapOvr>
    <a:masterClrMapping/>
  </p:clrMapOvr>
  <p:transition>
    <p:wheel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609600" y="1676400"/>
            <a:ext cx="2514599" cy="1600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IN" sz="16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Operator: VI</a:t>
            </a:r>
            <a:endParaRPr lang="en-IN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Band: 3</a:t>
            </a:r>
            <a:endParaRPr lang="en-IN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Cell ID: 41</a:t>
            </a:r>
            <a:endParaRPr lang="en-IN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E-ARFCN : 1609</a:t>
            </a: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RSRP:</a:t>
            </a:r>
            <a:r>
              <a:rPr lang="en-IN" sz="1600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IN" sz="1600" b="1" dirty="0">
                <a:solidFill>
                  <a:srgbClr val="000000"/>
                </a:solidFill>
                <a:latin typeface="Calibri"/>
              </a:rPr>
              <a:t>-60dBm to -75dBm</a:t>
            </a:r>
            <a:endParaRPr lang="en-IN" sz="16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IN" sz="1600" dirty="0">
              <a:solidFill>
                <a:schemeClr val="tx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49AD440-F696-40FC-A60B-1B2487E646B8}"/>
              </a:ext>
            </a:extLst>
          </p:cNvPr>
          <p:cNvSpPr txBox="1"/>
          <p:nvPr/>
        </p:nvSpPr>
        <p:spPr>
          <a:xfrm>
            <a:off x="457200" y="685800"/>
            <a:ext cx="457713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400" b="1" dirty="0">
                <a:solidFill>
                  <a:srgbClr val="323130"/>
                </a:solidFill>
                <a:latin typeface="Calibri" panose="020F0502020204030204" pitchFamily="34" charset="0"/>
              </a:rPr>
              <a:t>Near Cell screenshots of all band with Network INFO. </a:t>
            </a:r>
            <a:endParaRPr lang="en-US" sz="24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7E3EBC6-B6DA-8B64-C718-DF40209C38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101298"/>
            <a:ext cx="3898346" cy="525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5403430"/>
      </p:ext>
    </p:extLst>
  </p:cSld>
  <p:clrMapOvr>
    <a:masterClrMapping/>
  </p:clrMapOvr>
  <p:transition>
    <p:wheel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762001" y="1962150"/>
            <a:ext cx="3214688" cy="20002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IN" sz="16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Operator: VI</a:t>
            </a:r>
            <a:endParaRPr lang="en-IN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Band: 41</a:t>
            </a:r>
            <a:endParaRPr lang="en-IN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Cell ID: 20</a:t>
            </a:r>
            <a:endParaRPr lang="en-IN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E-ARFCN : 40140</a:t>
            </a: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RSRP:</a:t>
            </a:r>
            <a:r>
              <a:rPr lang="en-IN" sz="1600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16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-95dbm to 115dbm </a:t>
            </a:r>
            <a:endParaRPr lang="en-IN" sz="1600" b="1" dirty="0">
              <a:solidFill>
                <a:schemeClr val="tx1"/>
              </a:solidFill>
            </a:endParaRPr>
          </a:p>
        </p:txBody>
      </p:sp>
      <p:sp>
        <p:nvSpPr>
          <p:cNvPr id="12" name="AutoShape 4" descr="https://outlook.office.com/owa/service.svc/s/GetFileAttachment?id=AAMkADFiZGMxYzFkLTZkZjUtNDIzNC04ZGVmLTY0ZWE1NDU2MDlhMABGAAAAAAC3NTo5XLi2QKPJ%2FCiAlCerBwAl99qAwDjIQZvb%2BZ%2BGCahgAAAAAAEMAAAl99qAwDjIQZvb%2BZ%2BGCahgAAA8O0NFAAABEgAQAG2uCfsmHJlDrG1ip0IxyXk%3D&amp;X-OWA-CANARY=Fmn46LVNwE-ueYQF1vSYQsB5yAn6rtQYUWmRdrweIBL-B2SdCe7_RcHvFd-Z2elQ2OaE9tG-49s.&amp;isImagePreview=True"/>
          <p:cNvSpPr>
            <a:spLocks noChangeAspect="1" noChangeArrowheads="1"/>
          </p:cNvSpPr>
          <p:nvPr/>
        </p:nvSpPr>
        <p:spPr bwMode="auto">
          <a:xfrm>
            <a:off x="2109788" y="2428875"/>
            <a:ext cx="4924425" cy="2000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0E88682-4CB8-401B-8E56-6DA4F1B27CC2}"/>
              </a:ext>
            </a:extLst>
          </p:cNvPr>
          <p:cNvSpPr txBox="1"/>
          <p:nvPr/>
        </p:nvSpPr>
        <p:spPr>
          <a:xfrm>
            <a:off x="457200" y="685800"/>
            <a:ext cx="45771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400" b="1" dirty="0">
                <a:solidFill>
                  <a:srgbClr val="323130"/>
                </a:solidFill>
                <a:latin typeface="Calibri" panose="020F0502020204030204" pitchFamily="34" charset="0"/>
              </a:rPr>
              <a:t>Edge Cell screenshots of all band with Network INFO. Which includes 5G also</a:t>
            </a:r>
            <a:endParaRPr lang="en-US" sz="24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0EE0DE3-DCF9-C531-0EAE-493D04370F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6800" y="990600"/>
            <a:ext cx="3686174" cy="525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3972179"/>
      </p:ext>
    </p:extLst>
  </p:cSld>
  <p:clrMapOvr>
    <a:masterClrMapping/>
  </p:clrMapOvr>
  <p:transition>
    <p:wheel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F8A837F-601E-4555-8ED3-610E74F44B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762000"/>
            <a:ext cx="8229600" cy="914400"/>
          </a:xfrm>
        </p:spPr>
        <p:txBody>
          <a:bodyPr>
            <a:normAutofit fontScale="90000"/>
          </a:bodyPr>
          <a:lstStyle/>
          <a:p>
            <a:r>
              <a:rPr lang="en-US" dirty="0"/>
              <a:t>( Mixed Mobility Area) screenshots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F2AAAC9-D034-40FC-BC32-B028F35C90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524000"/>
            <a:ext cx="3505200" cy="436651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2063125-A687-44EA-0B83-787B49A317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002" y="1435234"/>
            <a:ext cx="3428998" cy="4544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1134276"/>
      </p:ext>
    </p:extLst>
  </p:cSld>
  <p:clrMapOvr>
    <a:masterClrMapping/>
  </p:clrMapOvr>
  <p:transition>
    <p:whee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5"/>
          <p:cNvSpPr txBox="1">
            <a:spLocks noChangeArrowheads="1"/>
          </p:cNvSpPr>
          <p:nvPr/>
        </p:nvSpPr>
        <p:spPr bwMode="auto">
          <a:xfrm>
            <a:off x="0" y="772180"/>
            <a:ext cx="9144000" cy="523220"/>
          </a:xfrm>
          <a:prstGeom prst="rect">
            <a:avLst/>
          </a:prstGeom>
          <a:solidFill>
            <a:srgbClr val="437D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2800" b="1" dirty="0">
                <a:solidFill>
                  <a:schemeClr val="bg1"/>
                </a:solidFill>
                <a:latin typeface="Calibri" pitchFamily="34" charset="0"/>
              </a:rPr>
              <a:t>(Location Name</a:t>
            </a:r>
            <a:r>
              <a:rPr lang="en-US" sz="2800" b="1" dirty="0">
                <a:solidFill>
                  <a:schemeClr val="bg1"/>
                </a:solidFill>
                <a:latin typeface="Calibri" pitchFamily="34" charset="0"/>
                <a:cs typeface="Arial" charset="0"/>
              </a:rPr>
              <a:t>)</a:t>
            </a:r>
          </a:p>
        </p:txBody>
      </p:sp>
      <p:sp>
        <p:nvSpPr>
          <p:cNvPr id="17412" name="Rectangle 5"/>
          <p:cNvSpPr txBox="1">
            <a:spLocks noGrp="1" noChangeArrowheads="1"/>
          </p:cNvSpPr>
          <p:nvPr/>
        </p:nvSpPr>
        <p:spPr bwMode="auto">
          <a:xfrm>
            <a:off x="2514600" y="6208637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en-US" sz="1400" dirty="0">
              <a:latin typeface="Calibri" pitchFamily="34" charset="0"/>
              <a:ea typeface="ヒラギノ角ゴ Pro W3" pitchFamily="124" charset="-128"/>
            </a:endParaRPr>
          </a:p>
        </p:txBody>
      </p:sp>
      <p:sp>
        <p:nvSpPr>
          <p:cNvPr id="17414" name="Rectangle 6"/>
          <p:cNvSpPr txBox="1">
            <a:spLocks noGrp="1" noChangeArrowheads="1"/>
          </p:cNvSpPr>
          <p:nvPr/>
        </p:nvSpPr>
        <p:spPr bwMode="auto">
          <a:xfrm>
            <a:off x="8229600" y="64008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endParaRPr lang="de-DE" sz="1400" dirty="0">
              <a:latin typeface="Lucida Grande" pitchFamily="1" charset="0"/>
              <a:ea typeface="ヒラギノ角ゴ Pro W3" pitchFamily="124" charset="-128"/>
            </a:endParaRPr>
          </a:p>
        </p:txBody>
      </p:sp>
      <p:graphicFrame>
        <p:nvGraphicFramePr>
          <p:cNvPr id="17556" name="Group 1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2629434"/>
              </p:ext>
            </p:extLst>
          </p:nvPr>
        </p:nvGraphicFramePr>
        <p:xfrm>
          <a:off x="1524000" y="2590800"/>
          <a:ext cx="6400800" cy="1341120"/>
        </p:xfrm>
        <a:graphic>
          <a:graphicData uri="http://schemas.openxmlformats.org/drawingml/2006/table">
            <a:tbl>
              <a:tblPr/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43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Country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India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Continent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Asia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City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Lucknow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Time Zone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GMT+5:30</a:t>
                      </a: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6168081"/>
      </p:ext>
    </p:extLst>
  </p:cSld>
  <p:clrMapOvr>
    <a:masterClrMapping/>
  </p:clrMapOvr>
  <p:transition>
    <p:wheel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066800"/>
            <a:ext cx="8229600" cy="3352800"/>
          </a:xfr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spcBef>
                <a:spcPct val="50000"/>
              </a:spcBef>
              <a:buNone/>
              <a:defRPr/>
            </a:pPr>
            <a:endParaRPr lang="en-US" sz="2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alibri" pitchFamily="34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  <a:defRPr/>
            </a:pPr>
            <a:endParaRPr lang="en-US" sz="2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alibri" pitchFamily="34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  <a:defRPr/>
            </a:pPr>
            <a:endParaRPr lang="en-US" sz="2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alibri" pitchFamily="34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  <a:defRPr/>
            </a:pPr>
            <a:endParaRPr lang="en-US" sz="2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alibri" pitchFamily="34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  <a:defRPr/>
            </a:pPr>
            <a:r>
              <a:rPr lang="en-US" sz="28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  <a:cs typeface="Times New Roman" pitchFamily="18" charset="0"/>
              </a:rPr>
              <a:t>MARQUIS TECHNOLOGIES</a:t>
            </a:r>
          </a:p>
          <a:p>
            <a:pPr algn="ctr">
              <a:spcBef>
                <a:spcPct val="50000"/>
              </a:spcBef>
              <a:defRPr/>
            </a:pPr>
            <a:endParaRPr lang="en-US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alibri" pitchFamily="34" charset="0"/>
              <a:hlinkClick r:id="rId2"/>
            </a:endParaRPr>
          </a:p>
          <a:p>
            <a:pPr algn="ctr">
              <a:spcBef>
                <a:spcPct val="50000"/>
              </a:spcBef>
              <a:defRPr/>
            </a:pPr>
            <a:r>
              <a:rPr lang="en-US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  <a:hlinkClick r:id="rId2"/>
              </a:rPr>
              <a:t>www.marquistech.com</a:t>
            </a:r>
            <a:endParaRPr lang="en-US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alibri" pitchFamily="34" charset="0"/>
            </a:endParaRPr>
          </a:p>
          <a:p>
            <a:endParaRPr lang="en-US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  <a:t>			</a:t>
            </a:r>
            <a:r>
              <a:rPr lang="en-US" sz="60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  <a:t>THANK YOU</a:t>
            </a:r>
            <a:br>
              <a:rPr lang="en-US" sz="60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endParaRPr lang="en-US" sz="6000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ransition>
    <p:whee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3200400"/>
            <a:ext cx="7313612" cy="1143000"/>
          </a:xfrm>
        </p:spPr>
        <p:txBody>
          <a:bodyPr/>
          <a:lstStyle/>
          <a:p>
            <a:r>
              <a:rPr lang="en-US" sz="1100" dirty="0">
                <a:solidFill>
                  <a:schemeClr val="tx1"/>
                </a:solidFill>
              </a:rPr>
              <a:t>	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27E5B4-39F0-43AA-BDA7-C97F776AB08E}" type="slidenum">
              <a:rPr lang="en-US" sz="1100" smtClean="0">
                <a:latin typeface="+mj-lt"/>
              </a:rPr>
              <a:pPr>
                <a:defRPr/>
              </a:pPr>
              <a:t>3</a:t>
            </a:fld>
            <a:endParaRPr lang="en-US" sz="1100"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00200" y="908464"/>
            <a:ext cx="448872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+mj-lt"/>
                <a:ea typeface="+mj-ea"/>
                <a:cs typeface="+mj-cs"/>
              </a:rPr>
              <a:t>Operators in Location</a:t>
            </a:r>
            <a:endParaRPr lang="en-IN" sz="3200" dirty="0">
              <a:latin typeface="+mj-lt"/>
              <a:ea typeface="+mj-ea"/>
              <a:cs typeface="+mj-cs"/>
            </a:endParaRPr>
          </a:p>
        </p:txBody>
      </p:sp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879611CB-F788-4D8F-AC29-413DC3A909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3755245"/>
              </p:ext>
            </p:extLst>
          </p:nvPr>
        </p:nvGraphicFramePr>
        <p:xfrm>
          <a:off x="1447801" y="1601127"/>
          <a:ext cx="6553200" cy="10448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84400">
                  <a:extLst>
                    <a:ext uri="{9D8B030D-6E8A-4147-A177-3AD203B41FA5}">
                      <a16:colId xmlns:a16="http://schemas.microsoft.com/office/drawing/2014/main" val="1648588556"/>
                    </a:ext>
                  </a:extLst>
                </a:gridCol>
                <a:gridCol w="2184400">
                  <a:extLst>
                    <a:ext uri="{9D8B030D-6E8A-4147-A177-3AD203B41FA5}">
                      <a16:colId xmlns:a16="http://schemas.microsoft.com/office/drawing/2014/main" val="4109103369"/>
                    </a:ext>
                  </a:extLst>
                </a:gridCol>
                <a:gridCol w="2184400">
                  <a:extLst>
                    <a:ext uri="{9D8B030D-6E8A-4147-A177-3AD203B41FA5}">
                      <a16:colId xmlns:a16="http://schemas.microsoft.com/office/drawing/2014/main" val="2854668208"/>
                    </a:ext>
                  </a:extLst>
                </a:gridCol>
              </a:tblGrid>
              <a:tr h="1864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u="none" strike="noStrike" dirty="0">
                          <a:effectLst/>
                        </a:rPr>
                        <a:t>MCC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517" marR="8517" marT="85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u="none" strike="noStrike" dirty="0">
                          <a:effectLst/>
                        </a:rPr>
                        <a:t>MNC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517" marR="8517" marT="85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u="none" strike="noStrike" dirty="0">
                          <a:effectLst/>
                        </a:rPr>
                        <a:t>Operator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517" marR="8517" marT="85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3922383"/>
                  </a:ext>
                </a:extLst>
              </a:tr>
              <a:tr h="242345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405</a:t>
                      </a:r>
                      <a:endParaRPr lang="th-TH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871</a:t>
                      </a:r>
                      <a:endParaRPr lang="th-TH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JIO</a:t>
                      </a:r>
                      <a:endParaRPr lang="th-TH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7281037"/>
                  </a:ext>
                </a:extLst>
              </a:tr>
              <a:tr h="242345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404</a:t>
                      </a:r>
                      <a:endParaRPr lang="th-TH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15</a:t>
                      </a:r>
                      <a:endParaRPr lang="th-TH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VI</a:t>
                      </a:r>
                      <a:endParaRPr lang="th-TH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12673788"/>
                  </a:ext>
                </a:extLst>
              </a:tr>
              <a:tr h="242345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405</a:t>
                      </a:r>
                      <a:endParaRPr lang="th-TH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54</a:t>
                      </a:r>
                      <a:endParaRPr lang="th-TH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Airtel</a:t>
                      </a:r>
                      <a:endParaRPr lang="th-TH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732327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559842"/>
      </p:ext>
    </p:extLst>
  </p:cSld>
  <p:clrMapOvr>
    <a:masterClrMapping/>
  </p:clrMapOvr>
  <p:transition>
    <p:whee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2743200"/>
          </a:xfrm>
        </p:spPr>
        <p:txBody>
          <a:bodyPr/>
          <a:lstStyle/>
          <a:p>
            <a:r>
              <a:rPr lang="en-US" sz="2400" b="1" dirty="0">
                <a:latin typeface="Calibri" pitchFamily="34" charset="0"/>
                <a:cs typeface="Calibri" pitchFamily="34" charset="0"/>
              </a:rPr>
              <a:t>Near Cell	</a:t>
            </a:r>
            <a:r>
              <a:rPr lang="en-US" sz="2400" dirty="0"/>
              <a:t>:-</a:t>
            </a:r>
            <a:r>
              <a:rPr lang="en-US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Stationary: RSRP:  -60dbm to -75dbm   </a:t>
            </a:r>
          </a:p>
          <a:p>
            <a:r>
              <a:rPr lang="en-US" sz="2400" b="1" dirty="0">
                <a:latin typeface="Calibri" pitchFamily="34" charset="0"/>
                <a:cs typeface="Calibri" pitchFamily="34" charset="0"/>
              </a:rPr>
              <a:t>Mixed</a:t>
            </a:r>
            <a:r>
              <a:rPr lang="en-US" sz="2400" dirty="0"/>
              <a:t>	:-</a:t>
            </a:r>
            <a:r>
              <a:rPr lang="en-US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Mobility: RSRP   :  -75dbm to -95dbm</a:t>
            </a:r>
          </a:p>
          <a:p>
            <a:r>
              <a:rPr lang="en-US" sz="2400" b="1" dirty="0">
                <a:latin typeface="Calibri" pitchFamily="34" charset="0"/>
                <a:cs typeface="Calibri" pitchFamily="34" charset="0"/>
              </a:rPr>
              <a:t>Cell Edge	</a:t>
            </a:r>
            <a:r>
              <a:rPr lang="en-US" sz="2400" dirty="0"/>
              <a:t>:-</a:t>
            </a:r>
            <a:r>
              <a:rPr lang="en-US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Stationary: RSRP : -95dbm to -115dbm   </a:t>
            </a:r>
            <a:endParaRPr lang="en-US" sz="2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0" dirty="0">
                <a:effectLst/>
                <a:latin typeface="Cambria" pitchFamily="18" charset="0"/>
              </a:rPr>
              <a:t>Drive Route operator </a:t>
            </a:r>
          </a:p>
        </p:txBody>
      </p:sp>
    </p:spTree>
  </p:cSld>
  <p:clrMapOvr>
    <a:masterClrMapping/>
  </p:clrMapOvr>
  <p:transition>
    <p:whee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D6A9528-093B-414C-BB0C-38E40B7CC4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4600" y="1828800"/>
            <a:ext cx="8229600" cy="1143000"/>
          </a:xfrm>
        </p:spPr>
        <p:txBody>
          <a:bodyPr/>
          <a:lstStyle/>
          <a:p>
            <a:r>
              <a:rPr lang="en-US" dirty="0"/>
              <a:t>Operator - JIO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09B6FE7E-E893-73F8-FF30-7D40E6DD82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4503454"/>
              </p:ext>
            </p:extLst>
          </p:nvPr>
        </p:nvGraphicFramePr>
        <p:xfrm>
          <a:off x="1752600" y="3200400"/>
          <a:ext cx="5943598" cy="1421270"/>
        </p:xfrm>
        <a:graphic>
          <a:graphicData uri="http://schemas.openxmlformats.org/drawingml/2006/table">
            <a:tbl>
              <a:tblPr/>
              <a:tblGrid>
                <a:gridCol w="542086">
                  <a:extLst>
                    <a:ext uri="{9D8B030D-6E8A-4147-A177-3AD203B41FA5}">
                      <a16:colId xmlns:a16="http://schemas.microsoft.com/office/drawing/2014/main" val="421829162"/>
                    </a:ext>
                  </a:extLst>
                </a:gridCol>
                <a:gridCol w="4684181">
                  <a:extLst>
                    <a:ext uri="{9D8B030D-6E8A-4147-A177-3AD203B41FA5}">
                      <a16:colId xmlns:a16="http://schemas.microsoft.com/office/drawing/2014/main" val="748903942"/>
                    </a:ext>
                  </a:extLst>
                </a:gridCol>
                <a:gridCol w="717331">
                  <a:extLst>
                    <a:ext uri="{9D8B030D-6E8A-4147-A177-3AD203B41FA5}">
                      <a16:colId xmlns:a16="http://schemas.microsoft.com/office/drawing/2014/main" val="501522853"/>
                    </a:ext>
                  </a:extLst>
                </a:gridCol>
              </a:tblGrid>
              <a:tr h="213169"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operator Network Info-JIO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0195037"/>
                  </a:ext>
                </a:extLst>
              </a:tr>
              <a:tr h="244031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RAT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Band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Comment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273761"/>
                  </a:ext>
                </a:extLst>
              </a:tr>
              <a:tr h="21316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3172801"/>
                  </a:ext>
                </a:extLst>
              </a:tr>
              <a:tr h="244031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Band 3,5&amp; Band 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4759445"/>
                  </a:ext>
                </a:extLst>
              </a:tr>
              <a:tr h="293701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7409093"/>
                  </a:ext>
                </a:extLst>
              </a:tr>
              <a:tr h="21316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80585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3894329"/>
      </p:ext>
    </p:extLst>
  </p:cSld>
  <p:clrMapOvr>
    <a:masterClrMapping/>
  </p:clrMapOvr>
  <p:transition>
    <p:whee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084BFF3-EE12-41B4-8648-2C941B07B7D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/>
          <a:p>
            <a:fld id="{0ABCB621-EB69-44F8-8187-47FA8AE88EE6}" type="datetime1">
              <a:rPr lang="en-GB" smtClean="0"/>
              <a:pPr/>
              <a:t>18/11/2022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349C8B6-2A8C-4FF9-90DB-D48BBDD74F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/>
          <a:p>
            <a:r>
              <a:rPr lang="en-US"/>
              <a:t>Confidential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DEF0F9-1950-4C37-88FD-874D8567C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/>
          <a:p>
            <a:fld id="{BDEAC991-40F7-46D0-AD9A-EC2BE2330C24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A0FE90D-E5AE-9785-9490-D2C971F1A6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5325" y="1752600"/>
            <a:ext cx="7753350" cy="2105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5005038"/>
      </p:ext>
    </p:extLst>
  </p:cSld>
  <p:clrMapOvr>
    <a:masterClrMapping/>
  </p:clrMapOvr>
  <p:transition>
    <p:whee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609601" y="1676400"/>
            <a:ext cx="2514600" cy="152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IN" sz="16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Operator: JIO</a:t>
            </a:r>
            <a:endParaRPr lang="en-IN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Band: 40</a:t>
            </a:r>
            <a:endParaRPr lang="en-IN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Cell ID: 1</a:t>
            </a:r>
            <a:endParaRPr lang="en-IN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E-ARFCN : 38750</a:t>
            </a: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RSRP:</a:t>
            </a:r>
            <a:r>
              <a:rPr lang="en-IN" sz="1600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IN" sz="1600" b="1" dirty="0">
                <a:solidFill>
                  <a:srgbClr val="000000"/>
                </a:solidFill>
                <a:latin typeface="Calibri"/>
              </a:rPr>
              <a:t>-60dBm to -75dBm</a:t>
            </a:r>
            <a:endParaRPr lang="en-IN" sz="16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IN" sz="1600" dirty="0">
              <a:solidFill>
                <a:schemeClr val="tx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49AD440-F696-40FC-A60B-1B2487E646B8}"/>
              </a:ext>
            </a:extLst>
          </p:cNvPr>
          <p:cNvSpPr txBox="1"/>
          <p:nvPr/>
        </p:nvSpPr>
        <p:spPr>
          <a:xfrm>
            <a:off x="457200" y="685800"/>
            <a:ext cx="457713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400" b="1" dirty="0">
                <a:solidFill>
                  <a:srgbClr val="323130"/>
                </a:solidFill>
                <a:latin typeface="Calibri" panose="020F0502020204030204" pitchFamily="34" charset="0"/>
              </a:rPr>
              <a:t>Near Cell screenshots of all band with Network INFO. </a:t>
            </a:r>
            <a:endParaRPr lang="en-US" sz="24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CCE345A-BF39-5855-F483-0B21CA317D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05168" y="718794"/>
            <a:ext cx="3481632" cy="5936403"/>
          </a:xfrm>
          <a:prstGeom prst="rect">
            <a:avLst/>
          </a:prstGeom>
        </p:spPr>
      </p:pic>
    </p:spTree>
  </p:cSld>
  <p:clrMapOvr>
    <a:masterClrMapping/>
  </p:clrMapOvr>
  <p:transition>
    <p:wheel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609601" y="1886129"/>
            <a:ext cx="2895600" cy="177147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Operator: JIO</a:t>
            </a:r>
            <a:endParaRPr lang="en-IN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Band: 40</a:t>
            </a:r>
            <a:endParaRPr lang="en-IN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Cell ID: 17</a:t>
            </a:r>
            <a:endParaRPr lang="en-IN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E-ARFCN : 38750</a:t>
            </a: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RSRP:</a:t>
            </a:r>
            <a:r>
              <a:rPr lang="en-IN" sz="1600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16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-95dbm to 115dbm </a:t>
            </a:r>
            <a:endParaRPr lang="en-IN" sz="1600" b="1" dirty="0">
              <a:solidFill>
                <a:schemeClr val="tx1"/>
              </a:solidFill>
            </a:endParaRPr>
          </a:p>
        </p:txBody>
      </p:sp>
      <p:sp>
        <p:nvSpPr>
          <p:cNvPr id="12" name="AutoShape 4" descr="https://outlook.office.com/owa/service.svc/s/GetFileAttachment?id=AAMkADFiZGMxYzFkLTZkZjUtNDIzNC04ZGVmLTY0ZWE1NDU2MDlhMABGAAAAAAC3NTo5XLi2QKPJ%2FCiAlCerBwAl99qAwDjIQZvb%2BZ%2BGCahgAAAAAAEMAAAl99qAwDjIQZvb%2BZ%2BGCahgAAA8O0NFAAABEgAQAG2uCfsmHJlDrG1ip0IxyXk%3D&amp;X-OWA-CANARY=Fmn46LVNwE-ueYQF1vSYQsB5yAn6rtQYUWmRdrweIBL-B2SdCe7_RcHvFd-Z2elQ2OaE9tG-49s.&amp;isImagePreview=True"/>
          <p:cNvSpPr>
            <a:spLocks noChangeAspect="1" noChangeArrowheads="1"/>
          </p:cNvSpPr>
          <p:nvPr/>
        </p:nvSpPr>
        <p:spPr bwMode="auto">
          <a:xfrm>
            <a:off x="2109788" y="2428875"/>
            <a:ext cx="4924425" cy="2000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0E88682-4CB8-401B-8E56-6DA4F1B27CC2}"/>
              </a:ext>
            </a:extLst>
          </p:cNvPr>
          <p:cNvSpPr txBox="1"/>
          <p:nvPr/>
        </p:nvSpPr>
        <p:spPr>
          <a:xfrm>
            <a:off x="457200" y="685800"/>
            <a:ext cx="457713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400" b="1" dirty="0">
                <a:solidFill>
                  <a:srgbClr val="323130"/>
                </a:solidFill>
                <a:latin typeface="Calibri" panose="020F0502020204030204" pitchFamily="34" charset="0"/>
              </a:rPr>
              <a:t>Edge Cell screenshots of all band with Network INFO. </a:t>
            </a:r>
            <a:endParaRPr lang="en-US" sz="24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A1F0A66-8F0C-A624-6164-C94E75596E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336" y="816875"/>
            <a:ext cx="3500063" cy="5681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122867"/>
      </p:ext>
    </p:extLst>
  </p:cSld>
  <p:clrMapOvr>
    <a:masterClrMapping/>
  </p:clrMapOvr>
  <p:transition>
    <p:wheel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F8A837F-601E-4555-8ED3-610E74F44B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533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( Mixed Mobility Area) screenshots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FA3E34A-D138-6AD2-B0B2-97F75D7E20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1381137"/>
            <a:ext cx="3124199" cy="472900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015FD67-FF25-1CD3-BCE8-7868E02967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57699" y="1381137"/>
            <a:ext cx="3581400" cy="4729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7069727"/>
      </p:ext>
    </p:extLst>
  </p:cSld>
  <p:clrMapOvr>
    <a:masterClrMapping/>
  </p:clrMapOvr>
  <p:transition>
    <p:wheel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849</TotalTime>
  <Words>390</Words>
  <Application>Microsoft Office PowerPoint</Application>
  <PresentationFormat>On-screen Show (4:3)</PresentationFormat>
  <Paragraphs>139</Paragraphs>
  <Slides>20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31" baseType="lpstr">
      <vt:lpstr>Lucida Grande</vt:lpstr>
      <vt:lpstr>Arial</vt:lpstr>
      <vt:lpstr>Arial</vt:lpstr>
      <vt:lpstr>Calibri</vt:lpstr>
      <vt:lpstr>Cambria</vt:lpstr>
      <vt:lpstr>Lucida Sans Unicode</vt:lpstr>
      <vt:lpstr>Times New Roman</vt:lpstr>
      <vt:lpstr>Verdana</vt:lpstr>
      <vt:lpstr>Wingdings 2</vt:lpstr>
      <vt:lpstr>Wingdings 3</vt:lpstr>
      <vt:lpstr>Concourse</vt:lpstr>
      <vt:lpstr>MARQUIS TECHNOLOGIES  </vt:lpstr>
      <vt:lpstr>PowerPoint Presentation</vt:lpstr>
      <vt:lpstr> </vt:lpstr>
      <vt:lpstr>Drive Route operator </vt:lpstr>
      <vt:lpstr>Operator - JIO</vt:lpstr>
      <vt:lpstr>PowerPoint Presentation</vt:lpstr>
      <vt:lpstr>PowerPoint Presentation</vt:lpstr>
      <vt:lpstr>PowerPoint Presentation</vt:lpstr>
      <vt:lpstr>( Mixed Mobility Area) screenshots </vt:lpstr>
      <vt:lpstr>Operator - Airtel</vt:lpstr>
      <vt:lpstr>PowerPoint Presentation</vt:lpstr>
      <vt:lpstr>PowerPoint Presentation</vt:lpstr>
      <vt:lpstr>PowerPoint Presentation</vt:lpstr>
      <vt:lpstr>( Mixed Mobility Area) screenshots </vt:lpstr>
      <vt:lpstr>Operator - VI</vt:lpstr>
      <vt:lpstr>PowerPoint Presentation</vt:lpstr>
      <vt:lpstr>PowerPoint Presentation</vt:lpstr>
      <vt:lpstr>PowerPoint Presentation</vt:lpstr>
      <vt:lpstr>( Mixed Mobility Area) screenshots </vt:lpstr>
      <vt:lpstr>           THANK YOU 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MARQUIS TECHNOLOGIES</dc:title>
  <dc:subject>Marketing Presentation</dc:subject>
  <dc:creator>Kailash</dc:creator>
  <cp:lastModifiedBy>Nishanth  Kumar</cp:lastModifiedBy>
  <cp:revision>884</cp:revision>
  <dcterms:created xsi:type="dcterms:W3CDTF">2007-12-16T16:40:02Z</dcterms:created>
  <dcterms:modified xsi:type="dcterms:W3CDTF">2022-11-18T04:17:05Z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4fea9ac1-470f-4ff8-9b19-4c01456e19dc</vt:lpwstr>
  </property>
  <property fmtid="{D5CDD505-2E9C-101B-9397-08002B2CF9AE}" pid="3" name="NokiaConfidentiality">
    <vt:lpwstr>Confidential</vt:lpwstr>
  </property>
</Properties>
</file>