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0"/>
  </p:notesMasterIdLst>
  <p:handoutMasterIdLst>
    <p:handoutMasterId r:id="rId11"/>
  </p:handoutMasterIdLst>
  <p:sldIdLst>
    <p:sldId id="343" r:id="rId2"/>
    <p:sldId id="456" r:id="rId3"/>
    <p:sldId id="543" r:id="rId4"/>
    <p:sldId id="546" r:id="rId5"/>
    <p:sldId id="547" r:id="rId6"/>
    <p:sldId id="548" r:id="rId7"/>
    <p:sldId id="531" r:id="rId8"/>
    <p:sldId id="423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533" autoAdjust="0"/>
  </p:normalViewPr>
  <p:slideViewPr>
    <p:cSldViewPr>
      <p:cViewPr varScale="1">
        <p:scale>
          <a:sx n="38" d="100"/>
          <a:sy n="38" d="100"/>
        </p:scale>
        <p:origin x="147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0" y="772180"/>
            <a:ext cx="9144000" cy="523220"/>
          </a:xfrm>
          <a:prstGeom prst="rect">
            <a:avLst/>
          </a:prstGeom>
          <a:solidFill>
            <a:srgbClr val="437D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 dirty="0">
                <a:solidFill>
                  <a:schemeClr val="bg1"/>
                </a:solidFill>
                <a:latin typeface="Calibri" pitchFamily="34" charset="0"/>
              </a:rPr>
              <a:t>Delhi/India</a:t>
            </a:r>
            <a:endParaRPr lang="en-US" sz="2800" b="1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7412" name="Rectangle 5"/>
          <p:cNvSpPr txBox="1">
            <a:spLocks noGrp="1" noChangeArrowheads="1"/>
          </p:cNvSpPr>
          <p:nvPr/>
        </p:nvSpPr>
        <p:spPr bwMode="auto">
          <a:xfrm>
            <a:off x="2514600" y="6208637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 dirty="0">
              <a:latin typeface="Calibri" pitchFamily="34" charset="0"/>
              <a:ea typeface="ヒラギノ角ゴ Pro W3" pitchFamily="124" charset="-128"/>
            </a:endParaRPr>
          </a:p>
        </p:txBody>
      </p:sp>
      <p:sp>
        <p:nvSpPr>
          <p:cNvPr id="17414" name="Rectangle 6"/>
          <p:cNvSpPr txBox="1">
            <a:spLocks noGrp="1" noChangeArrowheads="1"/>
          </p:cNvSpPr>
          <p:nvPr/>
        </p:nvSpPr>
        <p:spPr bwMode="auto">
          <a:xfrm>
            <a:off x="8229600" y="64008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de-DE" sz="1400" dirty="0">
              <a:latin typeface="Lucida Grande" pitchFamily="1" charset="0"/>
              <a:ea typeface="ヒラギノ角ゴ Pro W3" pitchFamily="124" charset="-12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AA968A7-A07E-6227-0B9A-79D6F348F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310326"/>
              </p:ext>
            </p:extLst>
          </p:nvPr>
        </p:nvGraphicFramePr>
        <p:xfrm>
          <a:off x="0" y="1940737"/>
          <a:ext cx="8763000" cy="3255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500">
                  <a:extLst>
                    <a:ext uri="{9D8B030D-6E8A-4147-A177-3AD203B41FA5}">
                      <a16:colId xmlns:a16="http://schemas.microsoft.com/office/drawing/2014/main" val="2335907833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42350734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3153993978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405858917"/>
                    </a:ext>
                  </a:extLst>
                </a:gridCol>
                <a:gridCol w="2994025">
                  <a:extLst>
                    <a:ext uri="{9D8B030D-6E8A-4147-A177-3AD203B41FA5}">
                      <a16:colId xmlns:a16="http://schemas.microsoft.com/office/drawing/2014/main" val="1680617047"/>
                    </a:ext>
                  </a:extLst>
                </a:gridCol>
              </a:tblGrid>
              <a:tr h="621964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S. No.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Operator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Supported Bands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Supported Features by Network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454129"/>
                  </a:ext>
                </a:extLst>
              </a:tr>
              <a:tr h="829286"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Major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EIR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FDD B1/B3/B20 &amp; TDD B1/N48/N28/N3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buNone/>
                      </a:pPr>
                      <a:r>
                        <a:rPr kumimoji="0" lang="nn-NO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2G/3G/4G/5G NSA</a:t>
                      </a:r>
                      <a:endParaRPr kumimoji="0" lang="en-US" sz="16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115279"/>
                  </a:ext>
                </a:extLst>
              </a:tr>
              <a:tr h="829286"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H3G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FDD B1/B3 &amp; B1/N78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buNone/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2G/4G/5G NSA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111817"/>
                  </a:ext>
                </a:extLst>
              </a:tr>
              <a:tr h="421671"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VDF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FDD B3/B1/B7 &amp; B3/N78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buNone/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4G/5G NSA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140015"/>
                  </a:ext>
                </a:extLst>
              </a:tr>
              <a:tr h="414644">
                <a:tc>
                  <a:txBody>
                    <a:bodyPr/>
                    <a:lstStyle/>
                    <a:p>
                      <a:pPr algn="ctr"/>
                      <a:r>
                        <a:rPr lang="en-IN" sz="20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Minor</a:t>
                      </a:r>
                      <a:endParaRPr lang="en-IN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SKY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LTE FDD B1/B7 &amp; B1/N78</a:t>
                      </a:r>
                      <a:endParaRPr lang="en-IN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 eaLnBrk="1" latinLnBrk="0" hangingPunct="1">
                        <a:buNone/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2G/4G/5G NSA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652726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F43D3955-9BEA-448C-3F27-AB96FBB4A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455150"/>
            <a:ext cx="8458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Operator Details: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6168081"/>
      </p:ext>
    </p:extLst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B17087-9966-BDB7-5F52-C974C4A1D099}"/>
              </a:ext>
            </a:extLst>
          </p:cNvPr>
          <p:cNvSpPr txBox="1"/>
          <p:nvPr/>
        </p:nvSpPr>
        <p:spPr>
          <a:xfrm>
            <a:off x="204019" y="605135"/>
            <a:ext cx="67020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5G Near Cell ,H3G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BED6F5-C6DF-6403-781E-46564BC1BA29}"/>
              </a:ext>
            </a:extLst>
          </p:cNvPr>
          <p:cNvSpPr txBox="1"/>
          <p:nvPr/>
        </p:nvSpPr>
        <p:spPr>
          <a:xfrm>
            <a:off x="0" y="1066800"/>
            <a:ext cx="654968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Lat/Long -</a:t>
            </a:r>
            <a:r>
              <a:rPr lang="en-IN" sz="20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53.360300, -6.264252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Specification –Stable H3G 5G NSA network 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Good Throughput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13131B-0CC8-78BC-4014-D77ADC3C1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158663"/>
            <a:ext cx="8686800" cy="439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910912"/>
      </p:ext>
    </p:extLst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C8C01-985A-AAC1-2358-A81F52BD2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469A9E-1045-D2DF-C6DC-BD04DB0DAE7D}"/>
              </a:ext>
            </a:extLst>
          </p:cNvPr>
          <p:cNvSpPr txBox="1"/>
          <p:nvPr/>
        </p:nvSpPr>
        <p:spPr>
          <a:xfrm>
            <a:off x="204019" y="605135"/>
            <a:ext cx="67020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5G Near Cell ,VDF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9145DC-5BA3-E793-C81D-FD344B840BF2}"/>
              </a:ext>
            </a:extLst>
          </p:cNvPr>
          <p:cNvSpPr txBox="1"/>
          <p:nvPr/>
        </p:nvSpPr>
        <p:spPr>
          <a:xfrm>
            <a:off x="0" y="1066800"/>
            <a:ext cx="654968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Lat/Long -</a:t>
            </a:r>
            <a:r>
              <a:rPr lang="en-IN" sz="20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53.360681, -6.270310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Specification –Stable VDF 5G NSA network 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Good Throughput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3DF42-A56E-EC3A-873D-ED3085A434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890" y="2082463"/>
            <a:ext cx="8674510" cy="447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261200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BA43A-24AA-4F24-FDA8-24651143E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1011C8-0244-6F39-EC2B-240F17C4E641}"/>
              </a:ext>
            </a:extLst>
          </p:cNvPr>
          <p:cNvSpPr txBox="1"/>
          <p:nvPr/>
        </p:nvSpPr>
        <p:spPr>
          <a:xfrm>
            <a:off x="204019" y="605135"/>
            <a:ext cx="67020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5G Near Cell , EIR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A225E7-B3D3-3950-943E-6D966CF20175}"/>
              </a:ext>
            </a:extLst>
          </p:cNvPr>
          <p:cNvSpPr txBox="1"/>
          <p:nvPr/>
        </p:nvSpPr>
        <p:spPr>
          <a:xfrm>
            <a:off x="0" y="1066800"/>
            <a:ext cx="654968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Lat/Long -</a:t>
            </a:r>
            <a:r>
              <a:rPr lang="en-IN" sz="20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53.359302, -6.280603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Specification –Stable EIR 5G NSA network 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Good Throughput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A133E0-9B20-0123-6C04-E9D1A7CBF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19" y="2082464"/>
            <a:ext cx="8482781" cy="447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489157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DD851-821F-6881-EEB1-B0EABF538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A9E935-CEA4-F1F7-47E0-AE7D616D1090}"/>
              </a:ext>
            </a:extLst>
          </p:cNvPr>
          <p:cNvSpPr txBox="1"/>
          <p:nvPr/>
        </p:nvSpPr>
        <p:spPr>
          <a:xfrm>
            <a:off x="204019" y="605135"/>
            <a:ext cx="67020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5G Near Cell , SKY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BB5181-77FD-B448-1C0B-33CBBC777331}"/>
              </a:ext>
            </a:extLst>
          </p:cNvPr>
          <p:cNvSpPr txBox="1"/>
          <p:nvPr/>
        </p:nvSpPr>
        <p:spPr>
          <a:xfrm>
            <a:off x="0" y="1066800"/>
            <a:ext cx="71628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dirty="0">
                <a:solidFill>
                  <a:srgbClr val="20212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Lat Long- </a:t>
            </a:r>
            <a:r>
              <a:rPr lang="en-IN" sz="2000" b="0" i="0" dirty="0">
                <a:solidFill>
                  <a:srgbClr val="202124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53.359043, -6.281411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Specification –Stable Sky 5G NSA network </a:t>
            </a:r>
          </a:p>
          <a:p>
            <a:r>
              <a:rPr lang="en-IN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Good Throughput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D2F6E9-B7B3-846A-C8C9-DA42126486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54" y="2082463"/>
            <a:ext cx="8196246" cy="447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128893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F8A837F-601E-4555-8ED3-610E74F44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7315200" cy="1371600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DRIVE ROUTE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A26910-320A-8C97-A045-3A75B61FBE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90600"/>
            <a:ext cx="80772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69727"/>
      </p:ext>
    </p:extLst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1489</TotalTime>
  <Words>219</Words>
  <Application>Microsoft Office PowerPoint</Application>
  <PresentationFormat>On-screen Show (4:3)</PresentationFormat>
  <Paragraphs>54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Lucida Grande</vt:lpstr>
      <vt:lpstr>Arial</vt:lpstr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DRIVE ROUTE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Raj Patil</cp:lastModifiedBy>
  <cp:revision>909</cp:revision>
  <dcterms:created xsi:type="dcterms:W3CDTF">2007-12-16T16:40:02Z</dcterms:created>
  <dcterms:modified xsi:type="dcterms:W3CDTF">2025-09-16T12:35:08Z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