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5"/>
  </p:notesMasterIdLst>
  <p:handoutMasterIdLst>
    <p:handoutMasterId r:id="rId36"/>
  </p:handoutMasterIdLst>
  <p:sldIdLst>
    <p:sldId id="343" r:id="rId2"/>
    <p:sldId id="456" r:id="rId3"/>
    <p:sldId id="405" r:id="rId4"/>
    <p:sldId id="425" r:id="rId5"/>
    <p:sldId id="530" r:id="rId6"/>
    <p:sldId id="488" r:id="rId7"/>
    <p:sldId id="529" r:id="rId8"/>
    <p:sldId id="533" r:id="rId9"/>
    <p:sldId id="535" r:id="rId10"/>
    <p:sldId id="536" r:id="rId11"/>
    <p:sldId id="537" r:id="rId12"/>
    <p:sldId id="531" r:id="rId13"/>
    <p:sldId id="480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34" r:id="rId26"/>
    <p:sldId id="549" r:id="rId27"/>
    <p:sldId id="553" r:id="rId28"/>
    <p:sldId id="550" r:id="rId29"/>
    <p:sldId id="551" r:id="rId30"/>
    <p:sldId id="552" r:id="rId31"/>
    <p:sldId id="554" r:id="rId32"/>
    <p:sldId id="490" r:id="rId33"/>
    <p:sldId id="42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4" d="100"/>
          <a:sy n="64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9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08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16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38750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-105dBm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Medimum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LTE Cell screenshots of all band with Network INFO. Which include 4G also.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CB343-F08A-81D9-AA2D-F285596A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30861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466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75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38948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-105dBm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 LTE Cell screenshots of all band with Network INFO. Which include 4G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AF712-9DC3-1B5D-5432-BE6895A9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35233"/>
            <a:ext cx="2895600" cy="41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84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FB7B7-AE8A-6BDB-A6BE-FFCCE9B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3074877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B40-N77-B40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38750-634080-38750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includes all 5G to 4G to 5G.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DE607-C6EC-4355-C6C1-BB9879AC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14" y="2286000"/>
            <a:ext cx="4478574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    AIRTEL</a:t>
            </a:r>
          </a:p>
        </p:txBody>
      </p:sp>
    </p:spTree>
    <p:extLst>
      <p:ext uri="{BB962C8B-B14F-4D97-AF65-F5344CB8AC3E}">
        <p14:creationId xmlns:p14="http://schemas.microsoft.com/office/powerpoint/2010/main" val="3700810056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11/02/2025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21C042-E809-C96F-FA92-8549F11F8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27629"/>
              </p:ext>
            </p:extLst>
          </p:nvPr>
        </p:nvGraphicFramePr>
        <p:xfrm>
          <a:off x="152400" y="1600200"/>
          <a:ext cx="8293099" cy="2623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786">
                  <a:extLst>
                    <a:ext uri="{9D8B030D-6E8A-4147-A177-3AD203B41FA5}">
                      <a16:colId xmlns:a16="http://schemas.microsoft.com/office/drawing/2014/main" val="2910232736"/>
                    </a:ext>
                  </a:extLst>
                </a:gridCol>
                <a:gridCol w="1971310">
                  <a:extLst>
                    <a:ext uri="{9D8B030D-6E8A-4147-A177-3AD203B41FA5}">
                      <a16:colId xmlns:a16="http://schemas.microsoft.com/office/drawing/2014/main" val="496944834"/>
                    </a:ext>
                  </a:extLst>
                </a:gridCol>
                <a:gridCol w="2800620">
                  <a:extLst>
                    <a:ext uri="{9D8B030D-6E8A-4147-A177-3AD203B41FA5}">
                      <a16:colId xmlns:a16="http://schemas.microsoft.com/office/drawing/2014/main" val="3439695336"/>
                    </a:ext>
                  </a:extLst>
                </a:gridCol>
                <a:gridCol w="2338383">
                  <a:extLst>
                    <a:ext uri="{9D8B030D-6E8A-4147-A177-3AD203B41FA5}">
                      <a16:colId xmlns:a16="http://schemas.microsoft.com/office/drawing/2014/main" val="1223264168"/>
                    </a:ext>
                  </a:extLst>
                </a:gridCol>
              </a:tblGrid>
              <a:tr h="393259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Operator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Mobility Scenario</a:t>
                      </a:r>
                      <a:endParaRPr lang="en-IN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Location Tested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Longitude / Latitude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512063"/>
                  </a:ext>
                </a:extLst>
              </a:tr>
              <a:tr h="33033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AIRTEL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5G-4G -4G HO SPOT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IKEA Mindspace road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17.4394/78.3753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966276"/>
                  </a:ext>
                </a:extLst>
              </a:tr>
              <a:tr h="3303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>
                          <a:effectLst/>
                        </a:rPr>
                        <a:t>IRAT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17.4916/78.2920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541235"/>
                  </a:ext>
                </a:extLst>
              </a:tr>
              <a:tr h="6197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>
                          <a:effectLst/>
                        </a:rPr>
                        <a:t>Good Coverage for Testing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Gachibowli Stadium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17.4463/78.3441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718400"/>
                  </a:ext>
                </a:extLst>
              </a:tr>
              <a:tr h="61977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Poor Coverage for Testing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17.4916/78.2920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9642230"/>
                  </a:ext>
                </a:extLst>
              </a:tr>
              <a:tr h="3303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OOS Area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>
                          <a:effectLst/>
                        </a:rPr>
                        <a:t>17.4916/78.2920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461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62218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ID:461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-85dBm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NR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D7A55-D8D1-1EF8-C775-738870B5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9668"/>
            <a:ext cx="2752725" cy="41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4391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234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-105dbm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Medium NR Cell screenshots of all band with Network INFO. Which includes 5G also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90EA7-9842-112A-051A-88B4B2E0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90800"/>
            <a:ext cx="2971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9348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234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-105dBm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NR Cell screenshots of all band with Network INFO. Which include 5G also.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DCE35-485B-A851-6404-FCB1394A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2155189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8541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20+10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24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39150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LTE Cell screenshots of all band with Network INFO. Which include 4G also.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5DB60-56BF-4F61-C690-2295ABFD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3124200" cy="379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946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Name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05208"/>
              </p:ext>
            </p:extLst>
          </p:nvPr>
        </p:nvGraphicFramePr>
        <p:xfrm>
          <a:off x="1524000" y="2590800"/>
          <a:ext cx="6400800" cy="158496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HYDERABAD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zone in Kothaguda, Telangana (GMT+5:30)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94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39150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-105dBm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Medimum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LTE Cell screenshots of all band with Network INFO. Which include 4G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AF20E-F430-5529-64E2-2F3008A7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30003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87060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94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39150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-105dBm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 LTE Cell screenshots of all band with Network INFO. Which include 4G also.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C9289-AA1B-9974-9F1D-6FF323B1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30003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4967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FB7B7-AE8A-6BDB-A6BE-FFCCE9B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3074877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2540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B40-B3-B40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39025-1300-39025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includes all 5G to 4G , 4G </a:t>
            </a:r>
            <a:r>
              <a:rPr lang="en-IN" sz="2400" b="1">
                <a:solidFill>
                  <a:srgbClr val="323130"/>
                </a:solidFill>
                <a:latin typeface="Calibri" panose="020F0502020204030204" pitchFamily="34" charset="0"/>
              </a:rPr>
              <a:t>to 5G.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2FE90-3414-C1EB-3ABB-E6A3E9730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32" y="2130569"/>
            <a:ext cx="4228712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0611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i="1" dirty="0">
                <a:highlight>
                  <a:srgbClr val="00FFFF"/>
                </a:highlight>
              </a:rPr>
              <a:t>Operator VI</a:t>
            </a:r>
          </a:p>
        </p:txBody>
      </p:sp>
    </p:spTree>
    <p:extLst>
      <p:ext uri="{BB962C8B-B14F-4D97-AF65-F5344CB8AC3E}">
        <p14:creationId xmlns:p14="http://schemas.microsoft.com/office/powerpoint/2010/main" val="2166943407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11/02/2025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688050-9771-CFC2-A39D-F7087FEBAA6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447801"/>
          <a:ext cx="8229599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730">
                  <a:extLst>
                    <a:ext uri="{9D8B030D-6E8A-4147-A177-3AD203B41FA5}">
                      <a16:colId xmlns:a16="http://schemas.microsoft.com/office/drawing/2014/main" val="1445295597"/>
                    </a:ext>
                  </a:extLst>
                </a:gridCol>
                <a:gridCol w="1956216">
                  <a:extLst>
                    <a:ext uri="{9D8B030D-6E8A-4147-A177-3AD203B41FA5}">
                      <a16:colId xmlns:a16="http://schemas.microsoft.com/office/drawing/2014/main" val="1520332450"/>
                    </a:ext>
                  </a:extLst>
                </a:gridCol>
                <a:gridCol w="2779176">
                  <a:extLst>
                    <a:ext uri="{9D8B030D-6E8A-4147-A177-3AD203B41FA5}">
                      <a16:colId xmlns:a16="http://schemas.microsoft.com/office/drawing/2014/main" val="313531174"/>
                    </a:ext>
                  </a:extLst>
                </a:gridCol>
                <a:gridCol w="2320477">
                  <a:extLst>
                    <a:ext uri="{9D8B030D-6E8A-4147-A177-3AD203B41FA5}">
                      <a16:colId xmlns:a16="http://schemas.microsoft.com/office/drawing/2014/main" val="3226302010"/>
                    </a:ext>
                  </a:extLst>
                </a:gridCol>
              </a:tblGrid>
              <a:tr h="37532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Operator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Mobility Scenario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Location Tested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</a:rPr>
                        <a:t>Longitude / Latitude</a:t>
                      </a:r>
                      <a:endParaRPr lang="en-IN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788074"/>
                  </a:ext>
                </a:extLst>
              </a:tr>
              <a:tr h="31526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VI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5G-4G -4G HO SPOT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IKEA Mindspace road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17.4394/78.3753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0809614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IRAT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17.4916/78.2920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852401"/>
                  </a:ext>
                </a:extLst>
              </a:tr>
              <a:tr h="5915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Good Coverage for Testing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Gachibowli Stadium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17.4463/78.3441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727551"/>
                  </a:ext>
                </a:extLst>
              </a:tr>
              <a:tr h="5915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Poor Coverage for Testing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17.4916/78.2920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208629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OOS Area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17.4916/78.2920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022433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SRVCC to 2G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BHEL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>
                          <a:effectLst/>
                        </a:rPr>
                        <a:t>17.4916/78.2920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5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34506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57036" y="7620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492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41140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C4215-EE73-9865-821F-36670282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3" y="1828800"/>
            <a:ext cx="2524125" cy="4652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D17E8-DC27-9CC1-9690-34E1DB82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743" y="1828800"/>
            <a:ext cx="2609021" cy="4831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0FBF92-4F3C-AC6F-A53B-52CA97BB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19" y="2351763"/>
            <a:ext cx="2699839" cy="45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6770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57036" y="7620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36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1565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-105dBm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Medium Cell screenshots of all band with Network INFO.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FF47D-74E0-4007-A3F0-4CF72015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9" y="2133600"/>
            <a:ext cx="30003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7567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53112" y="9906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61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515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DDC99-B3C8-6511-E0EE-149CDAB5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2590800" cy="4814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448F9-BFBC-0992-CCB9-0E7BC313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06" y="1666875"/>
            <a:ext cx="2747962" cy="50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8432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BAD5C-BD69-36D7-5D75-E04A299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2514600" cy="4673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34AF3-69FB-33DD-87F6-36DAC361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22" y="1676400"/>
            <a:ext cx="2681287" cy="4762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2CBFE-C8FB-7778-1BE9-F34406430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274" y="1676400"/>
            <a:ext cx="2758227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2416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98648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95553"/>
              </p:ext>
            </p:extLst>
          </p:nvPr>
        </p:nvGraphicFramePr>
        <p:xfrm>
          <a:off x="990600" y="276648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N28,N78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51604"/>
              </p:ext>
            </p:extLst>
          </p:nvPr>
        </p:nvGraphicFramePr>
        <p:xfrm>
          <a:off x="5014912" y="2776007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AIRTEL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 900/1800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21080"/>
              </p:ext>
            </p:extLst>
          </p:nvPr>
        </p:nvGraphicFramePr>
        <p:xfrm>
          <a:off x="2774951" y="4240611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 900MHz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B1-B3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1565-515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includes all  4G to 4G.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49F10-88B9-5E0D-2A03-488E97D8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63585"/>
            <a:ext cx="2667000" cy="498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A4B26-ADB4-66B1-9A00-8680B12F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563585"/>
            <a:ext cx="2743200" cy="5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2041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1" y="1483194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4G-2G-4G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includes all  4G to 2G to 4G.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7D6F2-81D4-E3C5-7189-5FBDA7E1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8" y="2286000"/>
            <a:ext cx="5188881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2890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5E8DE-821A-C1D8-F2E2-A0B5E0A6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010400" cy="43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-95dbm to -105dbm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-105dbm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    JIO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11/02/2025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0D886-4F51-20D2-9B96-5178FCE8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126511"/>
            <a:ext cx="8915400" cy="16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N28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156510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-105dbm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Medium NR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E4BDC-6ECF-ACD1-9AA3-82492F0F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30289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-105dBm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NR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5EDAF-A3FE-999A-6559-B72278C8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3028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6751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475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38948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-85dBm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LTE Cell screenshots of all band with Network INFO. Which include 4G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A1B86-966C-1684-2D33-E33D35DB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3429000" cy="36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1553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1133</TotalTime>
  <Words>858</Words>
  <Application>Microsoft Office PowerPoint</Application>
  <PresentationFormat>On-screen Show (4:3)</PresentationFormat>
  <Paragraphs>260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     JIO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     AIRTEL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Operator VI</vt:lpstr>
      <vt:lpstr>PowerPoint Presentation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PowerPoint Presentation</vt:lpstr>
      <vt:lpstr>  ( Drive Route covered during mobility.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Karthikeyan Rajasekaran</cp:lastModifiedBy>
  <cp:revision>889</cp:revision>
  <dcterms:created xsi:type="dcterms:W3CDTF">2007-12-16T16:40:02Z</dcterms:created>
  <dcterms:modified xsi:type="dcterms:W3CDTF">2025-02-11T12:44:44Z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