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1"/>
  </p:notesMasterIdLst>
  <p:handoutMasterIdLst>
    <p:handoutMasterId r:id="rId12"/>
  </p:handoutMasterIdLst>
  <p:sldIdLst>
    <p:sldId id="343" r:id="rId2"/>
    <p:sldId id="456" r:id="rId3"/>
    <p:sldId id="543" r:id="rId4"/>
    <p:sldId id="548" r:id="rId5"/>
    <p:sldId id="488" r:id="rId6"/>
    <p:sldId id="549" r:id="rId7"/>
    <p:sldId id="545" r:id="rId8"/>
    <p:sldId id="531" r:id="rId9"/>
    <p:sldId id="423" r:id="rId1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917"/>
    <a:srgbClr val="9CBD26"/>
    <a:srgbClr val="464AB3"/>
    <a:srgbClr val="DCB328"/>
    <a:srgbClr val="BBBCBA"/>
    <a:srgbClr val="BCBCBC"/>
    <a:srgbClr val="05A2E6"/>
    <a:srgbClr val="A04B9F"/>
    <a:srgbClr val="006F6C"/>
    <a:srgbClr val="1979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2" autoAdjust="0"/>
    <p:restoredTop sz="94533" autoAdjust="0"/>
  </p:normalViewPr>
  <p:slideViewPr>
    <p:cSldViewPr>
      <p:cViewPr varScale="1">
        <p:scale>
          <a:sx n="60" d="100"/>
          <a:sy n="60" d="100"/>
        </p:scale>
        <p:origin x="149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0CF4591-258B-4342-AF7E-FFFDBCCC3A8E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C8212AE9-C339-4A59-A84B-59AC65068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5293047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E1CAF19C-EE0E-48EE-B6AA-454C66AF66BE}" type="datetimeFigureOut">
              <a:rPr lang="en-US"/>
              <a:pPr>
                <a:defRPr/>
              </a:pPr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A2277685-14D2-4D37-9422-8E32D9FB4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6875441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20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6017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56EA97-13F3-7888-4182-B8ABEAFD4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9F9821-0C82-CC3C-A2F1-0A3BD58E26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86FCE4-0ABE-D117-E3DD-21C5D29CB7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6957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D463E24-86A2-4270-96A6-002A083AA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A6000-92C3-4382-AE7C-CAEF63FE67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0E34C-4B11-4B81-B974-26E870CBA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497C9-781B-4B52-B3F8-162E806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0D3C94-B851-4B6E-B40D-5061259CF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667713-734E-4E09-8460-F85663CC87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282CB76-470D-42B2-AABA-1E3A3D57E3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0F1541-EF90-4696-9A27-1F733DC57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9D84-FC3E-4976-8DAB-8164F3E387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59B1BCB-74E9-4721-A0E0-13FFA1323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5A4848D-7419-4425-91F9-69D1A36041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36BBF65-8F27-4BBA-9A9F-29AE072AE8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 userDrawn="1"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5" r:id="rId1"/>
    <p:sldLayoutId id="2147484380" r:id="rId2"/>
    <p:sldLayoutId id="2147484386" r:id="rId3"/>
    <p:sldLayoutId id="2147484387" r:id="rId4"/>
    <p:sldLayoutId id="2147484388" r:id="rId5"/>
    <p:sldLayoutId id="2147484389" r:id="rId6"/>
    <p:sldLayoutId id="2147484381" r:id="rId7"/>
    <p:sldLayoutId id="2147484390" r:id="rId8"/>
    <p:sldLayoutId id="2147484391" r:id="rId9"/>
    <p:sldLayoutId id="2147484382" r:id="rId10"/>
    <p:sldLayoutId id="2147484383" r:id="rId11"/>
  </p:sldLayoutIdLst>
  <p:transition>
    <p:wheel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br>
              <a:rPr lang="en-US" sz="53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  <a:cs typeface="Times New Roman" pitchFamily="18" charset="0"/>
              </a:rPr>
            </a:br>
            <a:br>
              <a:rPr lang="en-US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36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  <a:cs typeface="Times New Roman" pitchFamily="18" charset="0"/>
              </a:rPr>
              <a:t>Drive Route</a:t>
            </a: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Delhi/India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AA968A7-A07E-6227-0B9A-79D6F348F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893413"/>
              </p:ext>
            </p:extLst>
          </p:nvPr>
        </p:nvGraphicFramePr>
        <p:xfrm>
          <a:off x="76200" y="1940737"/>
          <a:ext cx="8686800" cy="27022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33590783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42350734"/>
                    </a:ext>
                  </a:extLst>
                </a:gridCol>
                <a:gridCol w="1230630">
                  <a:extLst>
                    <a:ext uri="{9D8B030D-6E8A-4147-A177-3AD203B41FA5}">
                      <a16:colId xmlns:a16="http://schemas.microsoft.com/office/drawing/2014/main" val="3153993978"/>
                    </a:ext>
                  </a:extLst>
                </a:gridCol>
                <a:gridCol w="1954530">
                  <a:extLst>
                    <a:ext uri="{9D8B030D-6E8A-4147-A177-3AD203B41FA5}">
                      <a16:colId xmlns:a16="http://schemas.microsoft.com/office/drawing/2014/main" val="2405858917"/>
                    </a:ext>
                  </a:extLst>
                </a:gridCol>
                <a:gridCol w="2967990">
                  <a:extLst>
                    <a:ext uri="{9D8B030D-6E8A-4147-A177-3AD203B41FA5}">
                      <a16:colId xmlns:a16="http://schemas.microsoft.com/office/drawing/2014/main" val="1680617047"/>
                    </a:ext>
                  </a:extLst>
                </a:gridCol>
              </a:tblGrid>
              <a:tr h="62196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S. No.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Operator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Bands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Supported Features by Network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8454129"/>
                  </a:ext>
                </a:extLst>
              </a:tr>
              <a:tr h="109489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Major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Etisalat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B1/B3/B8/B20</a:t>
                      </a:r>
                    </a:p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NR N78 &amp; N41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2G, 3G, 4G, VoLTE, VoWIFI, 5G NSA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2115279"/>
                  </a:ext>
                </a:extLst>
              </a:tr>
              <a:tr h="985344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LTE B1/B3/B20/B41 </a:t>
                      </a:r>
                    </a:p>
                    <a:p>
                      <a:pPr algn="ctr"/>
                      <a:r>
                        <a:rPr lang="en-IN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NR N78 &amp; N41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2G, 3G, 4G, VoLTE, 5G NSA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542747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F43D3955-9BEA-448C-3F27-AB96FBB4A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455150"/>
            <a:ext cx="8458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Operator Details: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 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168081"/>
      </p:ext>
    </p:extLst>
  </p:cSld>
  <p:clrMapOvr>
    <a:masterClrMapping/>
  </p:clrMapOvr>
  <p:transition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3B17087-9966-BDB7-5F52-C974C4A1D099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4G Near Cell, Etisalat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BED6F5-C6DF-6403-781E-46564BC1BA29}"/>
              </a:ext>
            </a:extLst>
          </p:cNvPr>
          <p:cNvSpPr txBox="1"/>
          <p:nvPr/>
        </p:nvSpPr>
        <p:spPr>
          <a:xfrm>
            <a:off x="0" y="1066800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- 25°13'53.0"N 55°16'34.9"E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Etisalat 4G LTE network Good Throughput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2205F7-C74C-0214-C431-BA2FE02CB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82463"/>
            <a:ext cx="8180126" cy="458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10912"/>
      </p:ext>
    </p:extLst>
  </p:cSld>
  <p:clrMapOvr>
    <a:masterClrMapping/>
  </p:clrMapOvr>
  <p:transition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C4B83-6FF1-C217-3D92-951A482260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1B2FE31-6B93-0711-B87E-531D05250BAD}"/>
              </a:ext>
            </a:extLst>
          </p:cNvPr>
          <p:cNvSpPr txBox="1"/>
          <p:nvPr/>
        </p:nvSpPr>
        <p:spPr>
          <a:xfrm>
            <a:off x="3517" y="605135"/>
            <a:ext cx="6702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4G Near Cell, 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AF3219-DD2C-365D-4956-28843FEF91C5}"/>
              </a:ext>
            </a:extLst>
          </p:cNvPr>
          <p:cNvSpPr txBox="1"/>
          <p:nvPr/>
        </p:nvSpPr>
        <p:spPr>
          <a:xfrm>
            <a:off x="0" y="1066800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solidFill>
                  <a:srgbClr val="20212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Lat/Long - 25°13'52.8"N 55°16'34.8"E</a:t>
            </a:r>
            <a:endParaRPr lang="en-IN" sz="2000" b="0" i="0" dirty="0">
              <a:solidFill>
                <a:srgbClr val="202124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–Stable DU 4G LTE network Good Throughput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FA7537-54B0-F4B2-1C98-367D416767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236351"/>
            <a:ext cx="81534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98804"/>
      </p:ext>
    </p:extLst>
  </p:cSld>
  <p:clrMapOvr>
    <a:masterClrMapping/>
  </p:clrMapOvr>
  <p:transition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4BFF3-EE12-41B4-8648-2C941B07B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31/01/2025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C8B6-2A8C-4FF9-90DB-D48BBDD74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DEF0F9-1950-4C37-88FD-874D8567C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78C60E-47AA-7582-EBF2-B11D4E7930F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LTE to 3G Handover, Etisalat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D08E12-B82C-6EC9-B8A2-CD65DC0A3C7D}"/>
              </a:ext>
            </a:extLst>
          </p:cNvPr>
          <p:cNvSpPr txBox="1"/>
          <p:nvPr/>
        </p:nvSpPr>
        <p:spPr>
          <a:xfrm>
            <a:off x="152400" y="983969"/>
            <a:ext cx="876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:- 25.268781809760668, 55.32780003154675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:-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 37th St - Deira - Dubai - United Arab Emirates (Basement)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82DD90-FA5D-55E1-02A8-3AC84DEBE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0"/>
            <a:ext cx="8153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005038"/>
      </p:ext>
    </p:extLst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15B8A-83EC-4D6D-B8E1-CBD1BA7AC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3C1A7E-BD34-8AC5-6869-7C1E5702BA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/>
          <a:p>
            <a:fld id="{0ABCB621-EB69-44F8-8187-47FA8AE88EE6}" type="datetime1">
              <a:rPr lang="en-GB" smtClean="0"/>
              <a:pPr/>
              <a:t>31/01/2025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12A00B-761E-1A91-AA6B-FE2A02BE7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dirty="0"/>
              <a:t>Confidential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A0D039-C9C2-1E5B-5A83-2DD2ACAD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/>
          <a:p>
            <a:fld id="{BDEAC991-40F7-46D0-AD9A-EC2BE2330C2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D545F4-4550-D701-78FD-6487D24984EC}"/>
              </a:ext>
            </a:extLst>
          </p:cNvPr>
          <p:cNvSpPr txBox="1"/>
          <p:nvPr/>
        </p:nvSpPr>
        <p:spPr>
          <a:xfrm>
            <a:off x="0" y="436535"/>
            <a:ext cx="45333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dirty="0">
                <a:latin typeface="Calibri" panose="020F0502020204030204" pitchFamily="34" charset="0"/>
                <a:cs typeface="Calibri" panose="020F0502020204030204" pitchFamily="34" charset="0"/>
              </a:rPr>
              <a:t>LTE to 3G Handover, DU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8DE29-3629-2D2F-4CFC-617DAE216F25}"/>
              </a:ext>
            </a:extLst>
          </p:cNvPr>
          <p:cNvSpPr txBox="1"/>
          <p:nvPr/>
        </p:nvSpPr>
        <p:spPr>
          <a:xfrm>
            <a:off x="152400" y="983969"/>
            <a:ext cx="8763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Lat/Long :- 25.268781809760668, 55.32780003154675</a:t>
            </a:r>
            <a:b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 :-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4 37th St - Deira - Dubai - United Arab Emirates (Basement)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6480FA-AAA9-FA67-63C6-42DC16C8F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86000"/>
            <a:ext cx="8153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06473"/>
      </p:ext>
    </p:extLst>
  </p:cSld>
  <p:clrMapOvr>
    <a:masterClrMapping/>
  </p:clrMapOvr>
  <p:transition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062B02-D9CA-8A2E-BD3C-B6ABC75D3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219200"/>
            <a:ext cx="8610600" cy="1036638"/>
          </a:xfrm>
        </p:spPr>
        <p:txBody>
          <a:bodyPr/>
          <a:lstStyle/>
          <a:p>
            <a:pPr marL="109537" indent="0">
              <a:buNone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Lat Long- 25.268869129979667, 55.32782148921928</a:t>
            </a:r>
            <a:r>
              <a:rPr lang="en-IN" sz="2000" i="0" dirty="0">
                <a:solidFill>
                  <a:srgbClr val="4D515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Location- 4 37th St - Deira - Dubai - United Arab Emirates (Lift)</a:t>
            </a:r>
            <a:b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Specification – SRVCC 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2AA7F0-CFBF-F778-2090-7226BF16E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458200" cy="1036638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SRVCC(Etisalat, DU) </a:t>
            </a:r>
            <a:endParaRPr lang="en-IN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BF0379-4A58-2632-8A84-77EB97E5B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438400"/>
            <a:ext cx="81534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02216"/>
      </p:ext>
    </p:extLst>
  </p:cSld>
  <p:clrMapOvr>
    <a:masterClrMapping/>
  </p:clrMapOvr>
  <p:transition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8A837F-601E-4555-8ED3-610E74F44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7315200" cy="137160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DRIVE ROUTE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7B20AD-5959-23D5-CC29-8E0ED62EF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30152"/>
            <a:ext cx="3771900" cy="54638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4193B6-BC73-0BF1-C229-5EC6EF125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8581" y="1130153"/>
            <a:ext cx="3743325" cy="546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69727"/>
      </p:ext>
    </p:extLst>
  </p:cSld>
  <p:clrMapOvr>
    <a:masterClrMapping/>
  </p:clrMapOvr>
  <p:transition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066800"/>
            <a:ext cx="8229600" cy="33528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buNone/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hlinkClick r:id="rId2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hlinkClick r:id="rId2"/>
              </a:rPr>
              <a:t>www.marquistech.com</a:t>
            </a:r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</a:endParaRPr>
          </a:p>
          <a:p>
            <a:endParaRPr 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b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r>
              <a:rPr lang="en-US" sz="44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			</a:t>
            </a:r>
            <a: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  <a:t>THANK YOU</a:t>
            </a:r>
            <a:br>
              <a:rPr lang="en-US" sz="60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</a:rPr>
            </a:br>
            <a:endParaRPr lang="en-US" sz="60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1534</TotalTime>
  <Words>247</Words>
  <Application>Microsoft Office PowerPoint</Application>
  <PresentationFormat>On-screen Show (4:3)</PresentationFormat>
  <Paragraphs>49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</vt:lpstr>
      <vt:lpstr>Calibri</vt:lpstr>
      <vt:lpstr>Cambria</vt:lpstr>
      <vt:lpstr>Lucida Grande</vt:lpstr>
      <vt:lpstr>Lucida Sans Unicode</vt:lpstr>
      <vt:lpstr>Times New Roman</vt:lpstr>
      <vt:lpstr>Verdana</vt:lpstr>
      <vt:lpstr>Wingdings 2</vt:lpstr>
      <vt:lpstr>Wingdings 3</vt:lpstr>
      <vt:lpstr>Concourse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SRVCC(Etisalat, DU) </vt:lpstr>
      <vt:lpstr>DRIVE ROUTE </vt:lpstr>
      <vt:lpstr>           THANK YOU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Kailash</dc:creator>
  <cp:lastModifiedBy>Navaneetha  Gaddam</cp:lastModifiedBy>
  <cp:revision>907</cp:revision>
  <dcterms:created xsi:type="dcterms:W3CDTF">2007-12-16T16:40:02Z</dcterms:created>
  <dcterms:modified xsi:type="dcterms:W3CDTF">2025-01-30T18:31:06Z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