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1"/>
  </p:notesMasterIdLst>
  <p:handoutMasterIdLst>
    <p:handoutMasterId r:id="rId12"/>
  </p:handoutMasterIdLst>
  <p:sldIdLst>
    <p:sldId id="343" r:id="rId2"/>
    <p:sldId id="560" r:id="rId3"/>
    <p:sldId id="548" r:id="rId4"/>
    <p:sldId id="549" r:id="rId5"/>
    <p:sldId id="557" r:id="rId6"/>
    <p:sldId id="552" r:id="rId7"/>
    <p:sldId id="536" r:id="rId8"/>
    <p:sldId id="561" r:id="rId9"/>
    <p:sldId id="423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533" autoAdjust="0"/>
  </p:normalViewPr>
  <p:slideViewPr>
    <p:cSldViewPr>
      <p:cViewPr varScale="1">
        <p:scale>
          <a:sx n="83" d="100"/>
          <a:sy n="83" d="100"/>
        </p:scale>
        <p:origin x="166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7/27/2025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7/27/2025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MOBILITY SITES ARE THESE </a:t>
            </a:r>
          </a:p>
        </p:txBody>
      </p:sp>
    </p:spTree>
    <p:extLst>
      <p:ext uri="{BB962C8B-B14F-4D97-AF65-F5344CB8AC3E}">
        <p14:creationId xmlns:p14="http://schemas.microsoft.com/office/powerpoint/2010/main" val="1928381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266700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 &amp; Features tested</a:t>
            </a:r>
          </a:p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In </a:t>
            </a:r>
            <a:r>
              <a:rPr lang="en-US" sz="3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dRESDEN,germany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.</a:t>
            </a:r>
          </a:p>
          <a:p>
            <a:pPr marR="0" algn="ctr" eaLnBrk="1" hangingPunct="1"/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             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5BBD602-02CF-4F7C-87B7-EA654C7048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18642"/>
              </p:ext>
            </p:extLst>
          </p:nvPr>
        </p:nvGraphicFramePr>
        <p:xfrm>
          <a:off x="152400" y="1752600"/>
          <a:ext cx="8858267" cy="35846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7083">
                  <a:extLst>
                    <a:ext uri="{9D8B030D-6E8A-4147-A177-3AD203B41FA5}">
                      <a16:colId xmlns:a16="http://schemas.microsoft.com/office/drawing/2014/main" val="4151457855"/>
                    </a:ext>
                  </a:extLst>
                </a:gridCol>
                <a:gridCol w="845552">
                  <a:extLst>
                    <a:ext uri="{9D8B030D-6E8A-4147-A177-3AD203B41FA5}">
                      <a16:colId xmlns:a16="http://schemas.microsoft.com/office/drawing/2014/main" val="2850455837"/>
                    </a:ext>
                  </a:extLst>
                </a:gridCol>
                <a:gridCol w="960856">
                  <a:extLst>
                    <a:ext uri="{9D8B030D-6E8A-4147-A177-3AD203B41FA5}">
                      <a16:colId xmlns:a16="http://schemas.microsoft.com/office/drawing/2014/main" val="248799732"/>
                    </a:ext>
                  </a:extLst>
                </a:gridCol>
                <a:gridCol w="3190040">
                  <a:extLst>
                    <a:ext uri="{9D8B030D-6E8A-4147-A177-3AD203B41FA5}">
                      <a16:colId xmlns:a16="http://schemas.microsoft.com/office/drawing/2014/main" val="1582084899"/>
                    </a:ext>
                  </a:extLst>
                </a:gridCol>
                <a:gridCol w="3074736">
                  <a:extLst>
                    <a:ext uri="{9D8B030D-6E8A-4147-A177-3AD203B41FA5}">
                      <a16:colId xmlns:a16="http://schemas.microsoft.com/office/drawing/2014/main" val="1188880249"/>
                    </a:ext>
                  </a:extLst>
                </a:gridCol>
              </a:tblGrid>
              <a:tr h="152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S. No.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Operator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 hMerge="1">
                  <a:txBody>
                    <a:bodyPr/>
                    <a:lstStyle/>
                    <a:p>
                      <a:endParaRPr lang="en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Supported Bands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Supported Features by Network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1948965995"/>
                  </a:ext>
                </a:extLst>
              </a:tr>
              <a:tr h="20606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DE" sz="2000" u="none" strike="noStrike">
                          <a:effectLst/>
                          <a:highlight>
                            <a:srgbClr val="2DA2BF"/>
                          </a:highlight>
                        </a:rPr>
                        <a:t>1</a:t>
                      </a:r>
                      <a:endParaRPr lang="en-DE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highlight>
                            <a:srgbClr val="FFFFFF"/>
                          </a:highlight>
                        </a:rPr>
                        <a:t>Major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Vodafone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highlight>
                            <a:srgbClr val="FFFFFF"/>
                          </a:highlight>
                        </a:rPr>
                        <a:t>N78,N28,N3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u="none" strike="noStrike" dirty="0">
                          <a:effectLst/>
                          <a:highlight>
                            <a:srgbClr val="FFFFFF"/>
                          </a:highlight>
                        </a:rPr>
                        <a:t>VoWiFi/VoLTE/4G/2G/5G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2877891205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34C574D8-4138-D254-C5F5-C62092FCD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03238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US" altLang="en-US" sz="4400" b="1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Operator Details: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88726795"/>
      </p:ext>
    </p:extLst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3D0559-50A6-2D94-CD5E-495B1272C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2"/>
          </a:xfrm>
        </p:spPr>
        <p:txBody>
          <a:bodyPr/>
          <a:lstStyle/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Performance 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test cases related to data and </a:t>
            </a:r>
            <a:r>
              <a:rPr lang="en-US" sz="20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data+Call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for VDF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OPERATOR for N78_N28_N3 – SA .</a:t>
            </a:r>
            <a:endParaRPr lang="en-IN" sz="20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 testing Area is Dresden-</a:t>
            </a:r>
            <a:r>
              <a:rPr lang="en-US" sz="20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Winterbergstrasse</a:t>
            </a:r>
            <a:r>
              <a:rPr lang="de-DE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, Germany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, where the Main  antenna has been installed.</a:t>
            </a:r>
            <a:endParaRPr lang="en-IN" sz="2000" dirty="0"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Infra-Vendor used is  Huawei .</a:t>
            </a:r>
            <a:endParaRPr lang="en-IN" sz="20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Maximum speed attained was 14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00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/210 in RSRP&lt; -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56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.</a:t>
            </a:r>
            <a:endParaRPr lang="en-IN" sz="20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1911985" algn="l"/>
              </a:tabLst>
            </a:pPr>
            <a:endParaRPr lang="en-US" sz="2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CDF9AA-4AE4-02CA-C880-8ECBC526D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IMPORTANT FEATURES TESTED - Vodafone OPERATOR</a:t>
            </a:r>
          </a:p>
        </p:txBody>
      </p:sp>
    </p:spTree>
    <p:extLst>
      <p:ext uri="{BB962C8B-B14F-4D97-AF65-F5344CB8AC3E}">
        <p14:creationId xmlns:p14="http://schemas.microsoft.com/office/powerpoint/2010/main" val="2243619363"/>
      </p:ext>
    </p:extLst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8AA5CC-62F3-4E0A-8FC0-D96B61AB6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534400" cy="5016500"/>
          </a:xfrm>
        </p:spPr>
        <p:txBody>
          <a:bodyPr/>
          <a:lstStyle/>
          <a:p>
            <a:pPr marL="109537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E1153D-7915-1C09-3C05-B536E6DEE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SA Near cell location with features available -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5E1704-85AF-30A4-8E6E-0AEC12A03878}"/>
              </a:ext>
            </a:extLst>
          </p:cNvPr>
          <p:cNvSpPr txBox="1"/>
          <p:nvPr/>
        </p:nvSpPr>
        <p:spPr>
          <a:xfrm>
            <a:off x="2971800" y="5683934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Winterbergstrasse Dreden, Germany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9B0BD5-B3A5-78CD-993E-9A51C15AE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271" y="1250614"/>
            <a:ext cx="8383929" cy="423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87956"/>
      </p:ext>
    </p:extLst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97AA1ED5-A3A8-7233-1E00-8549B6E26D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2593350"/>
            <a:ext cx="8229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624EEEA4-7978-5A20-E72B-E82773823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38" y="639763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Information of PCI with supported Bands-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05ABA9-8E94-339F-0C4A-F8403C121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38" y="1782763"/>
            <a:ext cx="8306262" cy="233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525157"/>
      </p:ext>
    </p:extLst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42B136-EABD-4BAF-D867-B7DAACBDC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band combination present at </a:t>
            </a:r>
            <a:r>
              <a:rPr lang="pt-BR" sz="2000" dirty="0">
                <a:latin typeface="Calibri" panose="020F0502020204030204" pitchFamily="34" charset="0"/>
                <a:cs typeface="Calibri" panose="020F0502020204030204" pitchFamily="34" charset="0"/>
              </a:rPr>
              <a:t>N78+N28+N3 – SA COMBINATION.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We tested Performance Bidirectional,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DL,UL,Ping,Speedtest,Vonr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call during Data related test cases.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We tested SM8850 and our main focus was on Rel 17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SwuL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  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9DC96C-8449-4D18-FAEC-D3F7D6B1D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16" y="338138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Testing Details – VDF Operator </a:t>
            </a:r>
          </a:p>
        </p:txBody>
      </p:sp>
    </p:spTree>
    <p:extLst>
      <p:ext uri="{BB962C8B-B14F-4D97-AF65-F5344CB8AC3E}">
        <p14:creationId xmlns:p14="http://schemas.microsoft.com/office/powerpoint/2010/main" val="2957464216"/>
      </p:ext>
    </p:extLst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C56CB-EF97-889E-0B99-5A3AAC32D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Band Details during Testing_N78+N28 for REL 17 </a:t>
            </a:r>
            <a:r>
              <a:rPr lang="en-IN" dirty="0" err="1"/>
              <a:t>SwUL</a:t>
            </a:r>
            <a:endParaRPr lang="en-IN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661DF22-ED23-6122-18A2-1F3F4FE18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06650"/>
            <a:ext cx="9144000" cy="204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654306C-F2A7-4EA1-12DC-FFEF77FD12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59050"/>
            <a:ext cx="9144000" cy="204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931388"/>
      </p:ext>
    </p:extLst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3FAF2D-6BFA-4047-8CE3-04020BC57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>
            <a:normAutofit fontScale="90000"/>
          </a:bodyPr>
          <a:lstStyle/>
          <a:p>
            <a:r>
              <a:rPr lang="en-IN" dirty="0"/>
              <a:t>Band Details during Testing_N78+N3 for REL 17 </a:t>
            </a:r>
            <a:r>
              <a:rPr lang="en-IN" dirty="0" err="1"/>
              <a:t>SwUL</a:t>
            </a:r>
            <a:br>
              <a:rPr lang="en-IN" dirty="0"/>
            </a:br>
            <a:endParaRPr lang="en-IN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7ED0D25-5C41-2044-DD26-03AEE1F0EFD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02156"/>
            <a:ext cx="8229600" cy="345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8227775"/>
      </p:ext>
    </p:extLst>
  </p:cSld>
  <p:clrMapOvr>
    <a:masterClrMapping/>
  </p:clrMapOvr>
  <p:transition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1563</TotalTime>
  <Words>231</Words>
  <Application>Microsoft Office PowerPoint</Application>
  <PresentationFormat>On-screen Show (4:3)</PresentationFormat>
  <Paragraphs>42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Arial</vt:lpstr>
      <vt:lpstr>Calibri</vt:lpstr>
      <vt:lpstr>Cambria</vt:lpstr>
      <vt:lpstr>Lucida Sans Unicode</vt:lpstr>
      <vt:lpstr>Times New Roman</vt:lpstr>
      <vt:lpstr>Verdana</vt:lpstr>
      <vt:lpstr>Wingdings 2</vt:lpstr>
      <vt:lpstr>Wingdings 3</vt:lpstr>
      <vt:lpstr>Concourse</vt:lpstr>
      <vt:lpstr>MARQUIS TECHNOLOGIES  </vt:lpstr>
      <vt:lpstr>Operator Details:</vt:lpstr>
      <vt:lpstr>IMPORTANT FEATURES TESTED - Vodafone OPERATOR</vt:lpstr>
      <vt:lpstr>SA Near cell location with features available - </vt:lpstr>
      <vt:lpstr>Information of PCI with supported Bands- </vt:lpstr>
      <vt:lpstr> Testing Details – VDF Operator </vt:lpstr>
      <vt:lpstr>PowerPoint Presentation</vt:lpstr>
      <vt:lpstr>Band Details during Testing_N78+N3 for REL 17 SwUL 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Vicky Ponnuswamy</cp:lastModifiedBy>
  <cp:revision>922</cp:revision>
  <dcterms:created xsi:type="dcterms:W3CDTF">2007-12-16T16:40:02Z</dcterms:created>
  <dcterms:modified xsi:type="dcterms:W3CDTF">2025-07-27T15:52:20Z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