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8"/>
  </p:notesMasterIdLst>
  <p:handoutMasterIdLst>
    <p:handoutMasterId r:id="rId19"/>
  </p:handoutMasterIdLst>
  <p:sldIdLst>
    <p:sldId id="343" r:id="rId2"/>
    <p:sldId id="456" r:id="rId3"/>
    <p:sldId id="543" r:id="rId4"/>
    <p:sldId id="547" r:id="rId5"/>
    <p:sldId id="488" r:id="rId6"/>
    <p:sldId id="536" r:id="rId7"/>
    <p:sldId id="542" r:id="rId8"/>
    <p:sldId id="426" r:id="rId9"/>
    <p:sldId id="537" r:id="rId10"/>
    <p:sldId id="534" r:id="rId11"/>
    <p:sldId id="538" r:id="rId12"/>
    <p:sldId id="544" r:id="rId13"/>
    <p:sldId id="545" r:id="rId14"/>
    <p:sldId id="546" r:id="rId15"/>
    <p:sldId id="531" r:id="rId16"/>
    <p:sldId id="423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33" autoAdjust="0"/>
  </p:normalViewPr>
  <p:slideViewPr>
    <p:cSldViewPr>
      <p:cViewPr varScale="1">
        <p:scale>
          <a:sx n="68" d="100"/>
          <a:sy n="68" d="100"/>
        </p:scale>
        <p:origin x="13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ED6FE5-9C7F-529A-0401-796F9338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6400800" cy="1447800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Inter-freq HO on NR (n78-n28-n78)</a:t>
            </a:r>
            <a:endParaRPr lang="en-IN" sz="24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13A66C-E07E-722D-A781-3D966A1F3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1" y="2332038"/>
            <a:ext cx="8962292" cy="452596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892107-98DF-F346-03DA-AF21512031E3}"/>
              </a:ext>
            </a:extLst>
          </p:cNvPr>
          <p:cNvSpPr txBox="1"/>
          <p:nvPr/>
        </p:nvSpPr>
        <p:spPr>
          <a:xfrm>
            <a:off x="152401" y="838200"/>
            <a:ext cx="533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28.591752 &amp; Long. 77.375027 to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28.593175 &amp; Long. 77.375177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-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Noida, Sector 71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(Jagrati Apartment, Pocket A3)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01166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FE590C-CCED-969F-F55F-63CF29EC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5791200" cy="731995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28.591752 &amp; Long. 77.375027 to </a:t>
            </a:r>
          </a:p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28.593175 &amp; Long. 77.375177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–Shri Sai Apartment DELHI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97679E-DC49-914F-0F44-3F152700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" y="182405"/>
            <a:ext cx="6477000" cy="990600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Inter-freq HO on NR (n78-n28-n78)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9F37A2-8BD7-7BAE-6F79-62F0D284D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1181"/>
            <a:ext cx="9144000" cy="432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48691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525DCF-5D11-7C2E-CAF4-5AFFA40B2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43000"/>
            <a:ext cx="4648200" cy="1143000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 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28.536070° N, 77.277530° E</a:t>
            </a:r>
            <a:b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IN" sz="2000" b="0" i="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Okla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Delhi India</a:t>
            </a:r>
            <a:b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Specification –VI 5G limited coverage 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C5DBE4-1B31-92E7-F879-32D9FC4F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VI 5G  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E504DE-130B-8E5D-3075-5F383598D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9" y="849655"/>
            <a:ext cx="3817035" cy="1817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C6B9D7-14B7-D78B-C8E0-F8C21E52F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1" y="2743200"/>
            <a:ext cx="9118209" cy="407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08175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062B02-D9CA-8A2E-BD3C-B6ABC75D3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6800"/>
            <a:ext cx="8610600" cy="4940300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 Long- </a:t>
            </a:r>
            <a:r>
              <a:rPr lang="en-IN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28.6159804/ 77.2443823995</a:t>
            </a:r>
            <a:r>
              <a:rPr lang="en-IN" sz="2000" i="0" dirty="0">
                <a:solidFill>
                  <a:srgbClr val="4D51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Location-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Pargati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Maidain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Tunnel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–SRVCC,IMS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Deregister,Call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drop Issue 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AA7F0-CFBF-F778-2090-7226BF16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81000"/>
            <a:ext cx="8534400" cy="1036638"/>
          </a:xfrm>
        </p:spPr>
        <p:txBody>
          <a:bodyPr>
            <a:normAutofit/>
          </a:bodyPr>
          <a:lstStyle/>
          <a:p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SRVCC and Call drop</a:t>
            </a:r>
            <a:endParaRPr lang="en-IN" sz="24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E4900-9E71-8701-D7DF-06E81A7D6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2209800"/>
            <a:ext cx="9067800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02216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8AB2E8-3EC7-5D3F-8235-F1F07879A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85800"/>
            <a:ext cx="4191000" cy="1469430"/>
          </a:xfrm>
        </p:spPr>
        <p:txBody>
          <a:bodyPr/>
          <a:lstStyle/>
          <a:p>
            <a:pPr marL="109537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BSNL VOLTE AREA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28.5127° N, 77.4842° E</a:t>
            </a:r>
            <a:b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Location –SURAJPUR GREATER NOIDA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25986-23E8-69C0-636F-BBC4BB3CA6B6}"/>
              </a:ext>
            </a:extLst>
          </p:cNvPr>
          <p:cNvSpPr txBox="1"/>
          <p:nvPr/>
        </p:nvSpPr>
        <p:spPr>
          <a:xfrm>
            <a:off x="5334000" y="850900"/>
            <a:ext cx="4579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VI ROAMING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Lat/Long-</a:t>
            </a:r>
            <a:r>
              <a:rPr lang="en-IN" sz="2000" i="0" dirty="0">
                <a:solidFill>
                  <a:srgbClr val="4D51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28.474388, 77.503990</a:t>
            </a:r>
            <a:br>
              <a:rPr lang="en-IN" sz="2000" i="0" dirty="0">
                <a:solidFill>
                  <a:srgbClr val="4D51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i="0" dirty="0">
                <a:solidFill>
                  <a:srgbClr val="4D51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IN" sz="2000" i="0" dirty="0" err="1">
                <a:solidFill>
                  <a:srgbClr val="4D51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Kherli</a:t>
            </a:r>
            <a:r>
              <a:rPr lang="en-IN" sz="2000" i="0" dirty="0">
                <a:solidFill>
                  <a:srgbClr val="4D51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i="0" dirty="0" err="1">
                <a:solidFill>
                  <a:srgbClr val="4D51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Neher</a:t>
            </a:r>
            <a:r>
              <a:rPr lang="en-IN" sz="2000" i="0" dirty="0">
                <a:solidFill>
                  <a:srgbClr val="4D51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i="0" dirty="0" err="1">
                <a:solidFill>
                  <a:srgbClr val="4D51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G.Noid</a:t>
            </a:r>
            <a:r>
              <a:rPr lang="en-IN" sz="2000" dirty="0" err="1">
                <a:solidFill>
                  <a:srgbClr val="4D51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B2B9E2-1FBC-8EA6-BA97-1626E873B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7411"/>
            <a:ext cx="3733800" cy="5044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88DAAC-B7F1-F5FD-7DDF-FB70A7995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1866563"/>
            <a:ext cx="3314700" cy="493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6903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D7B8CE-FBAF-B5C1-1157-195523C55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2049"/>
            <a:ext cx="4267200" cy="5105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951653-AF91-A342-6C9D-2BA032159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523" y="1722119"/>
            <a:ext cx="3886200" cy="51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Delhi/India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052424"/>
              </p:ext>
            </p:extLst>
          </p:nvPr>
        </p:nvGraphicFramePr>
        <p:xfrm>
          <a:off x="0" y="1940737"/>
          <a:ext cx="8763000" cy="3182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B1/B3/B8 &amp; TDD B40/N78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B3/B5 &amp; TDD B40/N78/N28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B3/B8 &amp; TDD B41/N78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VoWiFi/VoLTE/4G/3G/2G/5G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  <a:tr h="414644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VoLTE/4G/3G/2G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27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AIRTEL 5G Near Cell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28.6210° N, 77.3812° 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Airtel 5G NSA network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DC66E5-7328-D043-9DA7-68380BE52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104"/>
            <a:ext cx="9144000" cy="475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Airtel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28.591503 &amp; Long. 77.375496 to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 PARK Sector 62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35A565-E68A-4A31-1E3A-43AEC4208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4266"/>
            <a:ext cx="91440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28/06/2023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JIO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28.591503 &amp; Long. 77.375496 to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28.591879 &amp; Long. 77.375831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-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Noida, Sector 71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(Jagrati Apartment, Pocket A3)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8A7AD1-BBD2-BCC9-26C5-FDD411AEE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2362200"/>
            <a:ext cx="9100184" cy="45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6604C9-22CD-7D98-E4D0-C999F237F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5334000" cy="838200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28.591503 &amp; Long. 77.375496 to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28.591879 &amp; Long. 77.375831</a:t>
            </a:r>
            <a:br>
              <a:rPr lang="en-IN" sz="2000" dirty="0"/>
            </a:br>
            <a:br>
              <a:rPr lang="en-IN" sz="2000" dirty="0"/>
            </a:br>
            <a:endParaRPr lang="en-I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850CF-80B8-C7AF-7E45-C3587A4E96B0}"/>
              </a:ext>
            </a:extLst>
          </p:cNvPr>
          <p:cNvSpPr txBox="1"/>
          <p:nvPr/>
        </p:nvSpPr>
        <p:spPr>
          <a:xfrm>
            <a:off x="263769" y="452735"/>
            <a:ext cx="480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JIO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902E78-8769-6D5B-870A-3AC9EBA56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050"/>
            <a:ext cx="9122899" cy="50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1388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19B3B-7449-43D3-53AD-2F1A22CA7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5" y="1066800"/>
            <a:ext cx="6553200" cy="1033462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Lat. 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28.5659° N, Long 77.2505° 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- Vinoba Puri Metro Station, Delhi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-100% VONR call success rate 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E6A6CD-AE08-750A-2D63-DA7A5281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82" y="233362"/>
            <a:ext cx="4343400" cy="11430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VoNR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call on NR to LTE route </a:t>
            </a:r>
            <a:endParaRPr lang="en-I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62DEED-505D-EBC6-82F7-C2952A4C1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2" y="2514600"/>
            <a:ext cx="912681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27359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8A25FE-A221-0319-36E5-32785E63DC1A}"/>
              </a:ext>
            </a:extLst>
          </p:cNvPr>
          <p:cNvSpPr txBox="1"/>
          <p:nvPr/>
        </p:nvSpPr>
        <p:spPr>
          <a:xfrm>
            <a:off x="228600" y="369556"/>
            <a:ext cx="4579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TO NR Handover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24E58-B0E0-5BE9-4528-8501FD5BB3C9}"/>
              </a:ext>
            </a:extLst>
          </p:cNvPr>
          <p:cNvSpPr txBox="1"/>
          <p:nvPr/>
        </p:nvSpPr>
        <p:spPr>
          <a:xfrm>
            <a:off x="228600" y="826532"/>
            <a:ext cx="4953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28.591587 &amp; Long. 77.376660 to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28.592268 &amp; Long. 77.375917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-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Noida, Sector 71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(Jagrati Apartment, Pocket A3)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2F86AF-56D4-33F4-6553-424E26A59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49770"/>
            <a:ext cx="8806375" cy="4602368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AC01F8-60DB-8D7F-ADEB-C75FC3079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5257800" cy="1383608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28.591587 &amp; Long. 77.376660 to </a:t>
            </a:r>
          </a:p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28.592268 &amp; Long. 77.375917</a:t>
            </a:r>
            <a:br>
              <a:rPr lang="en-IN" dirty="0"/>
            </a:br>
            <a:br>
              <a:rPr lang="en-IN" dirty="0"/>
            </a:b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ACBE8-2D94-4578-CFF9-37806D180F1A}"/>
              </a:ext>
            </a:extLst>
          </p:cNvPr>
          <p:cNvSpPr txBox="1"/>
          <p:nvPr/>
        </p:nvSpPr>
        <p:spPr>
          <a:xfrm>
            <a:off x="152400" y="457200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TO NR Handover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3BF229-AB6C-336D-8874-AB153F9E5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33600"/>
            <a:ext cx="9067800" cy="456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41912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1364</TotalTime>
  <Words>485</Words>
  <Application>Microsoft Office PowerPoint</Application>
  <PresentationFormat>On-screen Show (4:3)</PresentationFormat>
  <Paragraphs>74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VoNR call on NR to LTE route </vt:lpstr>
      <vt:lpstr>PowerPoint Presentation</vt:lpstr>
      <vt:lpstr>PowerPoint Presentation</vt:lpstr>
      <vt:lpstr>Inter-freq HO on NR (n78-n28-n78)</vt:lpstr>
      <vt:lpstr>Inter-freq HO on NR (n78-n28-n78)</vt:lpstr>
      <vt:lpstr>VI 5G  </vt:lpstr>
      <vt:lpstr>SRVCC and Call drop</vt:lpstr>
      <vt:lpstr>PowerPoint Presentation</vt:lpstr>
      <vt:lpstr>DRIVE ROUTE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Suraj Salanki</cp:lastModifiedBy>
  <cp:revision>903</cp:revision>
  <dcterms:created xsi:type="dcterms:W3CDTF">2007-12-16T16:40:02Z</dcterms:created>
  <dcterms:modified xsi:type="dcterms:W3CDTF">2023-06-28T10:12:40Z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