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3" r:id="rId1"/>
  </p:sldMasterIdLst>
  <p:notesMasterIdLst>
    <p:notesMasterId r:id="rId24"/>
  </p:notesMasterIdLst>
  <p:handoutMasterIdLst>
    <p:handoutMasterId r:id="rId25"/>
  </p:handoutMasterIdLst>
  <p:sldIdLst>
    <p:sldId id="343" r:id="rId2"/>
    <p:sldId id="456" r:id="rId3"/>
    <p:sldId id="405" r:id="rId4"/>
    <p:sldId id="425" r:id="rId5"/>
    <p:sldId id="530" r:id="rId6"/>
    <p:sldId id="488" r:id="rId7"/>
    <p:sldId id="529" r:id="rId8"/>
    <p:sldId id="565" r:id="rId9"/>
    <p:sldId id="557" r:id="rId10"/>
    <p:sldId id="558" r:id="rId11"/>
    <p:sldId id="546" r:id="rId12"/>
    <p:sldId id="553" r:id="rId13"/>
    <p:sldId id="547" r:id="rId14"/>
    <p:sldId id="548" r:id="rId15"/>
    <p:sldId id="550" r:id="rId16"/>
    <p:sldId id="562" r:id="rId17"/>
    <p:sldId id="554" r:id="rId18"/>
    <p:sldId id="559" r:id="rId19"/>
    <p:sldId id="560" r:id="rId20"/>
    <p:sldId id="561" r:id="rId21"/>
    <p:sldId id="563" r:id="rId22"/>
    <p:sldId id="423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533" autoAdjust="0"/>
  </p:normalViewPr>
  <p:slideViewPr>
    <p:cSldViewPr>
      <p:cViewPr varScale="1">
        <p:scale>
          <a:sx n="60" d="100"/>
          <a:sy n="60" d="100"/>
        </p:scale>
        <p:origin x="135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03:25:53.9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08.74268"/>
      <inkml:brushProperty name="anchorY" value="-2852.56323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03:25:55.16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78.74268"/>
      <inkml:brushProperty name="anchorY" value="-4122.56348"/>
      <inkml:brushProperty name="scaleFactor" value="0.5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03:25:16.66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38.74268"/>
      <inkml:brushProperty name="anchorY" value="-1582.56335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481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E0F8-B1C1-A25A-0652-AD23A44D8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D48CC-6164-02F2-B632-9E9E27859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CB8DD-8160-29F3-B5B8-5F5A067F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6202C-DB09-2BA5-F90E-5FC757F7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B2279-2B2B-7E77-7199-31277EDB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63E24-86A2-4270-96A6-002A083AA2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logo">
            <a:extLst>
              <a:ext uri="{FF2B5EF4-FFF2-40B4-BE49-F238E27FC236}">
                <a16:creationId xmlns:a16="http://schemas.microsoft.com/office/drawing/2014/main" id="{3119FC6F-555D-AE24-81F6-11139903B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c" descr="Confidential">
            <a:extLst>
              <a:ext uri="{FF2B5EF4-FFF2-40B4-BE49-F238E27FC236}">
                <a16:creationId xmlns:a16="http://schemas.microsoft.com/office/drawing/2014/main" id="{8A8A1D8A-C70E-185B-FCB1-EC7970D625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5430555"/>
      </p:ext>
    </p:extLst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03C9-E8B1-1DB2-9A4A-9625B39B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9497C-5BDA-C228-1FE3-0A91C1FBC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C0244-8AFB-9E86-6B6E-5E2EA9C9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72866-BFCC-01BE-958E-DB540524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1027-1DA5-E98C-7B4F-6D53C8E0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A6000-92C3-4382-AE7C-CAEF63FE67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48620"/>
      </p:ext>
    </p:extLst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2E780-9634-9C85-6D83-FE8422DFD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C9F42-3C7B-4279-5846-4BB567395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2270-6AC9-72FF-0891-87A4FD089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E8B1-A465-7891-F019-DE4AA756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93A17-7A75-BA6C-EB17-734172E8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0E34C-4B11-4B81-B974-26E870CBAA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95481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3EEB-3EB8-5230-1E89-56486070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E5DF5-AD51-2E03-B44D-52A386F55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3610D-ACD8-14E3-B91A-21A894F9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4E90F-C096-554B-13F6-B68AAD70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24AC8-DEE6-C757-34D5-7B6DD0D8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497C9-781B-4B52-B3F8-162E806A6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74482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C4A8-1160-E279-8946-D914AB5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CBDC1-5E66-0698-262D-1052D1607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8EED7-D938-B6D4-E085-E0A41759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86ECD-813E-0129-0E7C-BB977697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1C177-7C57-21A5-FA2A-C7C085D5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D3C94-B851-4B6E-B40D-5061259CF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8861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E341-5C51-E7A3-ADF4-ADACECED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529F-4347-7509-34D6-0148A3D7B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FFFCB-535E-94E3-CCB8-EC57B5BCF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0815E-4010-6884-145D-15618393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9A638-A7EC-8438-DEE6-83A297F0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48B02-1D36-5952-7697-5198A401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67713-734E-4E09-8460-F85663CC8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97752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7FDF5-E618-7743-60DE-7DA8DD77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458D5-9D70-DA1A-E581-8A59D4744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0F69A-6F70-AA84-EC94-95EB15E32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0E80D8-BDAD-310F-E783-098FF6BFC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9FD5E-CC5E-C05F-DBA8-2B117C398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B0103-7801-E4AC-6B92-7D53D481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3BA0F-30C3-42F8-6422-94666025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567FB-097B-A5FF-EFC2-0E03DBFC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2CB76-470D-42B2-AABA-1E3A3D57E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54757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EFAC-67F6-AB1E-EA07-D28A646F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DC1B2-26CB-6F8E-7EA7-E6D4FBC7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2D743-2A65-72A4-4E10-2F4AAF4F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4F2FA5-00C1-5694-C0F9-F8CD514D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F1541-EF90-4696-9A27-1F733DC579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515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68F0C-5BBA-87CA-558F-E31A02B2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98B09-990E-58F6-8D64-CAE4AF20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F0EAE-B914-3EBF-CE32-ED560455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A9D84-FC3E-4976-8DAB-8164F3E387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1656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E7A4-509B-A4D5-211E-B7A38C70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CA8E-89DD-93FE-6267-20134134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38FDD-DA40-9E35-20D6-074628039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0EF9C-FEFE-41C7-B954-10D9DDE4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C168D-6CE0-4F64-48C3-EE1F19F1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BFE3B-0FC0-163E-C1AE-94338725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B1BCB-74E9-4721-A0E0-13FFA1323F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5495"/>
      </p:ext>
    </p:extLst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2C62-0CE1-E694-6DA6-9BDE1FCF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7D1F3-8B1B-BDF4-7FC4-027B3E70B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78474-12A3-33CA-2215-33F6D0982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FCF4D-50EB-D11B-F937-9CC52A13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C0538-7139-18A3-A259-C197EB05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A348-4F3A-952D-EE6D-5C8103BC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4848D-7419-4425-91F9-69D1A36041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85634"/>
      </p:ext>
    </p:extLst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E2354-21DF-9FF3-6BA4-60259585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88CA1-AC14-F104-7898-B3755B47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EAC5-97C4-A509-5E64-91A70020B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A39BD-BBDE-6C74-763A-336F873B9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B6B3D-523F-18F3-1283-5970B9EC1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036BBF65-8F27-4BBA-9A9F-29AE072AE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logo">
            <a:extLst>
              <a:ext uri="{FF2B5EF4-FFF2-40B4-BE49-F238E27FC236}">
                <a16:creationId xmlns:a16="http://schemas.microsoft.com/office/drawing/2014/main" id="{C60CB00D-6D6A-DD83-6D5A-5F1D6E09F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c" descr="Confidential">
            <a:extLst>
              <a:ext uri="{FF2B5EF4-FFF2-40B4-BE49-F238E27FC236}">
                <a16:creationId xmlns:a16="http://schemas.microsoft.com/office/drawing/2014/main" id="{5056F359-EC57-D710-5E36-0E4FD7C9D8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926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ransition>
    <p:wheel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C60884-C28F-8637-2F98-254E062C5729}"/>
              </a:ext>
            </a:extLst>
          </p:cNvPr>
          <p:cNvSpPr txBox="1"/>
          <p:nvPr/>
        </p:nvSpPr>
        <p:spPr>
          <a:xfrm>
            <a:off x="304800" y="1524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NR TO LTE TO NR Handover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938F6-5F69-38C5-9468-BF9EE3B7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59043"/>
            <a:ext cx="6324600" cy="4920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9A9F8B-60B8-B632-332A-FBECBB472808}"/>
              </a:ext>
            </a:extLst>
          </p:cNvPr>
          <p:cNvSpPr txBox="1"/>
          <p:nvPr/>
        </p:nvSpPr>
        <p:spPr>
          <a:xfrm>
            <a:off x="281233" y="58117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13.005401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&amp; Long.80.190104 to </a:t>
            </a:r>
          </a:p>
          <a:p>
            <a:pPr marL="109537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13.001944</a:t>
            </a: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 &amp; Long.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80.189973</a:t>
            </a:r>
          </a:p>
          <a:p>
            <a:pPr marL="109537" indent="0">
              <a:buNone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Location: 3/94 Magazine </a:t>
            </a:r>
            <a:r>
              <a:rPr lang="en-IN" dirty="0" err="1">
                <a:latin typeface="Calibri" panose="020F0502020204030204" pitchFamily="34" charset="0"/>
                <a:cs typeface="Calibri" panose="020F0502020204030204" pitchFamily="34" charset="0"/>
              </a:rPr>
              <a:t>road,ramapuram,st.thomas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mount.</a:t>
            </a:r>
            <a:endParaRPr lang="en-IN" dirty="0"/>
          </a:p>
        </p:txBody>
      </p:sp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CB632EF2-659B-1D96-41AD-ED699278B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4700" y="525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9968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/>
              <a:t>               </a:t>
            </a:r>
            <a:r>
              <a:rPr lang="en-U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JIO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71603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2A8340-3914-32F1-D4DB-8653ECCE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B4A6C-11D6-213C-45E3-B2A2DC3B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651BC1-AB37-8E8F-DC3C-AD7583C90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86517"/>
              </p:ext>
            </p:extLst>
          </p:nvPr>
        </p:nvGraphicFramePr>
        <p:xfrm>
          <a:off x="609600" y="1371600"/>
          <a:ext cx="7848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180">
                  <a:extLst>
                    <a:ext uri="{9D8B030D-6E8A-4147-A177-3AD203B41FA5}">
                      <a16:colId xmlns:a16="http://schemas.microsoft.com/office/drawing/2014/main" val="2153080260"/>
                    </a:ext>
                  </a:extLst>
                </a:gridCol>
                <a:gridCol w="2423482">
                  <a:extLst>
                    <a:ext uri="{9D8B030D-6E8A-4147-A177-3AD203B41FA5}">
                      <a16:colId xmlns:a16="http://schemas.microsoft.com/office/drawing/2014/main" val="3083715222"/>
                    </a:ext>
                  </a:extLst>
                </a:gridCol>
                <a:gridCol w="2075008">
                  <a:extLst>
                    <a:ext uri="{9D8B030D-6E8A-4147-A177-3AD203B41FA5}">
                      <a16:colId xmlns:a16="http://schemas.microsoft.com/office/drawing/2014/main" val="3117415047"/>
                    </a:ext>
                  </a:extLst>
                </a:gridCol>
                <a:gridCol w="1983930">
                  <a:extLst>
                    <a:ext uri="{9D8B030D-6E8A-4147-A177-3AD203B41FA5}">
                      <a16:colId xmlns:a16="http://schemas.microsoft.com/office/drawing/2014/main" val="956981919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Mobility Scenario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Location tested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Longitude/Latitude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792694"/>
                  </a:ext>
                </a:extLst>
              </a:tr>
              <a:tr h="4699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5G to 4G HO Spot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Marina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80.2824, 13.0500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1437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 </a:t>
                      </a:r>
                      <a:r>
                        <a:rPr lang="en-US" sz="1100" u="none" strike="noStrike" dirty="0" err="1">
                          <a:effectLst/>
                        </a:rPr>
                        <a:t>thomas</a:t>
                      </a:r>
                      <a:r>
                        <a:rPr lang="en-US" sz="1100" u="none" strike="noStrike" dirty="0">
                          <a:effectLst/>
                        </a:rPr>
                        <a:t> Mount 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80.1923,13.0051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1435727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IRAT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kamakshi Hospital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80.2362,12.9416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6046177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Good Coverage For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Saidapet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80.213367,13.024770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0582956"/>
                  </a:ext>
                </a:extLst>
              </a:tr>
              <a:tr h="469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Poor Coverage For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Tansi Nagar,Velachery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80.2180,12.9815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65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46112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88297" y="941972"/>
            <a:ext cx="2819399" cy="179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54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: Gandhi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street,West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saidapet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630480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Which include 5G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621BC-C774-FFF2-C3FE-3BA94E5F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82" y="2590800"/>
            <a:ext cx="2444186" cy="4496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46490D-A122-B7B3-0F68-8EAC510C8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283" y="2532266"/>
            <a:ext cx="2505499" cy="460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FCBCDF-93A1-7B86-4C8F-B8B749ADA460}"/>
              </a:ext>
            </a:extLst>
          </p:cNvPr>
          <p:cNvSpPr txBox="1"/>
          <p:nvPr/>
        </p:nvSpPr>
        <p:spPr>
          <a:xfrm>
            <a:off x="457200" y="183986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Lat :13.024380, Long : 80.213350</a:t>
            </a:r>
          </a:p>
        </p:txBody>
      </p:sp>
    </p:spTree>
    <p:extLst>
      <p:ext uri="{BB962C8B-B14F-4D97-AF65-F5344CB8AC3E}">
        <p14:creationId xmlns:p14="http://schemas.microsoft.com/office/powerpoint/2010/main" val="304494831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36523" y="749431"/>
            <a:ext cx="2362199" cy="2252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54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Location: Gandhi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street,West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Saidapet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Which includes 5G also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40296-445A-2EE5-B8CA-E1826EAAF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51769"/>
            <a:ext cx="2614861" cy="4816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C1382F-D366-A22E-572D-6DBF9A5D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910" y="2347056"/>
            <a:ext cx="2505499" cy="4605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AD8D9-9334-D4C6-C450-F5A5CE224D10}"/>
              </a:ext>
            </a:extLst>
          </p:cNvPr>
          <p:cNvSpPr txBox="1"/>
          <p:nvPr/>
        </p:nvSpPr>
        <p:spPr>
          <a:xfrm>
            <a:off x="431131" y="184339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Lat :13.024380, Long : 80.213350</a:t>
            </a:r>
          </a:p>
        </p:txBody>
      </p:sp>
    </p:spTree>
    <p:extLst>
      <p:ext uri="{BB962C8B-B14F-4D97-AF65-F5344CB8AC3E}">
        <p14:creationId xmlns:p14="http://schemas.microsoft.com/office/powerpoint/2010/main" val="784453281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04800" y="228600"/>
            <a:ext cx="533656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LTE to NR Handover JIO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13.001815 &amp; Long. 80.189989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13.005659 &amp; Long.80.190124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: 3/94 magazine road,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ramapuram,st.thomas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mount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50184-0488-89AE-4ED4-40B1622F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26" y="2716490"/>
            <a:ext cx="5980188" cy="34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7389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1F5C-0888-0F08-52A5-D19549807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-152400"/>
            <a:ext cx="6858000" cy="2387600"/>
          </a:xfrm>
        </p:spPr>
        <p:txBody>
          <a:bodyPr/>
          <a:lstStyle/>
          <a:p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VoNR</a:t>
            </a:r>
            <a:endParaRPr lang="en-IN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674EA-7D9B-D3DF-69D6-FE9408CF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92964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VoNR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Location not available in Chennai location</a:t>
            </a:r>
            <a:endParaRPr lang="en-I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98933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5A66B-5D23-5A62-152E-B522D5F05623}"/>
              </a:ext>
            </a:extLst>
          </p:cNvPr>
          <p:cNvSpPr txBox="1"/>
          <p:nvPr/>
        </p:nvSpPr>
        <p:spPr>
          <a:xfrm>
            <a:off x="0" y="25138"/>
            <a:ext cx="5373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Inter-freq HO on NR (n78-n28-n78</a:t>
            </a:r>
            <a:r>
              <a:rPr lang="pt-BR" sz="28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IN" sz="28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3447D-9C12-0DB0-EBDA-ACE158A2F0BD}"/>
              </a:ext>
            </a:extLst>
          </p:cNvPr>
          <p:cNvSpPr txBox="1"/>
          <p:nvPr/>
        </p:nvSpPr>
        <p:spPr>
          <a:xfrm>
            <a:off x="-76200" y="762000"/>
            <a:ext cx="929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Lat.13.0038793, Long: 80.1891235 (N78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Lat: 13.0024516, Long: 80.1894774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Location: 253Q+HPJ,Mgazine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road,Ramapuram,parangi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malai,st.thomas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mount,chennai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7B4D1-DFE3-61C0-F6B9-28AA433C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10" y="1828800"/>
            <a:ext cx="5589310" cy="4876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00DE36-160F-5454-BDE1-205FBD122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59" y="1981200"/>
            <a:ext cx="35955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81188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F072DE-616B-E23E-966C-F24C46C805F4}"/>
              </a:ext>
            </a:extLst>
          </p:cNvPr>
          <p:cNvSpPr txBox="1"/>
          <p:nvPr/>
        </p:nvSpPr>
        <p:spPr>
          <a:xfrm>
            <a:off x="280446" y="147251"/>
            <a:ext cx="579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Inter-freq HO on NR (n78-n28-n78)</a:t>
            </a:r>
            <a:endParaRPr lang="en-IN" sz="28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DEBD5-7886-1212-3E9B-A8285F6C1AD2}"/>
              </a:ext>
            </a:extLst>
          </p:cNvPr>
          <p:cNvSpPr txBox="1"/>
          <p:nvPr/>
        </p:nvSpPr>
        <p:spPr>
          <a:xfrm>
            <a:off x="304800" y="751820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Lat.13.0038793, Long: 80.1891235 (N78)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Lat: 13.0024516, Long: 80.1894774 (N28)</a:t>
            </a:r>
            <a:endParaRPr lang="en-I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0A349-E2D3-7DA5-84A7-3FC20751C377}"/>
              </a:ext>
            </a:extLst>
          </p:cNvPr>
          <p:cNvSpPr txBox="1"/>
          <p:nvPr/>
        </p:nvSpPr>
        <p:spPr>
          <a:xfrm>
            <a:off x="298514" y="1378803"/>
            <a:ext cx="8921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Location: 253Q+HPJ,Mgazine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road,ramapuram,parangi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malai,st.thomas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mount,Chennai</a:t>
            </a:r>
            <a:r>
              <a:rPr lang="en-IN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EE3895-542E-C55D-752B-16A49CD0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93667"/>
            <a:ext cx="7086600" cy="4617177"/>
          </a:xfrm>
          <a:prstGeom prst="rect">
            <a:avLst/>
          </a:prstGeom>
        </p:spPr>
      </p:pic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A8C1E1B4-EC74-28B3-835A-36CD8761C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4600" y="576328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3137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3345-008B-D77E-E86C-102634C60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248400" cy="782637"/>
          </a:xfrm>
        </p:spPr>
        <p:txBody>
          <a:bodyPr/>
          <a:lstStyle/>
          <a:p>
            <a:r>
              <a:rPr lang="en-US" sz="4800" b="1" u="sng" dirty="0">
                <a:latin typeface="Calibri" panose="020F0502020204030204" pitchFamily="34" charset="0"/>
                <a:cs typeface="Calibri" panose="020F0502020204030204" pitchFamily="34" charset="0"/>
              </a:rPr>
              <a:t>VI 5G </a:t>
            </a:r>
            <a:endParaRPr lang="en-IN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74A68-874B-1DC6-9030-CAFAC1B63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602038"/>
            <a:ext cx="8763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VI 5G Not available in Chennai location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9474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CHENNAI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05975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TAMIL NADU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CHENNAI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E9E3-F3A1-E197-0705-601B098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-762000"/>
            <a:ext cx="7886700" cy="2852737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SRVCC</a:t>
            </a:r>
            <a:endParaRPr lang="en-IN" sz="4000" b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4C021-DB47-4DBC-D65F-64B5384A6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6709" y="2971800"/>
            <a:ext cx="10287000" cy="15001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 Location not available in Chennai location</a:t>
            </a:r>
            <a:endParaRPr lang="en-IN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77744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B9E92-D0C5-F75B-5992-0278B3BB83F2}"/>
              </a:ext>
            </a:extLst>
          </p:cNvPr>
          <p:cNvSpPr txBox="1"/>
          <p:nvPr/>
        </p:nvSpPr>
        <p:spPr>
          <a:xfrm>
            <a:off x="304800" y="762000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BSNL VOLTE AREA</a:t>
            </a:r>
            <a:endParaRPr lang="en-IN" sz="28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F2942-58A7-2553-72C3-9CF665558B3C}"/>
              </a:ext>
            </a:extLst>
          </p:cNvPr>
          <p:cNvSpPr txBox="1"/>
          <p:nvPr/>
        </p:nvSpPr>
        <p:spPr>
          <a:xfrm>
            <a:off x="304800" y="1600200"/>
            <a:ext cx="8001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BSNL Volte area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not available in Chennai location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B26FD-50A6-B5C2-450B-A646F4B43F80}"/>
              </a:ext>
            </a:extLst>
          </p:cNvPr>
          <p:cNvSpPr txBox="1"/>
          <p:nvPr/>
        </p:nvSpPr>
        <p:spPr>
          <a:xfrm>
            <a:off x="304800" y="324433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VI ROAMING</a:t>
            </a:r>
            <a:endParaRPr lang="en-IN" sz="28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9FB5F-D2AE-4E3E-BA09-311C8E21738D}"/>
              </a:ext>
            </a:extLst>
          </p:cNvPr>
          <p:cNvSpPr txBox="1"/>
          <p:nvPr/>
        </p:nvSpPr>
        <p:spPr>
          <a:xfrm>
            <a:off x="304800" y="40386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 Roaming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Location not available in Chennai location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13364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153400" cy="47244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54D926-7801-DB65-20BF-64205CCD8018}"/>
                  </a:ext>
                </a:extLst>
              </p14:cNvPr>
              <p14:cNvContentPartPr/>
              <p14:nvPr/>
            </p14:nvContentPartPr>
            <p14:xfrm>
              <a:off x="7506769" y="523815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54D926-7801-DB65-20BF-64205CCD80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129" y="522015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48250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AIRTEL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405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JIO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VI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63616"/>
              </p:ext>
            </p:extLst>
          </p:nvPr>
        </p:nvGraphicFramePr>
        <p:xfrm>
          <a:off x="990600" y="2766482"/>
          <a:ext cx="3898900" cy="139827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7013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operator Network Info(Airtel)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70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70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46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 1 (FDD-2100) Band 3 (FDD-1800),Band 8(FDD-390) Band 40 (TDD-2300)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70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70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GSM900, 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97703"/>
              </p:ext>
            </p:extLst>
          </p:nvPr>
        </p:nvGraphicFramePr>
        <p:xfrm>
          <a:off x="5014912" y="2776007"/>
          <a:ext cx="3898900" cy="1632585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operator Network Info(JIO)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 ,N28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40), LTE 850 MHz – FDD(Band 5)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LTE 1800 MHz –FDD(Band 3) </a:t>
                      </a:r>
                    </a:p>
                    <a:p>
                      <a:pPr algn="ctr" rtl="0" fontAlgn="ctr"/>
                      <a:endParaRPr lang="en-IN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30548"/>
              </p:ext>
            </p:extLst>
          </p:nvPr>
        </p:nvGraphicFramePr>
        <p:xfrm>
          <a:off x="2779713" y="4538635"/>
          <a:ext cx="3889375" cy="16192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operator Network Info(VI)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2100 MHz – FDD(Band 1), LTE 1800 MHz –FDD(Band 3) </a:t>
                      </a:r>
                    </a:p>
                    <a:p>
                      <a:pPr algn="ctr" rtl="0" fontAlgn="ctr"/>
                      <a:endParaRPr lang="en-IN" sz="11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GSM900, 1800</a:t>
                      </a:r>
                    </a:p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3F20B5-8F5B-8768-BD77-E6358ECCF9B5}"/>
                  </a:ext>
                </a:extLst>
              </p14:cNvPr>
              <p14:cNvContentPartPr/>
              <p14:nvPr/>
            </p14:nvContentPartPr>
            <p14:xfrm>
              <a:off x="5248849" y="281067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3F20B5-8F5B-8768-BD77-E6358ECCF9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1209" y="27926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52984E-9F44-21B9-1A40-B1FA47808572}"/>
                  </a:ext>
                </a:extLst>
              </p14:cNvPr>
              <p14:cNvContentPartPr/>
              <p14:nvPr/>
            </p14:nvContentPartPr>
            <p14:xfrm>
              <a:off x="5091169" y="284451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52984E-9F44-21B9-1A40-B1FA478085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3169" y="282651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effectLst/>
                <a:latin typeface="Cambria" pitchFamily="18" charset="0"/>
              </a:rPr>
              <a:t>Drive Route operator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(VONR Location &amp; SRVCC not available in Chennai location)   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905000"/>
            <a:ext cx="8229600" cy="1143000"/>
          </a:xfrm>
        </p:spPr>
        <p:txBody>
          <a:bodyPr/>
          <a:lstStyle/>
          <a:p>
            <a:r>
              <a:rPr lang="en-US" dirty="0"/>
              <a:t>     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AIRTEL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02/09/2025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1DD735-A9E3-637C-E0A9-A565E2484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06993"/>
              </p:ext>
            </p:extLst>
          </p:nvPr>
        </p:nvGraphicFramePr>
        <p:xfrm>
          <a:off x="609600" y="1371600"/>
          <a:ext cx="7848600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180">
                  <a:extLst>
                    <a:ext uri="{9D8B030D-6E8A-4147-A177-3AD203B41FA5}">
                      <a16:colId xmlns:a16="http://schemas.microsoft.com/office/drawing/2014/main" val="2153080260"/>
                    </a:ext>
                  </a:extLst>
                </a:gridCol>
                <a:gridCol w="2423482">
                  <a:extLst>
                    <a:ext uri="{9D8B030D-6E8A-4147-A177-3AD203B41FA5}">
                      <a16:colId xmlns:a16="http://schemas.microsoft.com/office/drawing/2014/main" val="3083715222"/>
                    </a:ext>
                  </a:extLst>
                </a:gridCol>
                <a:gridCol w="2075008">
                  <a:extLst>
                    <a:ext uri="{9D8B030D-6E8A-4147-A177-3AD203B41FA5}">
                      <a16:colId xmlns:a16="http://schemas.microsoft.com/office/drawing/2014/main" val="3117415047"/>
                    </a:ext>
                  </a:extLst>
                </a:gridCol>
                <a:gridCol w="1983930">
                  <a:extLst>
                    <a:ext uri="{9D8B030D-6E8A-4147-A177-3AD203B41FA5}">
                      <a16:colId xmlns:a16="http://schemas.microsoft.com/office/drawing/2014/main" val="956981919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Mobility Scenario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Location tested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Longitude/Latitude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792694"/>
                  </a:ext>
                </a:extLst>
              </a:tr>
              <a:tr h="628650"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Airtel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IRAT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kamakshi Hospital Road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80.2362,12.9416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6046177"/>
                  </a:ext>
                </a:extLst>
              </a:tr>
              <a:tr h="628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Good Coverage For Testing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Saidapet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80.213367,13.024770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0582956"/>
                  </a:ext>
                </a:extLst>
              </a:tr>
              <a:tr h="628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Poor Coverage For Testing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Tansi Nagar,Velachery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80.2180,12.9815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965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50764" y="838200"/>
            <a:ext cx="2362199" cy="2176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N78/L40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: Gandhi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street,west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saidapet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2(387/387)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629952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304800" y="1524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Which includes 5G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C8373-4F3F-924D-3C94-EA4AC8CB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4" y="2286000"/>
            <a:ext cx="3124200" cy="4938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C83A0-B8AC-CFAF-55CC-BDBA20BBD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76" y="2286000"/>
            <a:ext cx="2554720" cy="4696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6253B3-CEC6-F7DE-2F99-F4C5443EF2F9}"/>
              </a:ext>
            </a:extLst>
          </p:cNvPr>
          <p:cNvSpPr txBox="1"/>
          <p:nvPr/>
        </p:nvSpPr>
        <p:spPr>
          <a:xfrm>
            <a:off x="304800" y="115632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Lat :13.024380, Long : 80.213350</a:t>
            </a:r>
          </a:p>
        </p:txBody>
      </p:sp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50764" y="838200"/>
            <a:ext cx="2362199" cy="2176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: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Guvanchery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90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629952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-75dbm to 95dbm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304800" y="152400"/>
            <a:ext cx="457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Airtel SA Location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253B3-CEC6-F7DE-2F99-F4C5443EF2F9}"/>
              </a:ext>
            </a:extLst>
          </p:cNvPr>
          <p:cNvSpPr txBox="1"/>
          <p:nvPr/>
        </p:nvSpPr>
        <p:spPr>
          <a:xfrm>
            <a:off x="304800" y="115632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Lat :12.875969, Long : 80.087413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9D9A2-DE33-984F-C966-6F790A788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4305"/>
            <a:ext cx="4854822" cy="45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351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5BEDAC-F1F9-2F7E-FA31-5399DECABEB3}"/>
              </a:ext>
            </a:extLst>
          </p:cNvPr>
          <p:cNvSpPr txBox="1"/>
          <p:nvPr/>
        </p:nvSpPr>
        <p:spPr>
          <a:xfrm>
            <a:off x="381000" y="2286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Airtel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8AD15-1689-80DE-655B-00C2D91EE42A}"/>
              </a:ext>
            </a:extLst>
          </p:cNvPr>
          <p:cNvSpPr txBox="1"/>
          <p:nvPr/>
        </p:nvSpPr>
        <p:spPr>
          <a:xfrm>
            <a:off x="381000" y="914400"/>
            <a:ext cx="5334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13.001815 &amp; Long. 80.189989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St.Thomas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academy senior secondary CBSE school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A5BA0-BECD-F32B-8D13-3FFC85EDC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46544"/>
            <a:ext cx="5029200" cy="30052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9B0FF9-C478-0CBA-42B5-9DB1A24EEFCF}"/>
              </a:ext>
            </a:extLst>
          </p:cNvPr>
          <p:cNvSpPr txBox="1"/>
          <p:nvPr/>
        </p:nvSpPr>
        <p:spPr>
          <a:xfrm>
            <a:off x="5746423" y="1068288"/>
            <a:ext cx="3276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Airtel</a:t>
            </a:r>
            <a:endParaRPr lang="en-I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B78 – B40 and B40-B3-B40</a:t>
            </a:r>
            <a:endParaRPr lang="en-I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629952-39150-629952 and 39150-1800-39150</a:t>
            </a:r>
          </a:p>
        </p:txBody>
      </p:sp>
    </p:spTree>
    <p:extLst>
      <p:ext uri="{BB962C8B-B14F-4D97-AF65-F5344CB8AC3E}">
        <p14:creationId xmlns:p14="http://schemas.microsoft.com/office/powerpoint/2010/main" val="26055867"/>
      </p:ext>
    </p:extLst>
  </p:cSld>
  <p:clrMapOvr>
    <a:masterClrMapping/>
  </p:clrMapOvr>
  <p:transition>
    <p:whee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746</Words>
  <Application>Microsoft Office PowerPoint</Application>
  <PresentationFormat>On-screen Show (4:3)</PresentationFormat>
  <Paragraphs>193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Lucida Grande</vt:lpstr>
      <vt:lpstr>Aptos</vt:lpstr>
      <vt:lpstr>Aptos Display</vt:lpstr>
      <vt:lpstr>Arial</vt:lpstr>
      <vt:lpstr>Arial</vt:lpstr>
      <vt:lpstr>Calibri</vt:lpstr>
      <vt:lpstr>Cambria</vt:lpstr>
      <vt:lpstr>Times New Roman</vt:lpstr>
      <vt:lpstr>Verdana</vt:lpstr>
      <vt:lpstr>Office Theme</vt:lpstr>
      <vt:lpstr>MARQUIS TECHNOLOGIES  </vt:lpstr>
      <vt:lpstr>PowerPoint Presentation</vt:lpstr>
      <vt:lpstr> </vt:lpstr>
      <vt:lpstr>Drive Route operator </vt:lpstr>
      <vt:lpstr>     AIRTEL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JIO  </vt:lpstr>
      <vt:lpstr>PowerPoint Presentation</vt:lpstr>
      <vt:lpstr>PowerPoint Presentation</vt:lpstr>
      <vt:lpstr>PowerPoint Presentation</vt:lpstr>
      <vt:lpstr>PowerPoint Presentation</vt:lpstr>
      <vt:lpstr>VoNR</vt:lpstr>
      <vt:lpstr> </vt:lpstr>
      <vt:lpstr>PowerPoint Presentation</vt:lpstr>
      <vt:lpstr>VI 5G </vt:lpstr>
      <vt:lpstr>SRVCC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Vicky Ponnuswamy</cp:lastModifiedBy>
  <cp:revision>903</cp:revision>
  <dcterms:created xsi:type="dcterms:W3CDTF">2007-12-16T16:40:02Z</dcterms:created>
  <dcterms:modified xsi:type="dcterms:W3CDTF">2025-09-02T10:48:10Z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