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5"/>
  </p:notesMasterIdLst>
  <p:handoutMasterIdLst>
    <p:handoutMasterId r:id="rId26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33" r:id="rId16"/>
    <p:sldId id="534" r:id="rId17"/>
    <p:sldId id="529" r:id="rId18"/>
    <p:sldId id="530" r:id="rId19"/>
    <p:sldId id="531" r:id="rId20"/>
    <p:sldId id="523" r:id="rId21"/>
    <p:sldId id="550" r:id="rId22"/>
    <p:sldId id="551" r:id="rId23"/>
    <p:sldId id="423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 Niranjan" initials="SN" lastIdx="1" clrIdx="0">
    <p:extLst>
      <p:ext uri="{19B8F6BF-5375-455C-9EA6-DF929625EA0E}">
        <p15:presenceInfo xmlns:p15="http://schemas.microsoft.com/office/powerpoint/2012/main" userId="Sai Niran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3792" autoAdjust="0"/>
  </p:normalViewPr>
  <p:slideViewPr>
    <p:cSldViewPr>
      <p:cViewPr varScale="1">
        <p:scale>
          <a:sx n="84" d="100"/>
          <a:sy n="84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Idea, VODAFONE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31A831-6279-47E7-95AC-E8062539C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598" y="1840663"/>
            <a:ext cx="3929219" cy="459299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4000" dirty="0"/>
              <a:t>Airtel Band HO</a:t>
            </a:r>
          </a:p>
          <a:p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78811"/>
              </p:ext>
            </p:extLst>
          </p:nvPr>
        </p:nvGraphicFramePr>
        <p:xfrm>
          <a:off x="685800" y="1157690"/>
          <a:ext cx="6781800" cy="639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197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586442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926442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345719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437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80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      85.75308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200" dirty="0"/>
                        <a:t>20.2515</a:t>
                      </a:r>
                      <a:r>
                        <a:rPr lang="en-IN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-85 to 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E2E1A2B-6449-4D64-8F64-FF9292A4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0663"/>
            <a:ext cx="4089598" cy="458830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2129905-4AFB-477E-9FDD-4484E8E85ACE}"/>
              </a:ext>
            </a:extLst>
          </p:cNvPr>
          <p:cNvSpPr/>
          <p:nvPr/>
        </p:nvSpPr>
        <p:spPr>
          <a:xfrm>
            <a:off x="1752600" y="4343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4ED83-43F2-45B2-A87D-FF7637052EF8}"/>
              </a:ext>
            </a:extLst>
          </p:cNvPr>
          <p:cNvSpPr txBox="1"/>
          <p:nvPr/>
        </p:nvSpPr>
        <p:spPr>
          <a:xfrm>
            <a:off x="2133600" y="446112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 3_40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F3BB3C-DA2F-40DE-AB74-1CF39A69AB77}"/>
              </a:ext>
            </a:extLst>
          </p:cNvPr>
          <p:cNvSpPr/>
          <p:nvPr/>
        </p:nvSpPr>
        <p:spPr>
          <a:xfrm>
            <a:off x="5638800" y="3581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E168F6-B72F-453A-951C-6499529909F0}"/>
              </a:ext>
            </a:extLst>
          </p:cNvPr>
          <p:cNvSpPr txBox="1"/>
          <p:nvPr/>
        </p:nvSpPr>
        <p:spPr>
          <a:xfrm>
            <a:off x="6127679" y="3733800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Band 40_3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8421CA3-52C5-4CB4-B251-B36CB0372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12458"/>
              </p:ext>
            </p:extLst>
          </p:nvPr>
        </p:nvGraphicFramePr>
        <p:xfrm>
          <a:off x="7463319" y="1193056"/>
          <a:ext cx="1651000" cy="42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651680" imgH="478800" progId="Package">
                  <p:embed/>
                </p:oleObj>
              </mc:Choice>
              <mc:Fallback>
                <p:oleObj name="Packager Shell Object" showAsIcon="1" r:id="rId4" imgW="165168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3319" y="1193056"/>
                        <a:ext cx="1651000" cy="420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396EAD-3CCD-48E2-BC95-C0123B22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76400"/>
            <a:ext cx="2622796" cy="471556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445935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85.747753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20.240803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6778" y="32017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162800" y="1871870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Naragoda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Bhubaneswar, Odisha 752054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C94E1-4BDE-4A45-B593-7535EA9C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855" y="1676400"/>
            <a:ext cx="3121275" cy="47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818263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85.754094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20.241294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599" y="4101967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6741622" y="2133600"/>
            <a:ext cx="2097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Vihar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Vihar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LIG,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Kalinganagar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Bhubaneswar, Odisha 752054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C58D8-9BDD-4669-BA37-D80ED3788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52600"/>
            <a:ext cx="3161996" cy="391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6381C1-657B-4455-AF82-8C746B646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77" y="1755169"/>
            <a:ext cx="3041323" cy="39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143" y="203783"/>
            <a:ext cx="6502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itchFamily="34" charset="0"/>
              </a:rPr>
              <a:t>Mixed Mobility (Reliance JIO)</a:t>
            </a:r>
            <a:endParaRPr lang="en-IN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5543" y="3962401"/>
            <a:ext cx="269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81AB9-CF44-4464-859A-4CE8A967B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70" y="838200"/>
            <a:ext cx="3476625" cy="55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5715000" cy="6096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Reliance JIO  Band HO</a:t>
            </a:r>
            <a:endParaRPr lang="en-IN" sz="4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073672"/>
              </p:ext>
            </p:extLst>
          </p:nvPr>
        </p:nvGraphicFramePr>
        <p:xfrm>
          <a:off x="609600" y="1028701"/>
          <a:ext cx="7531914" cy="58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85.7496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/>
                        <a:t>20.2385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92BB605-A577-4FBF-BEDD-2862AEEE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24978"/>
            <a:ext cx="3276600" cy="510235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DE78276-C45A-416A-AE1E-803550799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361758"/>
              </p:ext>
            </p:extLst>
          </p:nvPr>
        </p:nvGraphicFramePr>
        <p:xfrm>
          <a:off x="5562600" y="1981200"/>
          <a:ext cx="25055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576440" imgH="478800" progId="Package">
                  <p:embed/>
                </p:oleObj>
              </mc:Choice>
              <mc:Fallback>
                <p:oleObj name="Packager Shell Object" showAsIcon="1" r:id="rId3" imgW="157644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1981200"/>
                        <a:ext cx="250551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C83DC2-078A-4400-956A-1D350C37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6687257" cy="4485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3176A-1B99-42BD-B978-79B9F92BD2CB}"/>
              </a:ext>
            </a:extLst>
          </p:cNvPr>
          <p:cNvSpPr txBox="1"/>
          <p:nvPr/>
        </p:nvSpPr>
        <p:spPr>
          <a:xfrm>
            <a:off x="2209800" y="266700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Near cell</a:t>
            </a:r>
          </a:p>
        </p:txBody>
      </p:sp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dirty="0"/>
              <a:t> </a:t>
            </a:r>
            <a:r>
              <a:rPr lang="en-US" sz="3100" u="sng" dirty="0"/>
              <a:t>RJIO Band 40 Edge Cell: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499AA-B744-4938-98DA-FAA19CD0F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6648450" cy="4459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FAA34D-4E6C-4D80-81C4-03A7089427F6}"/>
              </a:ext>
            </a:extLst>
          </p:cNvPr>
          <p:cNvSpPr txBox="1"/>
          <p:nvPr/>
        </p:nvSpPr>
        <p:spPr>
          <a:xfrm>
            <a:off x="4343400" y="220980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Cell Edge</a:t>
            </a:r>
          </a:p>
        </p:txBody>
      </p:sp>
    </p:spTree>
    <p:extLst>
      <p:ext uri="{BB962C8B-B14F-4D97-AF65-F5344CB8AC3E}">
        <p14:creationId xmlns:p14="http://schemas.microsoft.com/office/powerpoint/2010/main" val="171290538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5A32E3-51AB-449B-8CB0-6C152EEE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57" y="1752600"/>
            <a:ext cx="24384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(VIL)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951038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85.758556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20.269859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0" y="2580461"/>
            <a:ext cx="1698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Ghatikia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Main Rd</a:t>
            </a:r>
          </a:p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Ghatikia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Bhubaneswar, Odisha 751003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810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9E2BD-5100-4165-A9D7-7A6D47BD7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73" y="1752600"/>
            <a:ext cx="29314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75AB1-A6D2-4A40-BDD3-EA87EBC84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46969"/>
            <a:ext cx="2914753" cy="4581911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(VI)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191160"/>
              </p:ext>
            </p:extLst>
          </p:nvPr>
        </p:nvGraphicFramePr>
        <p:xfrm>
          <a:off x="330530" y="109258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85.760398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20.265095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987823" y="2182899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Kalinganagar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Bhubaneswar, Odisha 751003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4F656-4429-4107-8594-48A9AC2F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92" y="1742688"/>
            <a:ext cx="3229483" cy="45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246CC8-7CDC-4BE5-A368-9300CFEF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5153025" cy="54342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24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itchFamily="34" charset="0"/>
              </a:rPr>
              <a:t>Mixed Mobility (VIL)</a:t>
            </a:r>
            <a:endParaRPr lang="en-IN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92500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67101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79406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CE15D1-FAC6-496F-9290-DF27394DC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40969"/>
              </p:ext>
            </p:extLst>
          </p:nvPr>
        </p:nvGraphicFramePr>
        <p:xfrm>
          <a:off x="279115" y="5029200"/>
          <a:ext cx="8458200" cy="1202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5503922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104572372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1250147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9476441"/>
                  </a:ext>
                </a:extLst>
              </a:tr>
              <a:tr h="4422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0063206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bsnlmms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836385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VIL Band HO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05C35-DCEF-4D50-99A5-BAA0EFE68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8" y="1236784"/>
            <a:ext cx="4540827" cy="4859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89F785-4812-4B18-AE94-2073BBF25193}"/>
              </a:ext>
            </a:extLst>
          </p:cNvPr>
          <p:cNvSpPr txBox="1"/>
          <p:nvPr/>
        </p:nvSpPr>
        <p:spPr>
          <a:xfrm>
            <a:off x="6019800" y="1066800"/>
            <a:ext cx="263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In my location only band 3 available for operator VIL</a:t>
            </a:r>
          </a:p>
        </p:txBody>
      </p:sp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FC81A0-9DC5-42B9-AD7F-40AD6630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2971800" cy="4634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685800"/>
            <a:ext cx="94488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</a:t>
            </a:r>
            <a:r>
              <a:rPr lang="en-US" sz="4400"/>
              <a:t>Tracker Drive Route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0E1E9-3013-452E-B835-114BB671B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823" y="1808921"/>
            <a:ext cx="2971800" cy="4634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70E3FD-889B-40D5-BE9C-AB0AB0C90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046" y="1880459"/>
            <a:ext cx="2858726" cy="4583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4ADED0-317E-4057-B311-E66A97AA07AB}"/>
              </a:ext>
            </a:extLst>
          </p:cNvPr>
          <p:cNvSpPr txBox="1"/>
          <p:nvPr/>
        </p:nvSpPr>
        <p:spPr>
          <a:xfrm>
            <a:off x="914400" y="4171977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4C4BE-0B1D-4DD4-847B-CD4963432AC3}"/>
              </a:ext>
            </a:extLst>
          </p:cNvPr>
          <p:cNvSpPr txBox="1"/>
          <p:nvPr/>
        </p:nvSpPr>
        <p:spPr>
          <a:xfrm>
            <a:off x="3638999" y="375693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Airtel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F63A9-8958-4444-80A4-55634EE5E782}"/>
              </a:ext>
            </a:extLst>
          </p:cNvPr>
          <p:cNvSpPr txBox="1"/>
          <p:nvPr/>
        </p:nvSpPr>
        <p:spPr>
          <a:xfrm>
            <a:off x="6858000" y="40386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JIO</a:t>
            </a:r>
          </a:p>
        </p:txBody>
      </p:sp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8EBB-EAE0-4567-8EB8-7480AB89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Driver Route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C2B80-5D03-411B-9360-C5DB58F433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7545387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89C7CB-AEB8-4192-AE78-4894A285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371600"/>
            <a:ext cx="825023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73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581198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84958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258104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http://www.myvi.in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(Switched to 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328005"/>
              </p:ext>
            </p:extLst>
          </p:nvPr>
        </p:nvGraphicFramePr>
        <p:xfrm>
          <a:off x="874543" y="1032160"/>
          <a:ext cx="6293902" cy="783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85.757011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20.252941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1" y="3838039"/>
            <a:ext cx="212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2514600"/>
            <a:ext cx="2129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Vihar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Vihar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LIG,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Kalinganagar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Bhubaneswar, Odisha 752054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20CB78-22C7-482F-8F73-B3EE509DA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864761"/>
            <a:ext cx="2536255" cy="40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3AEFE-853B-492D-9E18-2C0F9A0EE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00" y="1864761"/>
            <a:ext cx="3117199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001778"/>
              </p:ext>
            </p:extLst>
          </p:nvPr>
        </p:nvGraphicFramePr>
        <p:xfrm>
          <a:off x="914400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85.753685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20.252340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9602" y="4114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6477000" y="2590800"/>
            <a:ext cx="2510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Vihar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Vihar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LIG,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Kalinganagar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Bhubaneswar, Odisha 752054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9BA7DA-EBB9-4D23-8D96-10B5E54A6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811" y="1770966"/>
            <a:ext cx="2510189" cy="4076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06B0E-A0CF-4C5F-98A3-B719C7ACE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8979"/>
            <a:ext cx="2895600" cy="40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itchFamily="34" charset="0"/>
              </a:rPr>
              <a:t>Mixed Mobility(Airtel)</a:t>
            </a:r>
            <a:endParaRPr lang="en-IN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6477000" y="3009106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6460733" y="1276215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Kalinga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Vihar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LIG,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Kalinganagar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Bhubaneswar, Odisha 752054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57438-2259-4988-86F7-94DD7A8D3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13375"/>
            <a:ext cx="5142523" cy="558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17069</TotalTime>
  <Words>690</Words>
  <Application>Microsoft Office PowerPoint</Application>
  <PresentationFormat>On-screen Show (4:3)</PresentationFormat>
  <Paragraphs>273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Packager Shell Object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Reliance JIO  Band HO</vt:lpstr>
      <vt:lpstr>           RJIO Band 40 Near Cell:</vt:lpstr>
      <vt:lpstr>            RJIO Band 40 Edge Cell:</vt:lpstr>
      <vt:lpstr>Near Cell (VIL)  </vt:lpstr>
      <vt:lpstr>Cell Edge (VI)  </vt:lpstr>
      <vt:lpstr>Mixed Mobility (VIL)</vt:lpstr>
      <vt:lpstr>VIL Band HO</vt:lpstr>
      <vt:lpstr>    G net Tracker Drive Route</vt:lpstr>
      <vt:lpstr>Google Driver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892</cp:revision>
  <dcterms:created xsi:type="dcterms:W3CDTF">2007-12-16T16:40:02Z</dcterms:created>
  <dcterms:modified xsi:type="dcterms:W3CDTF">2021-06-23T15:54:08Z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