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40"/>
  </p:notesMasterIdLst>
  <p:handoutMasterIdLst>
    <p:handoutMasterId r:id="rId41"/>
  </p:handoutMasterIdLst>
  <p:sldIdLst>
    <p:sldId id="343" r:id="rId2"/>
    <p:sldId id="425" r:id="rId3"/>
    <p:sldId id="463" r:id="rId4"/>
    <p:sldId id="609" r:id="rId5"/>
    <p:sldId id="600" r:id="rId6"/>
    <p:sldId id="605" r:id="rId7"/>
    <p:sldId id="606" r:id="rId8"/>
    <p:sldId id="555" r:id="rId9"/>
    <p:sldId id="556" r:id="rId10"/>
    <p:sldId id="563" r:id="rId11"/>
    <p:sldId id="607" r:id="rId12"/>
    <p:sldId id="559" r:id="rId13"/>
    <p:sldId id="562" r:id="rId14"/>
    <p:sldId id="560" r:id="rId15"/>
    <p:sldId id="587" r:id="rId16"/>
    <p:sldId id="608" r:id="rId17"/>
    <p:sldId id="599" r:id="rId18"/>
    <p:sldId id="603" r:id="rId19"/>
    <p:sldId id="588" r:id="rId20"/>
    <p:sldId id="566" r:id="rId21"/>
    <p:sldId id="565" r:id="rId22"/>
    <p:sldId id="601" r:id="rId23"/>
    <p:sldId id="589" r:id="rId24"/>
    <p:sldId id="567" r:id="rId25"/>
    <p:sldId id="604" r:id="rId26"/>
    <p:sldId id="570" r:id="rId27"/>
    <p:sldId id="586" r:id="rId28"/>
    <p:sldId id="590" r:id="rId29"/>
    <p:sldId id="591" r:id="rId30"/>
    <p:sldId id="592" r:id="rId31"/>
    <p:sldId id="571" r:id="rId32"/>
    <p:sldId id="572" r:id="rId33"/>
    <p:sldId id="573" r:id="rId34"/>
    <p:sldId id="574" r:id="rId35"/>
    <p:sldId id="577" r:id="rId36"/>
    <p:sldId id="581" r:id="rId37"/>
    <p:sldId id="582" r:id="rId38"/>
    <p:sldId id="583" r:id="rId3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manshu Verma" initials="HV" lastIdx="1" clrIdx="0">
    <p:extLst>
      <p:ext uri="{19B8F6BF-5375-455C-9EA6-DF929625EA0E}">
        <p15:presenceInfo xmlns:p15="http://schemas.microsoft.com/office/powerpoint/2012/main" userId="Himanshu Ver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3989" autoAdjust="0"/>
  </p:normalViewPr>
  <p:slideViewPr>
    <p:cSldViewPr>
      <p:cViewPr varScale="1">
        <p:scale>
          <a:sx n="62" d="100"/>
          <a:sy n="62" d="100"/>
        </p:scale>
        <p:origin x="135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3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 BANGALORE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88DA87-4FCC-48AA-8441-397951F8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 from 3CA (B3+B1+B8) cell to another 2CA(B3+B1) cell for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safal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market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Bandapura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raod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591EF5-FCEE-183B-CE84-40A818669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81138"/>
            <a:ext cx="8382000" cy="4995862"/>
          </a:xfrm>
        </p:spPr>
      </p:pic>
    </p:spTree>
    <p:extLst>
      <p:ext uri="{BB962C8B-B14F-4D97-AF65-F5344CB8AC3E}">
        <p14:creationId xmlns:p14="http://schemas.microsoft.com/office/powerpoint/2010/main" val="2180749315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467276-83B6-1B3A-AC93-0EB98E90C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17638"/>
            <a:ext cx="8839199" cy="4983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B6467F-F9A4-DEF0-BC8F-AE587726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Operator for OOS to in service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route&gt;&gt;brigade signature tower base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&gt;&gt;exit gate</a:t>
            </a:r>
          </a:p>
        </p:txBody>
      </p:sp>
    </p:spTree>
    <p:extLst>
      <p:ext uri="{BB962C8B-B14F-4D97-AF65-F5344CB8AC3E}">
        <p14:creationId xmlns:p14="http://schemas.microsoft.com/office/powerpoint/2010/main" val="3591684037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9F9504-E601-4034-A276-0F7ED8BC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64" y="533400"/>
            <a:ext cx="8229600" cy="838200"/>
          </a:xfrm>
        </p:spPr>
        <p:txBody>
          <a:bodyPr>
            <a:noAutofit/>
          </a:bodyPr>
          <a:lstStyle/>
          <a:p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HO from B3 to B1 during ongoing MO call for Vi operator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Route&gt;&gt;brigade signature tower&gt;&gt;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81FDE-C83D-7E08-E28C-1653578E1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0486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02981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917250-83D8-4BB6-B90E-9DE5CC97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Mix Coverage &amp; Different band Route for long                                                    call for Vi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Started from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nimbekapura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bommenahalli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budigiri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budigiri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sufal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market&gt;&gt;brigade signature tower.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F7B2BD-FA3C-8502-2D4B-FCF42CF62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8D6C7-A377-9D41-1A1F-FA1A2B256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9" y="1752600"/>
            <a:ext cx="8532471" cy="497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15779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4852D8-C434-460B-860A-7B3222D9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8534400" cy="9906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SRVCC Vi 4G Operator to Vi 2G RAT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ongoing MO call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Mylapura-Veerapura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to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Chikkanallala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101A0-E3D2-D3E1-B16F-68D8BD055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447800"/>
            <a:ext cx="62007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95846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AB872F-53E6-460F-AAA8-EB1670297B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830605"/>
              </p:ext>
            </p:extLst>
          </p:nvPr>
        </p:nvGraphicFramePr>
        <p:xfrm>
          <a:off x="457200" y="1145804"/>
          <a:ext cx="8229599" cy="5437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4902">
                  <a:extLst>
                    <a:ext uri="{9D8B030D-6E8A-4147-A177-3AD203B41FA5}">
                      <a16:colId xmlns:a16="http://schemas.microsoft.com/office/drawing/2014/main" val="2342522589"/>
                    </a:ext>
                  </a:extLst>
                </a:gridCol>
                <a:gridCol w="2530580">
                  <a:extLst>
                    <a:ext uri="{9D8B030D-6E8A-4147-A177-3AD203B41FA5}">
                      <a16:colId xmlns:a16="http://schemas.microsoft.com/office/drawing/2014/main" val="3169716262"/>
                    </a:ext>
                  </a:extLst>
                </a:gridCol>
                <a:gridCol w="1430716">
                  <a:extLst>
                    <a:ext uri="{9D8B030D-6E8A-4147-A177-3AD203B41FA5}">
                      <a16:colId xmlns:a16="http://schemas.microsoft.com/office/drawing/2014/main" val="66123438"/>
                    </a:ext>
                  </a:extLst>
                </a:gridCol>
                <a:gridCol w="1633401">
                  <a:extLst>
                    <a:ext uri="{9D8B030D-6E8A-4147-A177-3AD203B41FA5}">
                      <a16:colId xmlns:a16="http://schemas.microsoft.com/office/drawing/2014/main" val="2136108089"/>
                    </a:ext>
                  </a:extLst>
                </a:gridCol>
              </a:tblGrid>
              <a:tr h="3935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</a:rPr>
                        <a:t>Features/Services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</a:rPr>
                        <a:t>Description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</a:rPr>
                        <a:t>Support(Yes/NO)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u="none" strike="noStrike" dirty="0">
                          <a:effectLst/>
                        </a:rPr>
                        <a:t>Location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02355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Bands of Operator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Band-1,3,8, Band-40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0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Bengaluru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770943"/>
                  </a:ext>
                </a:extLst>
              </a:tr>
              <a:tr h="111933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Bandwidth of Bands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Band-1: 2100 MHz(FDD)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189294"/>
                  </a:ext>
                </a:extLst>
              </a:tr>
              <a:tr h="241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Band-3: 1800 MHz(FDD)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  <a:p>
                      <a:pPr algn="ctr" rtl="0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Yes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618282"/>
                  </a:ext>
                </a:extLst>
              </a:tr>
              <a:tr h="398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Band-8: 900 MHz(FDD)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  <a:p>
                      <a:pPr algn="ctr" rtl="0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Yes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721095"/>
                  </a:ext>
                </a:extLst>
              </a:tr>
              <a:tr h="3056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Band-40: 2300 MHz(TDD)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 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277391"/>
                  </a:ext>
                </a:extLst>
              </a:tr>
              <a:tr h="241521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EARFCN for All Bands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Band-1:240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976582"/>
                  </a:ext>
                </a:extLst>
              </a:tr>
              <a:tr h="241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Band-3:1301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982588"/>
                  </a:ext>
                </a:extLst>
              </a:tr>
              <a:tr h="241521">
                <a:tc vMerge="1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Band-8:3646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253609"/>
                  </a:ext>
                </a:extLst>
              </a:tr>
              <a:tr h="241521">
                <a:tc vMerge="1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Band-40:39125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870123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Band Handover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Band 1,3,8-&gt;Band 40-&gt; &amp; Vice-versa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66893858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Infra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Ericsson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39028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Reselection(L&lt;--&gt;W)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In Idle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936323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Redirection(L--&gt;W)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In Dedicated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NO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407937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PS Handover(L--&gt;&gt;W)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In Dedicated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983957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CSFB(L--&gt;W)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Circuit Switch Fall back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NO</a:t>
                      </a: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107575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Inter frequency Reselection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FDD to TDD &amp; TDD to FDD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978112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Inter frequency Redirection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FDD to TDD &amp; TDD to FDD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911141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Volte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Voice Over LTE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26777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SMS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YES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209775"/>
                  </a:ext>
                </a:extLst>
              </a:tr>
              <a:tr h="241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MMS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15617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46686D1-0422-4E0D-9416-903F7115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Services Supported by Airtel VoLTE Operator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8316696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4A15DD-F11C-89E9-063E-939B826DA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567F32-8A8E-0559-E8ED-7A19EB6A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Good Coverage Area Band8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Budigere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&gt;&gt;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Patalmma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Temple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011C0-724E-4456-BF18-BFF08D2E1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28768"/>
            <a:ext cx="72104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5756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Mix Coverage Area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&gt;&gt;brigade signature tower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39B816-3293-C33B-2608-37FB5FA7B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6363A-EDFE-C2EA-7C26-003CC898B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41" y="1219201"/>
            <a:ext cx="826335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39776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6DC84A-DB90-48CC-A564-DF1FC8C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656"/>
            <a:ext cx="8229600" cy="1112838"/>
          </a:xfrm>
        </p:spPr>
        <p:txBody>
          <a:bodyPr>
            <a:normAutofit/>
          </a:bodyPr>
          <a:lstStyle/>
          <a:p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Weak Coverage Area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Nimbekaipura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jodi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huskuru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1137D8-87FE-37CE-0E02-2496D6092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A0054-F3F1-693A-991A-1A7BBB01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9375"/>
            <a:ext cx="84582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58462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8FE12-7065-4529-8868-5E1D60D7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446881"/>
            <a:ext cx="8229600" cy="8080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(B3+B40) to Non CA B3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patalamma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temple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F7DE2E-A6A8-C71B-409A-F9F6C593B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4525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6304F6-B361-250C-5533-339FD82D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9213"/>
            <a:ext cx="82105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6304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743200"/>
          </a:xfrm>
        </p:spPr>
        <p:txBody>
          <a:bodyPr/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Near Cell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RSRP:  -60dbm to -75dbm   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Mixed</a:t>
            </a:r>
            <a:r>
              <a:rPr lang="en-US" sz="2400" dirty="0"/>
              <a:t>	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Mobility: RSRP   :  -75dbm to -95dbm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Cell Edge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-95dbm to -115dbm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effectLst/>
                <a:latin typeface="Cambria" pitchFamily="18" charset="0"/>
              </a:rPr>
              <a:t>Drive Route</a:t>
            </a:r>
          </a:p>
        </p:txBody>
      </p:sp>
    </p:spTree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6C9F60-F99A-4208-AD18-24638EAD8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D2415-28CB-4211-B8FF-B41A2B11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66688"/>
            <a:ext cx="8229600" cy="1112838"/>
          </a:xfrm>
        </p:spPr>
        <p:txBody>
          <a:bodyPr>
            <a:normAutofit/>
          </a:bodyPr>
          <a:lstStyle/>
          <a:p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Non CA B8 to CA (B3 + B40) Handover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pattalamma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temple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road.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7C7CD-2FC2-B2BB-C97D-80BCBA13E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105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28940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87CA76-6227-4C88-AF33-FE592F73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Band Handover (B3 – B40) during ongoing call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&gt;&gt;Brigade signature tower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5CEC71-017D-EECB-C470-FD24642A5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B5C6B-B32C-BFDC-E601-74ED943D5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304925"/>
            <a:ext cx="84867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53121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87CA76-6227-4C88-AF33-FE592F73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Band Handover (B40 – B3) during  ongoing call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&gt;&gt;Brigade signature tower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5CEC71-017D-EECB-C470-FD24642A5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B5C6B-B32C-BFDC-E601-74ED943D5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295400"/>
            <a:ext cx="84867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98257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6DC84A-DB90-48CC-A564-DF1FC8C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Weak Coverage Area Band 1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Nimbekaipura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road&gt;&gt;farm greenery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pvt.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1137D8-87FE-37CE-0E02-2496D6092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7C865-C4F5-1C40-349F-19401227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382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46350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8F1C98-DA08-4BA7-9D41-1EE72286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to CA Handover(B3+B40) to (B40+B40)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Kodigehalli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Patalamma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Temple.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EA2EE5-068A-0D80-9D27-737660DDA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CD8C87-9D6C-A5FE-8590-054D1FDA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319"/>
            <a:ext cx="9144000" cy="47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89243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A7BB87-B1C9-163A-7740-0885ED3C8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6" y="1219200"/>
            <a:ext cx="9124708" cy="46743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531744-57B9-F3F7-F100-695ECB29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056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OOS to IN Service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&gt;&gt;brigade signature tower base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brigade signature exit gate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ED54A-86FD-7283-EFFE-86F3AB77A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" y="1091821"/>
            <a:ext cx="9144000" cy="46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54663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A1CBB3-F795-4993-9F2F-84419B72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0681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Long Call Drive Route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Brigade signature towers&gt;&gt;Shriram Green field&gt;&gt;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lagumenahalli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kodigehalli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budigire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0F7C27-8412-0A19-7D24-97357DE76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9F3911-BC02-3C04-8B2B-C9FEB86B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81138"/>
            <a:ext cx="8610599" cy="48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8543"/>
      </p:ext>
    </p:extLst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A28FAE-EC81-4113-ACA1-5F9A8971C2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680343"/>
              </p:ext>
            </p:extLst>
          </p:nvPr>
        </p:nvGraphicFramePr>
        <p:xfrm>
          <a:off x="710831" y="1476469"/>
          <a:ext cx="7722338" cy="45353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2490">
                  <a:extLst>
                    <a:ext uri="{9D8B030D-6E8A-4147-A177-3AD203B41FA5}">
                      <a16:colId xmlns:a16="http://schemas.microsoft.com/office/drawing/2014/main" val="1728832891"/>
                    </a:ext>
                  </a:extLst>
                </a:gridCol>
                <a:gridCol w="2374598">
                  <a:extLst>
                    <a:ext uri="{9D8B030D-6E8A-4147-A177-3AD203B41FA5}">
                      <a16:colId xmlns:a16="http://schemas.microsoft.com/office/drawing/2014/main" val="3713595329"/>
                    </a:ext>
                  </a:extLst>
                </a:gridCol>
                <a:gridCol w="1342529">
                  <a:extLst>
                    <a:ext uri="{9D8B030D-6E8A-4147-A177-3AD203B41FA5}">
                      <a16:colId xmlns:a16="http://schemas.microsoft.com/office/drawing/2014/main" val="3017694825"/>
                    </a:ext>
                  </a:extLst>
                </a:gridCol>
                <a:gridCol w="1532721">
                  <a:extLst>
                    <a:ext uri="{9D8B030D-6E8A-4147-A177-3AD203B41FA5}">
                      <a16:colId xmlns:a16="http://schemas.microsoft.com/office/drawing/2014/main" val="943797436"/>
                    </a:ext>
                  </a:extLst>
                </a:gridCol>
              </a:tblGrid>
              <a:tr h="3693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Features/Services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Description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Support(Yes/NO)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>
                          <a:effectLst/>
                        </a:rPr>
                        <a:t>Location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extLst>
                  <a:ext uri="{0D108BD9-81ED-4DB2-BD59-A6C34878D82A}">
                    <a16:rowId xmlns:a16="http://schemas.microsoft.com/office/drawing/2014/main" val="3567327234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Bands of Operator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Band-3, Band-5, Band-40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rowSpan="18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Bangalore</a:t>
                      </a:r>
                    </a:p>
                  </a:txBody>
                  <a:tcPr marL="8394" marR="8394" marT="8394" marB="0" anchor="ctr"/>
                </a:tc>
                <a:extLst>
                  <a:ext uri="{0D108BD9-81ED-4DB2-BD59-A6C34878D82A}">
                    <a16:rowId xmlns:a16="http://schemas.microsoft.com/office/drawing/2014/main" val="3509929351"/>
                  </a:ext>
                </a:extLst>
              </a:tr>
              <a:tr h="22663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Bandwidth of Bands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Band-3: 1800 MHz(FDD)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045544"/>
                  </a:ext>
                </a:extLst>
              </a:tr>
              <a:tr h="226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Band-5: 850 MHz(FDD)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523454"/>
                  </a:ext>
                </a:extLst>
              </a:tr>
              <a:tr h="226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Band-40: 2300 MHz(TDD)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899284"/>
                  </a:ext>
                </a:extLst>
              </a:tr>
              <a:tr h="22663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EARFCN for All Bands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Band-3: 1451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151975"/>
                  </a:ext>
                </a:extLst>
              </a:tr>
              <a:tr h="226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Band-5: 2515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115039"/>
                  </a:ext>
                </a:extLst>
              </a:tr>
              <a:tr h="226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Band-40: 38948,38750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786887"/>
                  </a:ext>
                </a:extLst>
              </a:tr>
              <a:tr h="3038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Band Handover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Band 3-&gt;Band 5-&gt;Band 40-&gt; &amp; Vice-versa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434444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Infra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Samsung &amp; </a:t>
                      </a:r>
                      <a:r>
                        <a:rPr lang="en-US" sz="1000" u="none" strike="noStrike" dirty="0" err="1">
                          <a:effectLst/>
                        </a:rPr>
                        <a:t>Mavenir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883631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Reselection(L&lt;--&gt;W)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In Idle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802829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Redirection(L--&gt;W)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In Dedicated Mode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180566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PS Handover(L--&gt;&gt;W)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In Dedicated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994986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CSFB(L--&gt;W)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Circuit Switch Fall back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263855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Inter frequency Reselection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 dirty="0">
                          <a:effectLst/>
                        </a:rPr>
                        <a:t>FDD to TDD &amp; TDD to FDD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695206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Inter frequency Redirection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FDD to TDD &amp; TDD to FDD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27686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Volte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Voice Over LTE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04161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SMS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YES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549797"/>
                  </a:ext>
                </a:extLst>
              </a:tr>
              <a:tr h="2266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MMS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8394" marR="8394" marT="839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0452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35C0536-F7AB-4D97-BB0A-83E6E6E3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Services Supported by JIO Operator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40086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10457-744D-446A-AB0F-48E88331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3CA location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Lagumenahalli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Raghuvanahalli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Hoskothe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E2EF7-37D6-B80B-F7C2-BDB8FD523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8077200" cy="50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70884"/>
      </p:ext>
    </p:extLst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566D8-3BAD-4972-8729-ECD1E256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Mix Coverage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Kodigehalli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Jyothipura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B60C64-D2D7-546D-4B66-5F6D59D69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DCAD6A-6328-0560-A6B4-D730999F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9079"/>
            <a:ext cx="82296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7605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6959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Services Supported by Vi VoLTE Operator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4039" name="Rectangle 6"/>
          <p:cNvSpPr txBox="1">
            <a:spLocks noGrp="1" noChangeArrowheads="1"/>
          </p:cNvSpPr>
          <p:nvPr/>
        </p:nvSpPr>
        <p:spPr bwMode="auto">
          <a:xfrm>
            <a:off x="83820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57200" y="1524000"/>
            <a:ext cx="8458200" cy="4191000"/>
          </a:xfrm>
          <a:prstGeom prst="rect">
            <a:avLst/>
          </a:prstGeom>
        </p:spPr>
        <p:txBody>
          <a:bodyPr/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Font typeface="Wingdings 3" pitchFamily="18" charset="2"/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4928FF-15C4-DF37-5D4A-CAC0E83D0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42548"/>
              </p:ext>
            </p:extLst>
          </p:nvPr>
        </p:nvGraphicFramePr>
        <p:xfrm>
          <a:off x="1600200" y="3817620"/>
          <a:ext cx="5715000" cy="1516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3894">
                  <a:extLst>
                    <a:ext uri="{9D8B030D-6E8A-4147-A177-3AD203B41FA5}">
                      <a16:colId xmlns:a16="http://schemas.microsoft.com/office/drawing/2014/main" val="1730115208"/>
                    </a:ext>
                  </a:extLst>
                </a:gridCol>
                <a:gridCol w="2170601">
                  <a:extLst>
                    <a:ext uri="{9D8B030D-6E8A-4147-A177-3AD203B41FA5}">
                      <a16:colId xmlns:a16="http://schemas.microsoft.com/office/drawing/2014/main" val="2096693964"/>
                    </a:ext>
                  </a:extLst>
                </a:gridCol>
                <a:gridCol w="2280505">
                  <a:extLst>
                    <a:ext uri="{9D8B030D-6E8A-4147-A177-3AD203B41FA5}">
                      <a16:colId xmlns:a16="http://schemas.microsoft.com/office/drawing/2014/main" val="246368759"/>
                    </a:ext>
                  </a:extLst>
                </a:gridCol>
              </a:tblGrid>
              <a:tr h="21662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Operator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Feature/Services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Supports(Yes/No)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97797908"/>
                  </a:ext>
                </a:extLst>
              </a:tr>
              <a:tr h="21662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Vi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Reselection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50716724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Redirection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57681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MMS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08097685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Volte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87907690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CSFB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Yes(2G)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13887"/>
                  </a:ext>
                </a:extLst>
              </a:tr>
              <a:tr h="2166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PS Handover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Yes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7813683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DB665C-08E2-E8DF-750A-C1D4BC900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402540"/>
              </p:ext>
            </p:extLst>
          </p:nvPr>
        </p:nvGraphicFramePr>
        <p:xfrm>
          <a:off x="1524000" y="2263140"/>
          <a:ext cx="5791200" cy="708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1125423036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33774287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69575738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8050110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23796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9647230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Operator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Supported Feature By Network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Supported Bands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Infra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MCC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MNC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0575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Vi</a:t>
                      </a:r>
                      <a:endParaRPr lang="en-GB" sz="1100" b="1" i="0" u="none" strike="noStrike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VoLTE/4G/2G</a:t>
                      </a:r>
                      <a:endParaRPr lang="en-GB" sz="1100" b="1" i="0" u="none" strike="noStrike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B1, B3 &amp; B8</a:t>
                      </a:r>
                      <a:endParaRPr lang="en-GB" sz="1100" b="1" i="0" u="none" strike="noStrike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Nokia &amp; Huawei</a:t>
                      </a:r>
                      <a:endParaRPr lang="en-GB" sz="1100" b="1" i="0" u="none" strike="noStrike">
                        <a:solidFill>
                          <a:srgbClr val="21212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404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4537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754678"/>
      </p:ext>
    </p:extLst>
  </p:cSld>
  <p:clrMapOvr>
    <a:masterClrMapping/>
  </p:clrMapOvr>
  <p:transition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F68A2-FBD8-4258-B8C9-A04C2ED2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Weak coverage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jyothipura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Abhiyudya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star city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Sristi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fuel junction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21E035-977A-26FC-B4A9-DE16C972F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18D27-D9E6-146B-8775-47B6D2CC3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96375"/>
      </p:ext>
    </p:extLst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CA7AE0-5EF9-4E00-BD80-0559057E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 Band 40 to Band 3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Near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Gram Panchayat&gt;&gt;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95CDE5-0F67-9C06-5730-CAF2289A1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95400"/>
            <a:ext cx="8153400" cy="4843462"/>
          </a:xfrm>
        </p:spPr>
      </p:pic>
    </p:spTree>
    <p:extLst>
      <p:ext uri="{BB962C8B-B14F-4D97-AF65-F5344CB8AC3E}">
        <p14:creationId xmlns:p14="http://schemas.microsoft.com/office/powerpoint/2010/main" val="2373484089"/>
      </p:ext>
    </p:extLst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906391-CE29-4960-9EBA-91F0E38A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Band 3 to band 5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15B70-E359-1DEB-1101-05B31CFD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7924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5226"/>
      </p:ext>
    </p:extLst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8843FB-98DE-458B-B8D1-F51A87F3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Band 5 to Band 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Budigere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EBF257-1E8C-0282-725F-64C5F3A00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19200"/>
            <a:ext cx="8077200" cy="5029200"/>
          </a:xfrm>
        </p:spPr>
      </p:pic>
    </p:spTree>
    <p:extLst>
      <p:ext uri="{BB962C8B-B14F-4D97-AF65-F5344CB8AC3E}">
        <p14:creationId xmlns:p14="http://schemas.microsoft.com/office/powerpoint/2010/main" val="864902301"/>
      </p:ext>
    </p:extLst>
  </p:cSld>
  <p:clrMapOvr>
    <a:masterClrMapping/>
  </p:clrMapOvr>
  <p:transition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44C8D3-8127-4D9F-988F-8590476C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2CA Location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&gt;&gt;Orion mall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9CCDEB-043F-3840-39D4-423788053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2836B-0B64-81F8-008D-6412FF050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8460"/>
      </p:ext>
    </p:extLst>
  </p:cSld>
  <p:clrMapOvr>
    <a:masterClrMapping/>
  </p:clrMapOvr>
  <p:transition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FF593E-5ADE-484D-A9AC-7CE8105B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Near cell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245295-1C02-5766-A0B6-02A160FA6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861" y="1481138"/>
            <a:ext cx="7726339" cy="4995862"/>
          </a:xfrm>
        </p:spPr>
      </p:pic>
    </p:spTree>
    <p:extLst>
      <p:ext uri="{BB962C8B-B14F-4D97-AF65-F5344CB8AC3E}">
        <p14:creationId xmlns:p14="http://schemas.microsoft.com/office/powerpoint/2010/main" val="756040148"/>
      </p:ext>
    </p:extLst>
  </p:cSld>
  <p:clrMapOvr>
    <a:masterClrMapping/>
  </p:clrMapOvr>
  <p:transition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368083-4DE9-4F00-8B52-D92577DB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Operator: Non CA cell to CA cell : B3 to B(40+40)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Budigere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61CBA8-DF33-FD7F-CCA1-3456F4944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02779-AF89-CF70-1113-D221CF85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81139"/>
            <a:ext cx="82296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8935"/>
      </p:ext>
    </p:extLst>
  </p:cSld>
  <p:clrMapOvr>
    <a:masterClrMapping/>
  </p:clrMapOvr>
  <p:transition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8FD89-0768-49A7-A548-09B14347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Long call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Route&gt;&gt;Started at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Kattamanllur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Kattugollahalli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54C21B-41CC-C328-322B-F528FB2E8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81138"/>
            <a:ext cx="6934200" cy="4843462"/>
          </a:xfrm>
        </p:spPr>
      </p:pic>
    </p:spTree>
    <p:extLst>
      <p:ext uri="{BB962C8B-B14F-4D97-AF65-F5344CB8AC3E}">
        <p14:creationId xmlns:p14="http://schemas.microsoft.com/office/powerpoint/2010/main" val="148540340"/>
      </p:ext>
    </p:extLst>
  </p:cSld>
  <p:clrMapOvr>
    <a:masterClrMapping/>
  </p:clrMapOvr>
  <p:transition>
    <p:whee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B03BAD-BB5A-4290-9550-8E08B50D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 Of Service Location for JIO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Brigade signature tower 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Basaement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Near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A0001A-D119-360D-EA7B-F94572DAB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570038"/>
            <a:ext cx="7239000" cy="4525962"/>
          </a:xfrm>
        </p:spPr>
      </p:pic>
    </p:spTree>
    <p:extLst>
      <p:ext uri="{BB962C8B-B14F-4D97-AF65-F5344CB8AC3E}">
        <p14:creationId xmlns:p14="http://schemas.microsoft.com/office/powerpoint/2010/main" val="804381524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7137E6-7185-6CDF-96CD-C1884B2D5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61C850-2969-C756-E4E2-5396975E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 operator Good Coverage Area Band3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Safal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market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AF17-31CF-C7FE-3E0E-AE8D73E49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59452"/>
            <a:ext cx="8153400" cy="532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4501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9A6C9D-8EC3-4552-BC1E-678E983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5240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operator Weak Coverage Area Band 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huskur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raghuvanahall-hoskote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&gt;&gt;3m farm-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mani’s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mythri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manasa_biowise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E45B5E-0D6F-C9F9-08D0-2C04E2E0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 </a:t>
            </a:r>
          </a:p>
          <a:p>
            <a:pPr marL="109537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02723-74B6-2ADA-65E8-6105968C0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96206"/>
            <a:ext cx="8458200" cy="48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9466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operator Mix Coverage Area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&gt;&gt;brigade signature tower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F3B87B-EC20-7B1A-CFED-D7364FD07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1" y="1417638"/>
            <a:ext cx="7849702" cy="4754562"/>
          </a:xfrm>
        </p:spPr>
      </p:pic>
    </p:spTree>
    <p:extLst>
      <p:ext uri="{BB962C8B-B14F-4D97-AF65-F5344CB8AC3E}">
        <p14:creationId xmlns:p14="http://schemas.microsoft.com/office/powerpoint/2010/main" val="1841556796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B3C624-4E62-9230-8C67-B48438781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0F2589-DB91-11CC-CAB9-E4EC0D31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Crowded area for Vi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kattamanallur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&gt;&gt;brigade signature tower&gt;&gt;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orion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uptown mall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248B87-EFD0-7FE3-79BA-98AC0B369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417638"/>
            <a:ext cx="8381999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1151161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CE769-E489-4E6D-846C-E1D41411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24384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 operator non CA to CA_HO(B3_non CA to B3+B1+B8_CA)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Route&gt;&gt;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whitle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fileld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road&gt;&gt;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Safal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market&gt;&gt;mother dairy&gt;&gt;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Bandapura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road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FF425-FB0E-BED9-577C-DEE15F994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458200" cy="4635500"/>
          </a:xfrm>
        </p:spPr>
        <p:txBody>
          <a:bodyPr/>
          <a:lstStyle/>
          <a:p>
            <a:pPr marL="109537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F12689-5E0F-E311-AD07-FB85D22C3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" y="1371600"/>
            <a:ext cx="9144000" cy="48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60061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99FC65-FBDB-47C5-AE04-4D498BD50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19" y="401548"/>
            <a:ext cx="8229600" cy="512852"/>
          </a:xfrm>
        </p:spPr>
        <p:txBody>
          <a:bodyPr>
            <a:noAutofit/>
          </a:bodyPr>
          <a:lstStyle/>
          <a:p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 operator non CA to CA HO (B8_to B3+B1_CA)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Route&gt;&gt;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bandapura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road &gt;&gt; mother dairy&gt;&gt;</a:t>
            </a:r>
            <a:r>
              <a:rPr lang="en-US" sz="2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Safal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market </a:t>
            </a:r>
            <a:endParaRPr lang="en-US" sz="2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16C79F-316F-3DA8-DAC0-E8AD58023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481138"/>
            <a:ext cx="8686800" cy="4995862"/>
          </a:xfrm>
        </p:spPr>
      </p:pic>
    </p:spTree>
    <p:extLst>
      <p:ext uri="{BB962C8B-B14F-4D97-AF65-F5344CB8AC3E}">
        <p14:creationId xmlns:p14="http://schemas.microsoft.com/office/powerpoint/2010/main" val="281269014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870</TotalTime>
  <Words>1126</Words>
  <Application>Microsoft Office PowerPoint</Application>
  <PresentationFormat>On-screen Show (4:3)</PresentationFormat>
  <Paragraphs>188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Cambria</vt:lpstr>
      <vt:lpstr>Lucida Grande</vt:lpstr>
      <vt:lpstr>Lucida Sans Unicode</vt:lpstr>
      <vt:lpstr>Times New Roman</vt:lpstr>
      <vt:lpstr>Verdana</vt:lpstr>
      <vt:lpstr>Wingdings 2</vt:lpstr>
      <vt:lpstr>Wingdings 3</vt:lpstr>
      <vt:lpstr>Concourse</vt:lpstr>
      <vt:lpstr>MARQUIS TECHNOLOGIES  </vt:lpstr>
      <vt:lpstr>Drive Route</vt:lpstr>
      <vt:lpstr>PowerPoint Presentation</vt:lpstr>
      <vt:lpstr>Vi  operator Good Coverage Area Band3 Route &gt;&gt; Safal market</vt:lpstr>
      <vt:lpstr>Vi operator Weak Coverage Area Band 3 Route &gt;&gt; huskur road&gt;&gt;raghuvanahall-hoskote rd&gt;&gt;3m farm-mani’s mythri manasa_biowise _</vt:lpstr>
      <vt:lpstr>Vi operator Mix Coverage Area Route &gt;&gt; kattamanallur&gt;&gt;brigade signature tower</vt:lpstr>
      <vt:lpstr>Crowded area for Vi operator route&gt;&gt;kattamanallur&gt;&gt;brigade signature tower&gt;&gt;orion uptown mall</vt:lpstr>
      <vt:lpstr>Vi operator non CA to CA_HO(B3_non CA to B3+B1+B8_CA) Route&gt;&gt;whitle fileld road&gt;&gt;Safal market&gt;&gt;mother dairy&gt;&gt;Bandapura road</vt:lpstr>
      <vt:lpstr>  Vi operator non CA to CA HO (B8_to B3+B1_CA) Route&gt;&gt;bandapura road &gt;&gt; mother dairy&gt;&gt;Safal market </vt:lpstr>
      <vt:lpstr> HO from 3CA (B3+B1+B8) cell to another 2CA(B3+B1) cell for  Vi operator Route&gt;&gt;safal market &gt;&gt;Bandapura raod</vt:lpstr>
      <vt:lpstr>Vi Operator for OOS to in service route&gt;&gt;brigade signature tower base ment &gt;&gt;exit gate</vt:lpstr>
      <vt:lpstr> Band HO from B3 to B1 during ongoing MO call for Vi operator Route&gt;&gt;brigade signature tower&gt;&gt;orion uptown mall&gt;&gt;Huskur road</vt:lpstr>
      <vt:lpstr>Mix Coverage &amp; Different band Route for long                                                    call for Vi operator Started from kattamanallur&gt;&gt;Huskur&gt;&gt;nimbekapura road&gt;bommenahalli&gt;&gt;budigiri cross&gt;&gt;budigiri road&gt;&gt;sufal market&gt;&gt;brigade signature tower.</vt:lpstr>
      <vt:lpstr>SRVCC Vi 4G Operator to Vi 2G RAT  during ongoing MO call Mylapura-Veerapura road to Chikkanallala</vt:lpstr>
      <vt:lpstr>Services Supported by Airtel VoLTE Operator</vt:lpstr>
      <vt:lpstr>Airtel 4G VoLTE Good Coverage Area Band8 Route &gt;&gt; Budigere Road &gt;&gt; Patalmma Temple</vt:lpstr>
      <vt:lpstr>Airtel 4G VoLTE Mix Coverage Area Route &gt;&gt; kattamanallur&gt;&gt;brigade signature tower</vt:lpstr>
      <vt:lpstr> Airtel 4G Volte operator Weak Coverage Area Band 40 Route &gt;&gt; orion uptown mall&gt;&gt;Nimbekaipura road&gt;&gt;jodi huskuru.</vt:lpstr>
      <vt:lpstr>Airtel 4G Volte operator CA (B3+B40) to Non CA B3 Route &gt;&gt;Kattugollahalli road &gt;&gt;patalamma temple &gt;&gt;mandur road</vt:lpstr>
      <vt:lpstr> Airtel 4G Volte Operator Non CA B8 to CA (B3 + B40) Handover Route &gt;&gt; mandur road &gt;&gt;pattalamma temple &gt;&gt;kattugollahalli  road.</vt:lpstr>
      <vt:lpstr>Airtel 4G Volte Operator Band Handover (B3 – B40) during ongoing call Route &gt;&gt;Brigade signature tower &gt;&gt;orion uptown mall</vt:lpstr>
      <vt:lpstr>Airtel 4G Volte Operator Band Handover (B40 – B3) during  ongoing call Route &gt;&gt;Brigade signature tower &gt;&gt;orion uptown mall</vt:lpstr>
      <vt:lpstr>Airtel 4G Volte operator Weak Coverage Area Band 1 Route &gt;&gt; orion uptown mall&gt;&gt;Nimbekaipura road&gt;&gt;farm greenery pvt.</vt:lpstr>
      <vt:lpstr>Airtel 4G Volte operator CA to CA Handover(B3+B40) to (B40+B40) Route &gt;&gt;Kodigehalli&gt;&gt;kattugollahalli road&gt;&gt;Patalamma Temple.</vt:lpstr>
      <vt:lpstr>Airtel 4G VoLTE OOS to IN Service Route &gt;&gt;brigade signature tower base ment &gt;&gt; brigade signature exit gate</vt:lpstr>
      <vt:lpstr>Airtel 4G VOLTE Long Call Drive Route Route &gt;&gt; Brigade signature towers&gt;&gt;Shriram Green field&gt;&gt;lagumenahalli&gt;&gt;mandur&gt;&gt;kodigehalli&gt;&gt;budigire cross&gt;&gt;kattamanallur.</vt:lpstr>
      <vt:lpstr>Services Supported by JIO Operator</vt:lpstr>
      <vt:lpstr>JIO Operator 3CA location Route &gt;&gt; Lagumenahalli&gt;&gt;Raghuvanahalli Hoskothe Road</vt:lpstr>
      <vt:lpstr>JIO Operator Mix Coverage Route &gt;&gt; Mandur &gt;&gt; Kodigehalli &gt;&gt; Jyothipura</vt:lpstr>
      <vt:lpstr>JIO Operator Weak coverage Band 40 Route &gt;&gt; jyothipura &gt;&gt;Abhiyudya star city &gt;&gt; Sristi fuel junction</vt:lpstr>
      <vt:lpstr>JIO Operator Band Ho from  Band 40 to Band 3  Route &gt;&gt; Near Mandur Gram Panchayat&gt;&gt; Kottugollahalli Road</vt:lpstr>
      <vt:lpstr>JIO Operator Band HO from Band 3 to band 5  Route &gt;&gt; Mandur&gt;&gt;Kattugollahalli road</vt:lpstr>
      <vt:lpstr>JIO Operator Band HO from Band 5 to Band 40  Route &gt;&gt; Budigere road</vt:lpstr>
      <vt:lpstr>JIO Operator 2CA Location  Route &gt;&gt; Kattamanallur&gt;&gt;Orion mall</vt:lpstr>
      <vt:lpstr>JIO Near cell  Location &gt;&gt; Kattugollahalli road </vt:lpstr>
      <vt:lpstr>JIO Operator: Non CA cell to CA cell : B3 to B(40+40) Route &gt;&gt; Budigere road</vt:lpstr>
      <vt:lpstr>JIO Long call  Route&gt;&gt;Started at Kattamanllur to Kattugollahalli road</vt:lpstr>
      <vt:lpstr>Out Of Service Location for JIO operator Route &gt;&gt; Brigade signature tower (Basaement) Near Kattamnallur gate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Suraj Kumar</cp:lastModifiedBy>
  <cp:revision>985</cp:revision>
  <dcterms:created xsi:type="dcterms:W3CDTF">2007-12-16T16:40:02Z</dcterms:created>
  <dcterms:modified xsi:type="dcterms:W3CDTF">2022-06-11T13:45:09Z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