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8" r:id="rId1"/>
  </p:sldMasterIdLst>
  <p:notesMasterIdLst>
    <p:notesMasterId r:id="rId15"/>
  </p:notesMasterIdLst>
  <p:handoutMasterIdLst>
    <p:handoutMasterId r:id="rId16"/>
  </p:handoutMasterIdLst>
  <p:sldIdLst>
    <p:sldId id="343" r:id="rId2"/>
    <p:sldId id="456" r:id="rId3"/>
    <p:sldId id="405" r:id="rId4"/>
    <p:sldId id="406" r:id="rId5"/>
    <p:sldId id="408" r:id="rId6"/>
    <p:sldId id="440" r:id="rId7"/>
    <p:sldId id="441" r:id="rId8"/>
    <p:sldId id="457" r:id="rId9"/>
    <p:sldId id="454" r:id="rId10"/>
    <p:sldId id="471" r:id="rId11"/>
    <p:sldId id="473" r:id="rId12"/>
    <p:sldId id="472" r:id="rId13"/>
    <p:sldId id="470" r:id="rId14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0066"/>
    <a:srgbClr val="6600FF"/>
    <a:srgbClr val="FFFF00"/>
    <a:srgbClr val="0000FF"/>
    <a:srgbClr val="19791E"/>
    <a:srgbClr val="DFCEAB"/>
    <a:srgbClr val="DBC8A1"/>
    <a:srgbClr val="DAC69E"/>
    <a:srgbClr val="CCB1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1" autoAdjust="0"/>
    <p:restoredTop sz="94533" autoAdjust="0"/>
  </p:normalViewPr>
  <p:slideViewPr>
    <p:cSldViewPr>
      <p:cViewPr varScale="1">
        <p:scale>
          <a:sx n="68" d="100"/>
          <a:sy n="68" d="100"/>
        </p:scale>
        <p:origin x="139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842" y="-10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639F114B-EA61-4354-9DA4-A8A94FB6ED50}" type="datetimeFigureOut">
              <a:rPr lang="en-US"/>
              <a:pPr>
                <a:defRPr/>
              </a:pPr>
              <a:t>10/1/2020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2D6D8172-4687-4E50-99BE-ABF50288E4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c"/>
          <p:cNvSpPr txBox="1"/>
          <p:nvPr/>
        </p:nvSpPr>
        <p:spPr>
          <a:xfrm>
            <a:off x="0" y="9385300"/>
            <a:ext cx="73152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8005146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4A3CE9B2-F33A-465E-9961-6BF8D5C71432}" type="datetimeFigureOut">
              <a:rPr lang="en-US"/>
              <a:pPr>
                <a:defRPr/>
              </a:pPr>
              <a:t>10/1/2020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07002383-3B7E-425C-9B7B-D5426F28D0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c"/>
          <p:cNvSpPr txBox="1"/>
          <p:nvPr/>
        </p:nvSpPr>
        <p:spPr>
          <a:xfrm>
            <a:off x="0" y="9385300"/>
            <a:ext cx="73152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 i="0" u="none" baseline="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911085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240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44083" y="2368"/>
                </a:cxn>
                <a:cxn ang="0">
                  <a:pos x="64000" y="32000"/>
                </a:cxn>
                <a:cxn ang="0">
                  <a:pos x="44083" y="61631"/>
                </a:cxn>
                <a:cxn ang="0">
                  <a:pos x="44083" y="61631"/>
                </a:cxn>
                <a:cxn ang="0">
                  <a:pos x="44082" y="61631"/>
                </a:cxn>
                <a:cxn ang="0">
                  <a:pos x="44083" y="61632"/>
                </a:cxn>
                <a:cxn ang="0">
                  <a:pos x="44083" y="2368"/>
                </a:cxn>
                <a:cxn ang="0">
                  <a:pos x="44082" y="2368"/>
                </a:cxn>
                <a:cxn ang="0">
                  <a:pos x="44083" y="2368"/>
                </a:cxn>
              </a:cxnLst>
              <a:rect l="T13" t="T15" r="T17" b="T19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994" y="6246"/>
                </a:cxn>
                <a:cxn ang="0">
                  <a:pos x="64000" y="32000"/>
                </a:cxn>
                <a:cxn ang="0">
                  <a:pos x="50994" y="57753"/>
                </a:cxn>
                <a:cxn ang="0">
                  <a:pos x="50994" y="57753"/>
                </a:cxn>
                <a:cxn ang="0">
                  <a:pos x="50993" y="57753"/>
                </a:cxn>
                <a:cxn ang="0">
                  <a:pos x="50994" y="57754"/>
                </a:cxn>
                <a:cxn ang="0">
                  <a:pos x="50994" y="6246"/>
                </a:cxn>
                <a:cxn ang="0">
                  <a:pos x="50993" y="6246"/>
                </a:cxn>
                <a:cxn ang="0">
                  <a:pos x="50994" y="6246"/>
                </a:cxn>
              </a:cxnLst>
              <a:rect l="T13" t="T15" r="T17" b="T19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pic>
        <p:nvPicPr>
          <p:cNvPr id="8" name="Picture 4" descr="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0"/>
            <a:ext cx="32766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AB42C-10FD-4B15-BC19-527DD77DA7DD}" type="datetime1">
              <a:rPr lang="en-GB" smtClean="0"/>
              <a:pPr>
                <a:defRPr/>
              </a:pPr>
              <a:t>01/10/2020</a:t>
            </a:fld>
            <a:endParaRPr lang="en-US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7A444-ECFA-444C-AD31-3AAC1E12D7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fc"/>
          <p:cNvSpPr txBox="1"/>
          <p:nvPr userDrawn="1"/>
        </p:nvSpPr>
        <p:spPr>
          <a:xfrm>
            <a:off x="0" y="6642100"/>
            <a:ext cx="9144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 i="0" u="none" baseline="0">
              <a:solidFill>
                <a:srgbClr val="3E843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99B0D3-4702-4ADA-A554-F68244FCB972}" type="datetime1">
              <a:rPr lang="en-GB" smtClean="0"/>
              <a:pPr>
                <a:defRPr/>
              </a:pPr>
              <a:t>01/10/2020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9BAC0-7567-4F3D-8368-8222F1B7F8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FBFD2B-561F-4266-8C3B-97C363FD26DA}" type="datetime1">
              <a:rPr lang="en-GB" smtClean="0"/>
              <a:pPr>
                <a:defRPr/>
              </a:pPr>
              <a:t>01/10/2020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27598-304B-4E7B-BA94-FA376A1BAC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28890-3123-4B78-AC04-049D0BA92FBF}" type="datetime1">
              <a:rPr lang="en-GB" smtClean="0"/>
              <a:pPr>
                <a:defRPr/>
              </a:pPr>
              <a:t>01/10/2020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7E5B4-39F0-43AA-BDA7-C97F776AB0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276DDC-2C91-4A4A-B9E6-7E5467081B67}" type="datetime1">
              <a:rPr lang="en-GB" smtClean="0"/>
              <a:pPr>
                <a:defRPr/>
              </a:pPr>
              <a:t>01/10/2020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852CC-94C4-45F5-89DD-D47C7B8FCC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811BB-3262-4B14-899C-0009D2B1F2A6}" type="datetime1">
              <a:rPr lang="en-GB" smtClean="0"/>
              <a:pPr>
                <a:defRPr/>
              </a:pPr>
              <a:t>01/10/2020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28F04-2782-42DC-9CB8-3AA7882253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1927C-B560-4ED5-AD84-18C7BC7AE495}" type="datetime1">
              <a:rPr lang="en-GB" smtClean="0"/>
              <a:pPr>
                <a:defRPr/>
              </a:pPr>
              <a:t>01/10/2020</a:t>
            </a:fld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98A2A2-0C48-4500-A34B-17EEA0D2E9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F01D3-196D-4756-A01D-B2A041CC5366}" type="datetime1">
              <a:rPr lang="en-GB" smtClean="0"/>
              <a:pPr>
                <a:defRPr/>
              </a:pPr>
              <a:t>01/10/2020</a:t>
            </a:fld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B5A84-9E6F-4EDF-97FD-7E6C893D92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CB621-EB69-44F8-8187-47FA8AE88EE6}" type="datetime1">
              <a:rPr lang="en-GB" smtClean="0"/>
              <a:pPr>
                <a:defRPr/>
              </a:pPr>
              <a:t>01/10/2020</a:t>
            </a:fld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AC991-40F7-46D0-AD9A-EC2BE2330C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5509B2-9265-45E7-A245-CE2AA82ADBC9}" type="datetime1">
              <a:rPr lang="en-GB" smtClean="0"/>
              <a:pPr>
                <a:defRPr/>
              </a:pPr>
              <a:t>01/10/2020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EA6FA-7507-4AAE-9252-B56E4CBF8A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3D7A9A-55EB-4DF2-8460-78ABA1E4B55F}" type="datetime1">
              <a:rPr lang="en-GB" smtClean="0"/>
              <a:pPr>
                <a:defRPr/>
              </a:pPr>
              <a:t>01/10/2020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E688A-3683-4B15-8F47-E51A707044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16387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G0" fmla="+- 18296 0 0"/>
                <a:gd name="G1" fmla="+- -30880 0 0"/>
                <a:gd name="G2" fmla="+- 31512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296" y="5746"/>
                </a:cxn>
                <a:cxn ang="0">
                  <a:pos x="64000" y="32000"/>
                </a:cxn>
                <a:cxn ang="0">
                  <a:pos x="50296" y="58253"/>
                </a:cxn>
                <a:cxn ang="0">
                  <a:pos x="50296" y="58253"/>
                </a:cxn>
                <a:cxn ang="0">
                  <a:pos x="50295" y="58253"/>
                </a:cxn>
                <a:cxn ang="0">
                  <a:pos x="50296" y="58254"/>
                </a:cxn>
                <a:cxn ang="0">
                  <a:pos x="50296" y="5746"/>
                </a:cxn>
                <a:cxn ang="0">
                  <a:pos x="50295" y="5746"/>
                </a:cxn>
                <a:cxn ang="0">
                  <a:pos x="50296" y="5746"/>
                </a:cxn>
              </a:cxnLst>
              <a:rect l="T13" t="T15" r="T17" b="T19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6388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G0" fmla="+- 18077 0 0"/>
                <a:gd name="G1" fmla="+- -3088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077" y="5595"/>
                </a:cxn>
                <a:cxn ang="0">
                  <a:pos x="64000" y="32000"/>
                </a:cxn>
                <a:cxn ang="0">
                  <a:pos x="50077" y="58404"/>
                </a:cxn>
                <a:cxn ang="0">
                  <a:pos x="50077" y="58404"/>
                </a:cxn>
                <a:cxn ang="0">
                  <a:pos x="50076" y="58404"/>
                </a:cxn>
                <a:cxn ang="0">
                  <a:pos x="50077" y="58405"/>
                </a:cxn>
                <a:cxn ang="0">
                  <a:pos x="50077" y="5595"/>
                </a:cxn>
                <a:cxn ang="0">
                  <a:pos x="50076" y="5595"/>
                </a:cxn>
                <a:cxn ang="0">
                  <a:pos x="50077" y="5595"/>
                </a:cxn>
              </a:cxnLst>
              <a:rect l="T13" t="T15" r="T17" b="T19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6389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642081CF-51F8-4B14-880B-DEDCC213C93C}" type="datetime1">
              <a:rPr lang="en-GB" smtClean="0"/>
              <a:pPr>
                <a:defRPr/>
              </a:pPr>
              <a:t>01/10/2020</a:t>
            </a:fld>
            <a:endParaRPr lang="en-US"/>
          </a:p>
        </p:txBody>
      </p:sp>
      <p:sp>
        <p:nvSpPr>
          <p:cNvPr id="1639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1639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EB74ABE7-3D27-4CD6-A17E-9725CF3F98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2" name="Picture 4" descr="logo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867400" y="0"/>
            <a:ext cx="32766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c"/>
          <p:cNvSpPr txBox="1"/>
          <p:nvPr userDrawn="1"/>
        </p:nvSpPr>
        <p:spPr>
          <a:xfrm>
            <a:off x="0" y="6642100"/>
            <a:ext cx="9144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 i="0" u="none" baseline="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0" r:id="rId1"/>
    <p:sldLayoutId id="2147484208" r:id="rId2"/>
    <p:sldLayoutId id="2147484209" r:id="rId3"/>
    <p:sldLayoutId id="2147484210" r:id="rId4"/>
    <p:sldLayoutId id="2147484211" r:id="rId5"/>
    <p:sldLayoutId id="2147484212" r:id="rId6"/>
    <p:sldLayoutId id="2147484213" r:id="rId7"/>
    <p:sldLayoutId id="2147484214" r:id="rId8"/>
    <p:sldLayoutId id="2147484215" r:id="rId9"/>
    <p:sldLayoutId id="2147484216" r:id="rId10"/>
    <p:sldLayoutId id="2147484217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5400" y="1295400"/>
            <a:ext cx="7496175" cy="2301875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4" charset="0"/>
              </a:rPr>
              <a:t>             </a:t>
            </a:r>
            <a:r>
              <a:rPr lang="en-US" sz="3200" kern="1200" dirty="0">
                <a:latin typeface="Century Gothic" panose="020B0502020202020204" pitchFamily="34" charset="0"/>
              </a:rPr>
              <a:t>MARQUIS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4" charset="0"/>
              </a:rPr>
              <a:t> </a:t>
            </a:r>
            <a:r>
              <a:rPr lang="en-US" sz="3200" kern="1200" dirty="0">
                <a:latin typeface="Century Gothic" panose="020B0502020202020204" pitchFamily="34" charset="0"/>
              </a:rPr>
              <a:t>TECHNOLOGIES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2895600"/>
            <a:ext cx="6937375" cy="2895600"/>
          </a:xfrm>
        </p:spPr>
        <p:txBody>
          <a:bodyPr/>
          <a:lstStyle/>
          <a:p>
            <a:pPr algn="ctr" eaLnBrk="1" hangingPunct="1"/>
            <a:r>
              <a:rPr lang="en-US" sz="2400" b="1" kern="1200" dirty="0">
                <a:solidFill>
                  <a:schemeClr val="tx2"/>
                </a:solidFill>
                <a:latin typeface="Century Gothic" panose="020B0502020202020204" pitchFamily="34" charset="0"/>
                <a:ea typeface="+mj-ea"/>
                <a:cs typeface="+mj-cs"/>
              </a:rPr>
              <a:t>Drive Routes</a:t>
            </a:r>
            <a:r>
              <a:rPr lang="en-US" sz="2400" kern="1200" dirty="0">
                <a:solidFill>
                  <a:schemeClr val="tx2"/>
                </a:solidFill>
                <a:latin typeface="Century Gothic" panose="020B0502020202020204" pitchFamily="34" charset="0"/>
                <a:ea typeface="+mj-ea"/>
                <a:cs typeface="+mj-cs"/>
              </a:rPr>
              <a:t>	-</a:t>
            </a:r>
            <a:r>
              <a:rPr lang="en-US" sz="2400" b="1" kern="1200" dirty="0">
                <a:solidFill>
                  <a:schemeClr val="tx2"/>
                </a:solidFill>
                <a:latin typeface="Century Gothic" panose="020B0502020202020204" pitchFamily="34" charset="0"/>
              </a:rPr>
              <a:t> Ghana, Accra</a:t>
            </a:r>
            <a:endParaRPr lang="en-US" sz="2400" kern="1200" dirty="0">
              <a:solidFill>
                <a:schemeClr val="tx2"/>
              </a:solidFill>
              <a:latin typeface="Century Gothic" panose="020B0502020202020204" pitchFamily="34" charset="0"/>
              <a:ea typeface="+mj-ea"/>
              <a:cs typeface="+mj-cs"/>
            </a:endParaRPr>
          </a:p>
          <a:p>
            <a:pPr algn="ctr" eaLnBrk="1" hangingPunct="1"/>
            <a:endParaRPr lang="en-US" sz="2400" kern="1200" dirty="0">
              <a:solidFill>
                <a:schemeClr val="tx2"/>
              </a:solidFill>
              <a:latin typeface="Century Gothic" panose="020B0502020202020204" pitchFamily="34" charset="0"/>
              <a:ea typeface="+mj-ea"/>
              <a:cs typeface="+mj-cs"/>
            </a:endParaRPr>
          </a:p>
          <a:p>
            <a:pPr algn="ctr" eaLnBrk="1" hangingPunct="1"/>
            <a:r>
              <a:rPr lang="en-US" sz="2400" kern="1200" dirty="0">
                <a:solidFill>
                  <a:schemeClr val="tx2"/>
                </a:solidFill>
                <a:latin typeface="Century Gothic" panose="020B0502020202020204" pitchFamily="34" charset="0"/>
                <a:ea typeface="+mj-ea"/>
                <a:cs typeface="+mj-cs"/>
              </a:rPr>
              <a:t>	</a:t>
            </a:r>
          </a:p>
          <a:p>
            <a:pPr algn="ctr" eaLnBrk="1" hangingPunct="1"/>
            <a:endParaRPr lang="en-US" sz="2400" kern="1200" dirty="0">
              <a:solidFill>
                <a:schemeClr val="tx2"/>
              </a:solidFill>
              <a:latin typeface="Century Gothic" panose="020B0502020202020204" pitchFamily="34" charset="0"/>
              <a:ea typeface="+mj-ea"/>
              <a:cs typeface="+mj-cs"/>
            </a:endParaRPr>
          </a:p>
          <a:p>
            <a:pPr algn="ctr" eaLnBrk="1" hangingPunct="1"/>
            <a:r>
              <a:rPr lang="en-US" sz="2400" kern="1200" dirty="0">
                <a:solidFill>
                  <a:schemeClr val="tx2"/>
                </a:solidFill>
                <a:latin typeface="Century Gothic" panose="020B0502020202020204" pitchFamily="34" charset="0"/>
                <a:ea typeface="+mj-ea"/>
                <a:cs typeface="+mj-cs"/>
              </a:rPr>
              <a:t>	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 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wrap="square" anchor="b">
            <a:normAutofit/>
          </a:bodyPr>
          <a:lstStyle/>
          <a:p>
            <a:pPr>
              <a:lnSpc>
                <a:spcPct val="90000"/>
              </a:lnSpc>
            </a:pPr>
            <a:br>
              <a:rPr lang="de-DE" sz="2500" b="1" u="sng" dirty="0"/>
            </a:br>
            <a:r>
              <a:rPr lang="de-DE" sz="2500" b="1" u="sng" dirty="0"/>
              <a:t>Band 20 Near Cell for Vodafone Operator:- Top hill Pharmacy</a:t>
            </a:r>
            <a:endParaRPr lang="en-IN" sz="2500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938A67E-BDA5-4692-A619-60B64CB2A1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/>
          <a:lstStyle/>
          <a:p>
            <a:r>
              <a:rPr lang="en-US" dirty="0"/>
              <a:t>	 B20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4"/>
          </p:nvPr>
        </p:nvSpPr>
        <p:spPr>
          <a:xfrm>
            <a:off x="4645025" y="2174875"/>
            <a:ext cx="4041775" cy="3951288"/>
          </a:xfrm>
        </p:spPr>
        <p:txBody>
          <a:bodyPr wrap="square" anchor="t">
            <a:normAutofit/>
          </a:bodyPr>
          <a:lstStyle/>
          <a:p>
            <a:pPr marL="0" indent="0">
              <a:buNone/>
            </a:pPr>
            <a:r>
              <a:rPr lang="en-US" dirty="0"/>
              <a:t> </a:t>
            </a:r>
            <a:endParaRPr lang="en-IN" dirty="0"/>
          </a:p>
        </p:txBody>
      </p:sp>
      <p:sp>
        <p:nvSpPr>
          <p:cNvPr id="24" name="Date Placeholder 6">
            <a:extLst>
              <a:ext uri="{FF2B5EF4-FFF2-40B4-BE49-F238E27FC236}">
                <a16:creationId xmlns:a16="http://schemas.microsoft.com/office/drawing/2014/main" id="{25E42367-9148-4394-8ECA-0A3AF1C743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fld id="{7221927C-B560-4ED5-AD84-18C7BC7AE495}" type="datetime1">
              <a:rPr lang="en-GB" smtClean="0"/>
              <a:pPr>
                <a:spcAft>
                  <a:spcPts val="600"/>
                </a:spcAft>
                <a:defRPr/>
              </a:pPr>
              <a:t>01/10/2020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 wrap="square" anchor="b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dirty="0"/>
              <a:t>Confidential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 wrap="square" anchor="b">
            <a:normAutofit/>
          </a:bodyPr>
          <a:lstStyle/>
          <a:p>
            <a:pPr>
              <a:spcAft>
                <a:spcPts val="600"/>
              </a:spcAft>
              <a:defRPr/>
            </a:pPr>
            <a:fld id="{EF27E5B4-39F0-43AA-BDA7-C97F776AB08E}" type="slidenum">
              <a:rPr lang="en-US" smtClean="0"/>
              <a:pPr>
                <a:spcAft>
                  <a:spcPts val="600"/>
                </a:spcAft>
                <a:defRPr/>
              </a:pPr>
              <a:t>10</a:t>
            </a:fld>
            <a:endParaRPr lang="en-US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8122F2A5-F452-4BC2-9A12-512FF1F5E47E}"/>
              </a:ext>
            </a:extLst>
          </p:cNvPr>
          <p:cNvSpPr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</p:spPr>
        <p:txBody>
          <a:bodyPr/>
          <a:lstStyle/>
          <a:p>
            <a:r>
              <a:rPr lang="en-US" dirty="0"/>
              <a:t>		Maps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EA496F16-C26A-49D0-A8B6-066A97ED71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091268"/>
            <a:ext cx="3048000" cy="3951288"/>
          </a:xfrm>
          <a:prstGeom prst="rect">
            <a:avLst/>
          </a:prstGeom>
        </p:spPr>
      </p:pic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0F26230E-EA38-4013-9E6E-C91CF476C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087034"/>
            <a:ext cx="2895600" cy="4043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6321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76C788CD-3309-43A3-8399-BCA3ADDFE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Top Most Popular Android Apps used in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Ghana</a:t>
            </a:r>
            <a:endParaRPr lang="en-I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D4AF70E7-DEAF-4127-93C7-B0A83A04F7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sz="1400" dirty="0">
                <a:latin typeface="Calibri" panose="020F0502020204030204" pitchFamily="34" charset="0"/>
                <a:cs typeface="Calibri" panose="020F0502020204030204" pitchFamily="34" charset="0"/>
              </a:rPr>
              <a:t>Opera News</a:t>
            </a:r>
          </a:p>
          <a:p>
            <a:r>
              <a:rPr lang="en-IN" sz="1400" dirty="0">
                <a:latin typeface="Calibri" panose="020F0502020204030204" pitchFamily="34" charset="0"/>
                <a:cs typeface="Calibri" panose="020F0502020204030204" pitchFamily="34" charset="0"/>
              </a:rPr>
              <a:t>UTV news</a:t>
            </a:r>
          </a:p>
          <a:p>
            <a:r>
              <a:rPr lang="en-IN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Ghone</a:t>
            </a:r>
            <a:r>
              <a:rPr lang="en-IN" sz="1400" dirty="0">
                <a:latin typeface="Calibri" panose="020F0502020204030204" pitchFamily="34" charset="0"/>
                <a:cs typeface="Calibri" panose="020F0502020204030204" pitchFamily="34" charset="0"/>
              </a:rPr>
              <a:t> News</a:t>
            </a:r>
          </a:p>
          <a:p>
            <a:r>
              <a:rPr lang="en-IN" sz="1400" dirty="0">
                <a:latin typeface="Calibri" panose="020F0502020204030204" pitchFamily="34" charset="0"/>
                <a:cs typeface="Calibri" panose="020F0502020204030204" pitchFamily="34" charset="0"/>
              </a:rPr>
              <a:t>Jumia</a:t>
            </a:r>
          </a:p>
          <a:p>
            <a:r>
              <a:rPr lang="en-IN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Tonaton</a:t>
            </a:r>
            <a:endParaRPr lang="en-IN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IN" sz="1400" dirty="0">
                <a:latin typeface="Calibri" panose="020F0502020204030204" pitchFamily="34" charset="0"/>
                <a:cs typeface="Calibri" panose="020F0502020204030204" pitchFamily="34" charset="0"/>
              </a:rPr>
              <a:t>OLX</a:t>
            </a:r>
          </a:p>
          <a:p>
            <a:r>
              <a:rPr lang="en-IN" sz="14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</a:p>
          <a:p>
            <a:r>
              <a:rPr lang="en-IN" sz="1400" dirty="0">
                <a:latin typeface="Calibri" panose="020F0502020204030204" pitchFamily="34" charset="0"/>
                <a:cs typeface="Calibri" panose="020F0502020204030204" pitchFamily="34" charset="0"/>
              </a:rPr>
              <a:t>Bolt</a:t>
            </a:r>
          </a:p>
          <a:p>
            <a:r>
              <a:rPr lang="en-IN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Yango</a:t>
            </a:r>
            <a:endParaRPr lang="en-IN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IN" sz="1400" dirty="0">
                <a:latin typeface="Calibri" panose="020F0502020204030204" pitchFamily="34" charset="0"/>
                <a:cs typeface="Calibri" panose="020F0502020204030204" pitchFamily="34" charset="0"/>
              </a:rPr>
              <a:t>VLC</a:t>
            </a:r>
          </a:p>
          <a:p>
            <a:r>
              <a:rPr lang="en-IN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Boomplay</a:t>
            </a:r>
            <a:endParaRPr lang="en-IN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IN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whatsapp</a:t>
            </a:r>
            <a:endParaRPr lang="en-IN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IN" sz="1400" dirty="0">
                <a:latin typeface="Calibri" panose="020F0502020204030204" pitchFamily="34" charset="0"/>
                <a:cs typeface="Calibri" panose="020F0502020204030204" pitchFamily="34" charset="0"/>
              </a:rPr>
              <a:t>messenger</a:t>
            </a:r>
          </a:p>
          <a:p>
            <a:r>
              <a:rPr lang="en-IN" sz="1400" dirty="0">
                <a:latin typeface="Calibri" panose="020F0502020204030204" pitchFamily="34" charset="0"/>
                <a:cs typeface="Calibri" panose="020F0502020204030204" pitchFamily="34" charset="0"/>
              </a:rPr>
              <a:t>snapchat</a:t>
            </a:r>
          </a:p>
          <a:p>
            <a:r>
              <a:rPr lang="en-IN" sz="1400" dirty="0">
                <a:latin typeface="Calibri" panose="020F0502020204030204" pitchFamily="34" charset="0"/>
                <a:cs typeface="Calibri" panose="020F0502020204030204" pitchFamily="34" charset="0"/>
              </a:rPr>
              <a:t>Samsung album</a:t>
            </a:r>
          </a:p>
          <a:p>
            <a:r>
              <a:rPr lang="en-IN" sz="1400" dirty="0">
                <a:latin typeface="Calibri" panose="020F0502020204030204" pitchFamily="34" charset="0"/>
                <a:cs typeface="Calibri" panose="020F0502020204030204" pitchFamily="34" charset="0"/>
              </a:rPr>
              <a:t>Racing Star</a:t>
            </a:r>
          </a:p>
          <a:p>
            <a:r>
              <a:rPr lang="en-IN" sz="1400" dirty="0">
                <a:latin typeface="Calibri" panose="020F0502020204030204" pitchFamily="34" charset="0"/>
                <a:cs typeface="Calibri" panose="020F0502020204030204" pitchFamily="34" charset="0"/>
              </a:rPr>
              <a:t>Dancing Road: </a:t>
            </a:r>
            <a:r>
              <a:rPr lang="en-IN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Color</a:t>
            </a:r>
            <a:r>
              <a:rPr lang="en-IN" sz="1400" dirty="0">
                <a:latin typeface="Calibri" panose="020F0502020204030204" pitchFamily="34" charset="0"/>
                <a:cs typeface="Calibri" panose="020F0502020204030204" pitchFamily="34" charset="0"/>
              </a:rPr>
              <a:t> Ball Run!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1533FC8-91A1-46ED-BD02-F2E469653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21927C-B560-4ED5-AD84-18C7BC7AE495}" type="datetime1">
              <a:rPr lang="en-GB" smtClean="0"/>
              <a:pPr>
                <a:defRPr/>
              </a:pPr>
              <a:t>01/10/2020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09D265-7944-471E-BD9E-2B9B4A279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1FD173-25D9-431D-814C-2CAA075F5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8A2A2-0C48-4500-A34B-17EEA0D2E92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0528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CA481E88-E2DE-4369-85F1-F5A3D1011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01625"/>
            <a:ext cx="7769225" cy="1143000"/>
          </a:xfrm>
        </p:spPr>
        <p:txBody>
          <a:bodyPr/>
          <a:lstStyle/>
          <a:p>
            <a:r>
              <a:rPr lang="en-US" sz="2400" dirty="0"/>
              <a:t>Local EM Number for Ghana</a:t>
            </a:r>
            <a:endParaRPr lang="en-IN" sz="2400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8E24BB4-0200-47DC-A9CA-356446DB3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21927C-B560-4ED5-AD84-18C7BC7AE495}" type="datetime1">
              <a:rPr lang="en-GB" smtClean="0"/>
              <a:pPr>
                <a:defRPr/>
              </a:pPr>
              <a:t>01/10/2020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7CDB1E3-BD73-4351-BF74-A094117F6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D06717-171A-4DA2-A68E-A2332568E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8A2A2-0C48-4500-A34B-17EEA0D2E924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graphicFrame>
        <p:nvGraphicFramePr>
          <p:cNvPr id="16" name="Table 16">
            <a:extLst>
              <a:ext uri="{FF2B5EF4-FFF2-40B4-BE49-F238E27FC236}">
                <a16:creationId xmlns:a16="http://schemas.microsoft.com/office/drawing/2014/main" id="{E7A18B78-FF17-47A7-8A8D-F8B223B709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207207"/>
              </p:ext>
            </p:extLst>
          </p:nvPr>
        </p:nvGraphicFramePr>
        <p:xfrm>
          <a:off x="838199" y="1752600"/>
          <a:ext cx="7845426" cy="3886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2713">
                  <a:extLst>
                    <a:ext uri="{9D8B030D-6E8A-4147-A177-3AD203B41FA5}">
                      <a16:colId xmlns:a16="http://schemas.microsoft.com/office/drawing/2014/main" val="3139804656"/>
                    </a:ext>
                  </a:extLst>
                </a:gridCol>
                <a:gridCol w="3922713">
                  <a:extLst>
                    <a:ext uri="{9D8B030D-6E8A-4147-A177-3AD203B41FA5}">
                      <a16:colId xmlns:a16="http://schemas.microsoft.com/office/drawing/2014/main" val="3866398770"/>
                    </a:ext>
                  </a:extLst>
                </a:gridCol>
              </a:tblGrid>
              <a:tr h="777240">
                <a:tc>
                  <a:txBody>
                    <a:bodyPr/>
                    <a:lstStyle/>
                    <a:p>
                      <a:pPr algn="ctr"/>
                      <a:r>
                        <a:rPr kumimoji="0" lang="en-US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European general emergency phone number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17043588"/>
                  </a:ext>
                </a:extLst>
              </a:tr>
              <a:tr h="7772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Local Police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191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99805384"/>
                  </a:ext>
                </a:extLst>
              </a:tr>
              <a:tr h="7772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Ambulance(First aid Centre)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999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7473285"/>
                  </a:ext>
                </a:extLst>
              </a:tr>
              <a:tr h="7772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Fire Brigade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192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5080005"/>
                  </a:ext>
                </a:extLst>
              </a:tr>
              <a:tr h="7772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Emergency Centre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193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2800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1635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7E5B4-39F0-43AA-BDA7-C97F776AB08E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353432" y="1828800"/>
            <a:ext cx="7313612" cy="411480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Thank </a:t>
            </a:r>
            <a:r>
              <a:rPr lang="en-US" dirty="0">
                <a:latin typeface="+mj-lt"/>
              </a:rPr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1322938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0" y="772180"/>
            <a:ext cx="9144000" cy="523220"/>
          </a:xfrm>
          <a:prstGeom prst="rect">
            <a:avLst/>
          </a:prstGeom>
          <a:solidFill>
            <a:srgbClr val="437D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Travel to Ghana, Accra</a:t>
            </a:r>
          </a:p>
        </p:txBody>
      </p:sp>
      <p:sp>
        <p:nvSpPr>
          <p:cNvPr id="17412" name="Rectangle 5"/>
          <p:cNvSpPr txBox="1">
            <a:spLocks noGrp="1" noChangeArrowheads="1"/>
          </p:cNvSpPr>
          <p:nvPr/>
        </p:nvSpPr>
        <p:spPr bwMode="auto">
          <a:xfrm>
            <a:off x="2514600" y="6208637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1400" dirty="0">
              <a:latin typeface="Calibri" pitchFamily="34" charset="0"/>
              <a:ea typeface="ヒラギノ角ゴ Pro W3" pitchFamily="124" charset="-128"/>
            </a:endParaRPr>
          </a:p>
        </p:txBody>
      </p:sp>
      <p:sp>
        <p:nvSpPr>
          <p:cNvPr id="17414" name="Rectangle 6"/>
          <p:cNvSpPr txBox="1">
            <a:spLocks noGrp="1" noChangeArrowheads="1"/>
          </p:cNvSpPr>
          <p:nvPr/>
        </p:nvSpPr>
        <p:spPr bwMode="auto">
          <a:xfrm>
            <a:off x="8229600" y="640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de-DE" sz="1400" dirty="0">
              <a:latin typeface="Lucida Grande" pitchFamily="1" charset="0"/>
              <a:ea typeface="ヒラギノ角ゴ Pro W3" pitchFamily="124" charset="-128"/>
            </a:endParaRPr>
          </a:p>
        </p:txBody>
      </p:sp>
      <p:graphicFrame>
        <p:nvGraphicFramePr>
          <p:cNvPr id="17556" name="Group 1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962236"/>
              </p:ext>
            </p:extLst>
          </p:nvPr>
        </p:nvGraphicFramePr>
        <p:xfrm>
          <a:off x="1943100" y="1632656"/>
          <a:ext cx="5257800" cy="3596640"/>
        </p:xfrm>
        <a:graphic>
          <a:graphicData uri="http://schemas.openxmlformats.org/drawingml/2006/table">
            <a:tbl>
              <a:tblPr/>
              <a:tblGrid>
                <a:gridCol w="2652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5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Country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Ghana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Continent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Europe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City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Accra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Time Zone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GMT 5 Hour behind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International Dialing Code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+233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VISA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On Arrival Visa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VISA Duration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-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VISA Fees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Contact Nisha Deshpande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VISA Requirements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-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Yellow Fever Vaccination Certificate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616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200400"/>
            <a:ext cx="7313612" cy="1143000"/>
          </a:xfrm>
        </p:spPr>
        <p:txBody>
          <a:bodyPr/>
          <a:lstStyle/>
          <a:p>
            <a:r>
              <a:rPr lang="en-US" dirty="0"/>
              <a:t>	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600200" y="908464"/>
            <a:ext cx="42370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Operators in Ghana</a:t>
            </a:r>
            <a:endParaRPr lang="en-IN" sz="3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6" name="Table 16">
            <a:extLst>
              <a:ext uri="{FF2B5EF4-FFF2-40B4-BE49-F238E27FC236}">
                <a16:creationId xmlns:a16="http://schemas.microsoft.com/office/drawing/2014/main" id="{D8965F3F-E5AD-4165-B824-EAD78886B9F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5632681"/>
              </p:ext>
            </p:extLst>
          </p:nvPr>
        </p:nvGraphicFramePr>
        <p:xfrm>
          <a:off x="1370013" y="1827212"/>
          <a:ext cx="7313612" cy="4109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403">
                  <a:extLst>
                    <a:ext uri="{9D8B030D-6E8A-4147-A177-3AD203B41FA5}">
                      <a16:colId xmlns:a16="http://schemas.microsoft.com/office/drawing/2014/main" val="3008264085"/>
                    </a:ext>
                  </a:extLst>
                </a:gridCol>
                <a:gridCol w="1828403">
                  <a:extLst>
                    <a:ext uri="{9D8B030D-6E8A-4147-A177-3AD203B41FA5}">
                      <a16:colId xmlns:a16="http://schemas.microsoft.com/office/drawing/2014/main" val="2749479978"/>
                    </a:ext>
                  </a:extLst>
                </a:gridCol>
                <a:gridCol w="1828403">
                  <a:extLst>
                    <a:ext uri="{9D8B030D-6E8A-4147-A177-3AD203B41FA5}">
                      <a16:colId xmlns:a16="http://schemas.microsoft.com/office/drawing/2014/main" val="3059214480"/>
                    </a:ext>
                  </a:extLst>
                </a:gridCol>
                <a:gridCol w="1828403">
                  <a:extLst>
                    <a:ext uri="{9D8B030D-6E8A-4147-A177-3AD203B41FA5}">
                      <a16:colId xmlns:a16="http://schemas.microsoft.com/office/drawing/2014/main" val="980298688"/>
                    </a:ext>
                  </a:extLst>
                </a:gridCol>
              </a:tblGrid>
              <a:tr h="77755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 dirty="0">
                          <a:effectLst/>
                        </a:rPr>
                        <a:t>MCC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 dirty="0">
                          <a:effectLst/>
                        </a:rPr>
                        <a:t>MNC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 dirty="0">
                          <a:effectLst/>
                        </a:rPr>
                        <a:t>Operator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 dirty="0">
                          <a:effectLst/>
                        </a:rPr>
                        <a:t>Bands (MHz)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extLst>
                  <a:ext uri="{0D108BD9-81ED-4DB2-BD59-A6C34878D82A}">
                    <a16:rowId xmlns:a16="http://schemas.microsoft.com/office/drawing/2014/main" val="629550188"/>
                  </a:ext>
                </a:extLst>
              </a:tr>
              <a:tr h="77755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u="none" strike="noStrike" dirty="0">
                          <a:effectLst/>
                        </a:rPr>
                        <a:t>620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u="none" strike="noStrike" dirty="0">
                          <a:effectLst/>
                        </a:rPr>
                        <a:t>1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u="none" strike="noStrike" dirty="0">
                          <a:effectLst/>
                        </a:rPr>
                        <a:t>MTN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UMTS:-B1 (2100 MHz)</a:t>
                      </a:r>
                    </a:p>
                    <a:p>
                      <a:pPr algn="ctr" rtl="0" fontAlgn="ctr"/>
                      <a:r>
                        <a:rPr lang="de-D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B8 (900 MHz)</a:t>
                      </a:r>
                    </a:p>
                    <a:p>
                      <a:pPr algn="ctr" rtl="0" fontAlgn="ctr"/>
                      <a:r>
                        <a:rPr lang="de-D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LTE:- B7/B20(800MHz)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extLst>
                  <a:ext uri="{0D108BD9-81ED-4DB2-BD59-A6C34878D82A}">
                    <a16:rowId xmlns:a16="http://schemas.microsoft.com/office/drawing/2014/main" val="2830531214"/>
                  </a:ext>
                </a:extLst>
              </a:tr>
              <a:tr h="77755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u="none" strike="noStrike" dirty="0">
                          <a:effectLst/>
                        </a:rPr>
                        <a:t>620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2</a:t>
                      </a: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Vodafone</a:t>
                      </a: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UMTS:-B1 (2100 MHz) </a:t>
                      </a:r>
                    </a:p>
                    <a:p>
                      <a:pPr algn="ctr" rtl="0" fontAlgn="ctr"/>
                      <a:r>
                        <a:rPr lang="de-D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LTE:- B20(1800MHz)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extLst>
                  <a:ext uri="{0D108BD9-81ED-4DB2-BD59-A6C34878D82A}">
                    <a16:rowId xmlns:a16="http://schemas.microsoft.com/office/drawing/2014/main" val="1328338286"/>
                  </a:ext>
                </a:extLst>
              </a:tr>
              <a:tr h="77755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u="none" strike="noStrike" dirty="0">
                          <a:effectLst/>
                        </a:rPr>
                        <a:t>620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03/06</a:t>
                      </a: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u="none" strike="noStrike" dirty="0" err="1">
                          <a:effectLst/>
                        </a:rPr>
                        <a:t>Airteltigo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u="none" strike="noStrike" dirty="0">
                          <a:effectLst/>
                        </a:rPr>
                        <a:t>UMTS:-B1 (2100 MHz)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extLst>
                  <a:ext uri="{0D108BD9-81ED-4DB2-BD59-A6C34878D82A}">
                    <a16:rowId xmlns:a16="http://schemas.microsoft.com/office/drawing/2014/main" val="2220787172"/>
                  </a:ext>
                </a:extLst>
              </a:tr>
              <a:tr h="77755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u="none" strike="noStrike" dirty="0">
                          <a:effectLst/>
                        </a:rPr>
                        <a:t>620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Lucida Sans Unicode" panose="020B0602030504020204" pitchFamily="34" charset="0"/>
                        </a:rPr>
                        <a:t>07</a:t>
                      </a: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GLO</a:t>
                      </a: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u="none" strike="noStrike" dirty="0">
                          <a:effectLst/>
                        </a:rPr>
                        <a:t>UMTS:-B1 (2100 MHz)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extLst>
                  <a:ext uri="{0D108BD9-81ED-4DB2-BD59-A6C34878D82A}">
                    <a16:rowId xmlns:a16="http://schemas.microsoft.com/office/drawing/2014/main" val="14707300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59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419100"/>
            <a:ext cx="7540625" cy="1143000"/>
          </a:xfrm>
        </p:spPr>
        <p:txBody>
          <a:bodyPr/>
          <a:lstStyle/>
          <a:p>
            <a:r>
              <a:rPr lang="en-US" dirty="0"/>
              <a:t>  Operators and Related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76400"/>
            <a:ext cx="7616825" cy="43434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All the operators are having implementation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MTN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- Supports LTE, WCDMA and 2G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Vodafone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- Supports LTE, WCDMA and 2G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Airteltigo</a:t>
            </a: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Only supports WCDMA &amp;2G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GLO: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Only supports WCDMA &amp;2G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674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Info of Operators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14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MTN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network being the best in Ghana is commendably strong just like the other two operators.</a:t>
            </a:r>
          </a:p>
          <a:p>
            <a:pPr marL="0" indent="0">
              <a:buNone/>
            </a:pP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4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Vodafone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Network is to be ranked second although number of subscribers and network conditions are equally good as that of AIS.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400" b="1" dirty="0" err="1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Airteltigo</a:t>
            </a:r>
            <a:r>
              <a:rPr lang="en-US" sz="14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service is inferior compared to other two operators but they are strengthening based on their latest implementations.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098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USSD codes for balance check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MTN balance check: *124# or *101# </a:t>
            </a:r>
          </a:p>
          <a:p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MTN Top Up check: *138#</a:t>
            </a:r>
          </a:p>
          <a:p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Vodafone Balance check: *144#</a:t>
            </a:r>
          </a:p>
          <a:p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Vodafone Top up Check: *700#</a:t>
            </a:r>
          </a:p>
          <a:p>
            <a:r>
              <a:rPr lang="en-US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Airteltigo</a:t>
            </a: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 Balance check: *144#</a:t>
            </a:r>
          </a:p>
          <a:p>
            <a:r>
              <a:rPr lang="en-US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Airteltigo</a:t>
            </a: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 Top up Check: *533#</a:t>
            </a:r>
          </a:p>
          <a:p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Glo Balance check: *124#</a:t>
            </a:r>
          </a:p>
          <a:p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Glo Top up Check: *555#</a:t>
            </a:r>
          </a:p>
          <a:p>
            <a:endParaRPr 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30/09/2020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591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6816" y="304800"/>
            <a:ext cx="7313612" cy="1143000"/>
          </a:xfrm>
        </p:spPr>
        <p:txBody>
          <a:bodyPr/>
          <a:lstStyle/>
          <a:p>
            <a:r>
              <a:rPr lang="en-US" dirty="0"/>
              <a:t>Supplementary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MTN: Call forwarding and Call Waiting supported</a:t>
            </a:r>
          </a:p>
          <a:p>
            <a:endParaRPr 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Vodafone: Call forwarding and Call Waiting supported</a:t>
            </a:r>
          </a:p>
          <a:p>
            <a:pPr marL="0" indent="0">
              <a:buNone/>
            </a:pPr>
            <a:endParaRPr 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b="1" dirty="0" err="1">
                <a:latin typeface="Calibri" panose="020F0502020204030204" pitchFamily="34" charset="0"/>
                <a:cs typeface="Calibri" panose="020F0502020204030204" pitchFamily="34" charset="0"/>
              </a:rPr>
              <a:t>Airteltigo</a:t>
            </a:r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: Call forwarding and Call Waiting supported</a:t>
            </a:r>
          </a:p>
          <a:p>
            <a:endParaRPr lang="en-US" dirty="0"/>
          </a:p>
          <a:p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GLO: Call forwarding and Call Waiting supported</a:t>
            </a:r>
          </a:p>
          <a:p>
            <a:endParaRPr lang="en-US" sz="1800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30/09/2020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0396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0" y="772180"/>
            <a:ext cx="9144000" cy="523220"/>
          </a:xfrm>
          <a:prstGeom prst="rect">
            <a:avLst/>
          </a:prstGeom>
          <a:solidFill>
            <a:srgbClr val="437D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RSRP Criteria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228600" y="1408113"/>
            <a:ext cx="6705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4039" name="Rectangle 6"/>
          <p:cNvSpPr txBox="1">
            <a:spLocks noGrp="1" noChangeArrowheads="1"/>
          </p:cNvSpPr>
          <p:nvPr/>
        </p:nvSpPr>
        <p:spPr bwMode="auto">
          <a:xfrm>
            <a:off x="8382000" y="640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de-DE" sz="1400" dirty="0">
              <a:latin typeface="Lucida Grande" pitchFamily="1" charset="0"/>
              <a:ea typeface="ヒラギノ角ゴ Pro W3" pitchFamily="124" charset="-128"/>
            </a:endParaRPr>
          </a:p>
        </p:txBody>
      </p:sp>
      <p:sp>
        <p:nvSpPr>
          <p:cNvPr id="10" name="Content Placeholder 1"/>
          <p:cNvSpPr txBox="1">
            <a:spLocks/>
          </p:cNvSpPr>
          <p:nvPr/>
        </p:nvSpPr>
        <p:spPr>
          <a:xfrm>
            <a:off x="457200" y="1524000"/>
            <a:ext cx="8458200" cy="4191000"/>
          </a:xfrm>
          <a:prstGeom prst="rect">
            <a:avLst/>
          </a:prstGeom>
        </p:spPr>
        <p:txBody>
          <a:bodyPr/>
          <a:lstStyle>
            <a:lvl1pPr marL="365125" indent="-255588" algn="l" rtl="0" eaLnBrk="1" fontAlgn="base" hangingPunct="1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1" fontAlgn="base" hangingPunct="1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Font typeface="Wingdings 3" pitchFamily="18" charset="2"/>
              <a:buNone/>
            </a:pPr>
            <a:endParaRPr lang="en-US" sz="2400" b="1" dirty="0">
              <a:latin typeface="Calibri" pitchFamily="34" charset="0"/>
              <a:cs typeface="Calibri" pitchFamily="34" charset="0"/>
            </a:endParaRPr>
          </a:p>
          <a:p>
            <a:pPr marL="109537" indent="0">
              <a:buFont typeface="Wingdings 3" pitchFamily="18" charset="2"/>
              <a:buNone/>
            </a:pPr>
            <a:endParaRPr lang="en-US" sz="2400" b="1" dirty="0"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Near Cell	</a:t>
            </a:r>
            <a:r>
              <a:rPr lang="en-US" sz="2400" dirty="0"/>
              <a:t>:-</a:t>
            </a:r>
            <a:r>
              <a:rPr lang="en-US" sz="20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Stationary: RSRP : -55dbm to -85dbm   </a:t>
            </a:r>
          </a:p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Cell Edge	</a:t>
            </a:r>
            <a:r>
              <a:rPr lang="en-US" sz="2400" dirty="0"/>
              <a:t>:-</a:t>
            </a:r>
            <a:r>
              <a:rPr lang="en-US" sz="20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Stationary: RSRP : -95dbm to -110dbm   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Mixed</a:t>
            </a:r>
            <a:r>
              <a:rPr lang="en-US" sz="2400" dirty="0"/>
              <a:t>	:-</a:t>
            </a:r>
            <a:r>
              <a:rPr lang="en-US" sz="20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Mobility: RSRP    : -55dbm to -120dbm</a:t>
            </a:r>
            <a:endParaRPr lang="en-US" sz="2000" b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7792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wrap="square" anchor="b">
            <a:normAutofit/>
          </a:bodyPr>
          <a:lstStyle/>
          <a:p>
            <a:pPr>
              <a:lnSpc>
                <a:spcPct val="90000"/>
              </a:lnSpc>
            </a:pPr>
            <a:br>
              <a:rPr lang="de-DE" sz="2500" b="1" u="sng"/>
            </a:br>
            <a:r>
              <a:rPr lang="de-DE" sz="2500" b="1" u="sng"/>
              <a:t>Band 7/20 Near Cell for MTN Operator:- Bethel Methodist chruch</a:t>
            </a:r>
            <a:endParaRPr lang="en-IN" sz="250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938A67E-BDA5-4692-A619-60B64CB2A1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/>
          <a:lstStyle/>
          <a:p>
            <a:r>
              <a:rPr lang="en-US" dirty="0"/>
              <a:t>	 B1 &amp; B7</a:t>
            </a:r>
          </a:p>
        </p:txBody>
      </p:sp>
      <p:pic>
        <p:nvPicPr>
          <p:cNvPr id="15" name="Picture 14" descr="A screen shot of a computer&#10;&#10;Description automatically generated">
            <a:extLst>
              <a:ext uri="{FF2B5EF4-FFF2-40B4-BE49-F238E27FC236}">
                <a16:creationId xmlns:a16="http://schemas.microsoft.com/office/drawing/2014/main" id="{C2ED583E-03A8-4A6C-8AC8-D7257E11F9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48" y="2235993"/>
            <a:ext cx="1778079" cy="3951288"/>
          </a:xfrm>
          <a:prstGeom prst="rect">
            <a:avLst/>
          </a:prstGeom>
          <a:noFill/>
        </p:spPr>
      </p:pic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8122F2A5-F452-4BC2-9A12-512FF1F5E4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/>
          <a:lstStyle/>
          <a:p>
            <a:r>
              <a:rPr lang="en-US" dirty="0"/>
              <a:t>		Maps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 wrap="square" anchor="t">
            <a:normAutofit/>
          </a:bodyPr>
          <a:lstStyle/>
          <a:p>
            <a:pPr marL="0" indent="0">
              <a:buNone/>
            </a:pPr>
            <a:r>
              <a:rPr lang="en-US" dirty="0"/>
              <a:t> </a:t>
            </a:r>
            <a:endParaRPr lang="en-IN" dirty="0"/>
          </a:p>
        </p:txBody>
      </p:sp>
      <p:sp>
        <p:nvSpPr>
          <p:cNvPr id="24" name="Date Placeholder 6">
            <a:extLst>
              <a:ext uri="{FF2B5EF4-FFF2-40B4-BE49-F238E27FC236}">
                <a16:creationId xmlns:a16="http://schemas.microsoft.com/office/drawing/2014/main" id="{25E42367-9148-4394-8ECA-0A3AF1C743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fld id="{7221927C-B560-4ED5-AD84-18C7BC7AE495}" type="datetime1">
              <a:rPr lang="en-GB" smtClean="0"/>
              <a:pPr>
                <a:spcAft>
                  <a:spcPts val="600"/>
                </a:spcAft>
                <a:defRPr/>
              </a:pPr>
              <a:t>01/10/2020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 wrap="square" anchor="b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/>
              <a:t>Confidential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 wrap="square" anchor="b">
            <a:normAutofit/>
          </a:bodyPr>
          <a:lstStyle/>
          <a:p>
            <a:pPr>
              <a:spcAft>
                <a:spcPts val="600"/>
              </a:spcAft>
              <a:defRPr/>
            </a:pPr>
            <a:fld id="{EF27E5B4-39F0-43AA-BDA7-C97F776AB08E}" type="slidenum">
              <a:rPr lang="en-US" smtClean="0"/>
              <a:pPr>
                <a:spcAft>
                  <a:spcPts val="600"/>
                </a:spcAft>
                <a:defRPr/>
              </a:pPr>
              <a:t>9</a:t>
            </a:fld>
            <a:endParaRPr lang="en-US"/>
          </a:p>
        </p:txBody>
      </p:sp>
      <p:pic>
        <p:nvPicPr>
          <p:cNvPr id="17" name="Picture 16" descr="A screen shot of a computer&#10;&#10;Description automatically generated">
            <a:extLst>
              <a:ext uri="{FF2B5EF4-FFF2-40B4-BE49-F238E27FC236}">
                <a16:creationId xmlns:a16="http://schemas.microsoft.com/office/drawing/2014/main" id="{554C606D-013C-485E-86CB-F076EDABAC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788" y="2235993"/>
            <a:ext cx="2133600" cy="3951288"/>
          </a:xfrm>
          <a:prstGeom prst="rect">
            <a:avLst/>
          </a:prstGeom>
        </p:spPr>
      </p:pic>
      <p:pic>
        <p:nvPicPr>
          <p:cNvPr id="19" name="Picture 18" descr="Graphical user interface&#10;&#10;Description automatically generated">
            <a:extLst>
              <a:ext uri="{FF2B5EF4-FFF2-40B4-BE49-F238E27FC236}">
                <a16:creationId xmlns:a16="http://schemas.microsoft.com/office/drawing/2014/main" id="{6E710924-C1D6-41BB-9039-3BB6EC5807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788" y="2190749"/>
            <a:ext cx="3429000" cy="4286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52937"/>
      </p:ext>
    </p:extLst>
  </p:cSld>
  <p:clrMapOvr>
    <a:masterClrMapping/>
  </p:clrMapOvr>
</p:sld>
</file>

<file path=ppt/theme/theme1.xml><?xml version="1.0" encoding="utf-8"?>
<a:theme xmlns:a="http://schemas.openxmlformats.org/drawingml/2006/main" name="Eclipse">
  <a:themeElements>
    <a:clrScheme name="Eclipse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Eclips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Eclipse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clipse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496</Words>
  <Application>Microsoft Office PowerPoint</Application>
  <PresentationFormat>On-screen Show (4:3)</PresentationFormat>
  <Paragraphs>167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Arial</vt:lpstr>
      <vt:lpstr>Arial</vt:lpstr>
      <vt:lpstr>Calibri</vt:lpstr>
      <vt:lpstr>Cambria</vt:lpstr>
      <vt:lpstr>Century Gothic</vt:lpstr>
      <vt:lpstr>Lucida Grande</vt:lpstr>
      <vt:lpstr>Lucida Sans Unicode</vt:lpstr>
      <vt:lpstr>Times New Roman</vt:lpstr>
      <vt:lpstr>Verdana</vt:lpstr>
      <vt:lpstr>Wingdings</vt:lpstr>
      <vt:lpstr>Wingdings 3</vt:lpstr>
      <vt:lpstr>Eclipse</vt:lpstr>
      <vt:lpstr>             MARQUIS TECHNOLOGIES  </vt:lpstr>
      <vt:lpstr>PowerPoint Presentation</vt:lpstr>
      <vt:lpstr> </vt:lpstr>
      <vt:lpstr>  Operators and Related Information</vt:lpstr>
      <vt:lpstr>General Info of Operators</vt:lpstr>
      <vt:lpstr>USSD codes for balance check</vt:lpstr>
      <vt:lpstr>Supplementary Services</vt:lpstr>
      <vt:lpstr>PowerPoint Presentation</vt:lpstr>
      <vt:lpstr> Band 7/20 Near Cell for MTN Operator:- Bethel Methodist chruch</vt:lpstr>
      <vt:lpstr> Band 20 Near Cell for Vodafone Operator:- Top hill Pharmacy</vt:lpstr>
      <vt:lpstr>Top Most Popular Android Apps used in Ghana</vt:lpstr>
      <vt:lpstr>Local EM Number for Ghana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MARQUIS TECHNOLOGIES  </dc:title>
  <dc:creator>Ajaykumar Surepalli</dc:creator>
  <cp:lastModifiedBy>Surender Singh</cp:lastModifiedBy>
  <cp:revision>11</cp:revision>
  <dcterms:created xsi:type="dcterms:W3CDTF">2020-09-30T11:44:00Z</dcterms:created>
  <dcterms:modified xsi:type="dcterms:W3CDTF">2020-10-01T07:33:13Z</dcterms:modified>
</cp:coreProperties>
</file>