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8" r:id="rId1"/>
  </p:sldMasterIdLst>
  <p:notesMasterIdLst>
    <p:notesMasterId r:id="rId23"/>
  </p:notesMasterIdLst>
  <p:handoutMasterIdLst>
    <p:handoutMasterId r:id="rId24"/>
  </p:handoutMasterIdLst>
  <p:sldIdLst>
    <p:sldId id="343" r:id="rId2"/>
    <p:sldId id="434" r:id="rId3"/>
    <p:sldId id="477" r:id="rId4"/>
    <p:sldId id="437" r:id="rId5"/>
    <p:sldId id="438" r:id="rId6"/>
    <p:sldId id="463" r:id="rId7"/>
    <p:sldId id="476" r:id="rId8"/>
    <p:sldId id="461" r:id="rId9"/>
    <p:sldId id="487" r:id="rId10"/>
    <p:sldId id="488" r:id="rId11"/>
    <p:sldId id="503" r:id="rId12"/>
    <p:sldId id="489" r:id="rId13"/>
    <p:sldId id="494" r:id="rId14"/>
    <p:sldId id="495" r:id="rId15"/>
    <p:sldId id="496" r:id="rId16"/>
    <p:sldId id="501" r:id="rId17"/>
    <p:sldId id="502" r:id="rId18"/>
    <p:sldId id="411" r:id="rId19"/>
    <p:sldId id="465" r:id="rId20"/>
    <p:sldId id="466" r:id="rId21"/>
    <p:sldId id="457" r:id="rId2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BD26"/>
    <a:srgbClr val="7C0917"/>
    <a:srgbClr val="464AB3"/>
    <a:srgbClr val="DCB328"/>
    <a:srgbClr val="BBBCBA"/>
    <a:srgbClr val="BCBCBC"/>
    <a:srgbClr val="05A2E6"/>
    <a:srgbClr val="A04B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533" autoAdjust="0"/>
  </p:normalViewPr>
  <p:slideViewPr>
    <p:cSldViewPr>
      <p:cViewPr varScale="1">
        <p:scale>
          <a:sx n="85" d="100"/>
          <a:sy n="85" d="100"/>
        </p:scale>
        <p:origin x="15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63364A80-E8AE-4B23-96A5-E1441C431ADB}" type="datetimeFigureOut">
              <a:rPr lang="en-US"/>
              <a:pPr>
                <a:defRPr/>
              </a:pPr>
              <a:t>10/2/2020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94B72A08-EAD0-4D9B-A907-245551828F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6" name="fc" descr="Confidential"/>
          <p:cNvSpPr txBox="1">
            <a:spLocks noChangeArrowheads="1"/>
          </p:cNvSpPr>
          <p:nvPr/>
        </p:nvSpPr>
        <p:spPr bwMode="auto">
          <a:xfrm>
            <a:off x="0" y="9385300"/>
            <a:ext cx="731520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8206150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522E9373-0A02-4D74-B48C-E12DF4D9997E}" type="datetimeFigureOut">
              <a:rPr lang="en-US"/>
              <a:pPr>
                <a:defRPr/>
              </a:pPr>
              <a:t>10/2/2020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>
                <a:cs typeface="Arial" charset="0"/>
              </a:defRPr>
            </a:lvl1pPr>
          </a:lstStyle>
          <a:p>
            <a:pPr>
              <a:defRPr/>
            </a:pPr>
            <a:fld id="{D4CA5F46-731E-4B2B-A66D-1DF9731E4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152" name="fc" descr="Confidential"/>
          <p:cNvSpPr txBox="1">
            <a:spLocks noChangeArrowheads="1"/>
          </p:cNvSpPr>
          <p:nvPr/>
        </p:nvSpPr>
        <p:spPr bwMode="auto">
          <a:xfrm>
            <a:off x="0" y="9385300"/>
            <a:ext cx="731520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8287875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10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4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c" descr="Confidential"/>
          <p:cNvSpPr txBox="1">
            <a:spLocks noChangeArrowheads="1"/>
          </p:cNvSpPr>
          <p:nvPr/>
        </p:nvSpPr>
        <p:spPr bwMode="auto">
          <a:xfrm>
            <a:off x="0" y="6642100"/>
            <a:ext cx="914400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15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4A2E829-89FC-484B-BE5B-058859EC6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770E9-2399-4EF0-9779-51233CB40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ABA8B-32DB-4F9A-A32C-7AEC79CE27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7AC57-8A0B-47E9-8A42-F868BE0093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83170F-56DC-443B-9505-77E8471294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FE41BB-1171-4B33-B449-1A281250E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8F9F53-9500-4A49-AC73-BECCAB9731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3A039E-DF56-49CC-9446-04944E06D2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3579B-7549-4CE9-823F-14A0F666C2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633AC-CEF2-4D0D-BCF2-6BFBCBA0F9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5F44089-4604-4E56-A4B1-6CCCF3EA0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MARQUISTECH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63D5926-25F9-4D6E-A7AD-643C3EFE2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7" name="Picture 4" descr="log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7400" y="0"/>
            <a:ext cx="32766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c" descr="Confidential"/>
          <p:cNvSpPr txBox="1">
            <a:spLocks noChangeArrowheads="1"/>
          </p:cNvSpPr>
          <p:nvPr/>
        </p:nvSpPr>
        <p:spPr bwMode="auto">
          <a:xfrm>
            <a:off x="0" y="6642100"/>
            <a:ext cx="9144000" cy="2460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1000" b="1">
                <a:solidFill>
                  <a:srgbClr val="EB6312"/>
                </a:solidFill>
                <a:latin typeface="arial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3" r:id="rId1"/>
    <p:sldLayoutId id="2147484399" r:id="rId2"/>
    <p:sldLayoutId id="2147484404" r:id="rId3"/>
    <p:sldLayoutId id="2147484405" r:id="rId4"/>
    <p:sldLayoutId id="2147484406" r:id="rId5"/>
    <p:sldLayoutId id="2147484407" r:id="rId6"/>
    <p:sldLayoutId id="2147484400" r:id="rId7"/>
    <p:sldLayoutId id="2147484408" r:id="rId8"/>
    <p:sldLayoutId id="2147484409" r:id="rId9"/>
    <p:sldLayoutId id="2147484401" r:id="rId10"/>
    <p:sldLayoutId id="2147484402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rquistech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4" charset="0"/>
              </a:rPr>
              <a:t>MARQUIS TECHNOLOGIES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819400"/>
            <a:ext cx="7772400" cy="1200150"/>
          </a:xfrm>
        </p:spPr>
        <p:txBody>
          <a:bodyPr/>
          <a:lstStyle/>
          <a:p>
            <a:pPr marR="0" algn="ctr" eaLnBrk="1" hangingPunct="1"/>
            <a:r>
              <a:rPr lang="en-US" sz="3200" dirty="0">
                <a:latin typeface="Cambria" pitchFamily="18" charset="0"/>
                <a:cs typeface="Times New Roman" pitchFamily="18" charset="0"/>
              </a:rPr>
              <a:t>Drive Route – Bogota(Colombia)</a:t>
            </a:r>
            <a:endParaRPr lang="en-US" sz="3200" dirty="0">
              <a:solidFill>
                <a:srgbClr val="006EC0"/>
              </a:solidFill>
              <a:latin typeface="Cambria" pitchFamily="18" charset="0"/>
              <a:cs typeface="Times New Roman" pitchFamily="18" charset="0"/>
            </a:endParaRPr>
          </a:p>
          <a:p>
            <a:pPr marR="0" algn="ctr" eaLnBrk="1" hangingPunct="1"/>
            <a:endParaRPr lang="en-US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  <a:p>
            <a:pPr marR="0" algn="ctr" eaLnBrk="1" hangingPunct="1"/>
            <a:endParaRPr lang="en-US" dirty="0">
              <a:solidFill>
                <a:srgbClr val="0070C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828800" y="5486400"/>
            <a:ext cx="259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br>
              <a:rPr lang="en-US" altLang="de-DE" sz="1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altLang="de-DE" sz="1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221" name="Picture 2" descr="C:\Documents and Settings\MT\Local Settings\Temporary Internet Files\Content.IE5\48WXOG2M\MC90041256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810000"/>
            <a:ext cx="1871663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457200" y="620946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Claro 4G &amp; Movistar 4G Near Cell Location:</a:t>
            </a:r>
            <a:b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Ruben’s Prado 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Veraniego</a:t>
            </a:r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(4.717594, -74.053740)</a:t>
            </a:r>
            <a:br>
              <a:rPr lang="en-IN" sz="1600" u="sng" dirty="0"/>
            </a:br>
            <a:br>
              <a:rPr lang="en-IN" sz="1600" u="sng" dirty="0"/>
            </a:br>
            <a:r>
              <a:rPr lang="en-IN" sz="1600" dirty="0"/>
              <a:t> </a:t>
            </a:r>
            <a:br>
              <a:rPr lang="en-IN" sz="1200" dirty="0"/>
            </a:br>
            <a:br>
              <a:rPr lang="en-US" sz="12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ECC05C-4CDF-4D93-97B9-70397AFE5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066800"/>
            <a:ext cx="6781800" cy="517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70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92B6D5-F6AB-4F2D-B61E-B3D8B4DD9B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417638"/>
            <a:ext cx="6756251" cy="452596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4E9CC2F-1D16-4B83-8D3E-DC1C83C13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4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Tigo</a:t>
            </a:r>
            <a:r>
              <a:rPr lang="en-US" sz="14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4G &amp; </a:t>
            </a:r>
            <a:r>
              <a:rPr lang="en-US" sz="14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Avantel</a:t>
            </a:r>
            <a:r>
              <a:rPr lang="en-US" sz="14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4G Near Cell Location:</a:t>
            </a:r>
            <a:br>
              <a:rPr lang="en-US" sz="14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4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Chica (4.6766, -74.0559)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4439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All operator 4G (Claro, 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Movistar,Tigo</a:t>
            </a:r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Avantel</a:t>
            </a:r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Edge Cell Location</a:t>
            </a:r>
            <a:br>
              <a:rPr lang="en-IN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IN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Bogota –</a:t>
            </a:r>
            <a:r>
              <a:rPr lang="en-IN" sz="16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Guatavita</a:t>
            </a:r>
            <a:r>
              <a:rPr lang="en-IN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,4.840921,-73.915630</a:t>
            </a:r>
            <a:br>
              <a:rPr lang="en-IN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IN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IN" sz="1200" dirty="0"/>
            </a:br>
            <a:br>
              <a:rPr lang="en-US" sz="12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07E82B-0C13-4BDF-A3E1-AE8010D6C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914400"/>
            <a:ext cx="6934200" cy="503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200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16149" y="4572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Claro and Movistar Edge Cell Location</a:t>
            </a:r>
            <a:br>
              <a:rPr lang="en-IN" sz="16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IN" sz="16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IN" sz="16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La Calera 4.720729,-73.966213</a:t>
            </a:r>
            <a:br>
              <a:rPr lang="en-IN" sz="1200" dirty="0"/>
            </a:br>
            <a:br>
              <a:rPr lang="en-US" sz="12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02E58C-CD87-4666-9307-FAADEE224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12" y="1143000"/>
            <a:ext cx="7363448" cy="500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542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All operator Drive route for Mixed Coverage area:</a:t>
            </a:r>
            <a:br>
              <a:rPr lang="en-IN" sz="16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IN" sz="16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1600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Teusaca</a:t>
            </a:r>
            <a:r>
              <a:rPr lang="en-IN" sz="16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4.807352,-73.946754</a:t>
            </a:r>
            <a:br>
              <a:rPr lang="en-IN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12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6D2978-1D6C-48ED-835A-D321DC10C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143000"/>
            <a:ext cx="7162800" cy="476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20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16149" y="4572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All operator IRAT Location: 4G- 3G -4G</a:t>
            </a:r>
            <a:br>
              <a:rPr lang="en-US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Bogota – </a:t>
            </a:r>
            <a:r>
              <a:rPr lang="en-US" sz="16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Guatavita</a:t>
            </a:r>
            <a:r>
              <a:rPr lang="en-US" sz="160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, 4.827467,-73.929688</a:t>
            </a:r>
            <a:br>
              <a:rPr lang="en-IN" sz="1600" u="sng" dirty="0"/>
            </a:br>
            <a:br>
              <a:rPr lang="en-IN" sz="1200" dirty="0"/>
            </a:br>
            <a:br>
              <a:rPr lang="en-US" sz="12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39F939-A41E-47F8-B01B-D7A921C75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07933"/>
            <a:ext cx="7010400" cy="504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704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16149" y="4572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Claro &amp; Movistar SRVCC Location:</a:t>
            </a:r>
            <a:b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La-Calera-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sopo</a:t>
            </a:r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, 4.824338,-73.935128</a:t>
            </a:r>
            <a:br>
              <a:rPr lang="en-IN" sz="1600" u="sng" dirty="0"/>
            </a:br>
            <a:br>
              <a:rPr lang="en-IN" sz="1200" dirty="0"/>
            </a:br>
            <a:br>
              <a:rPr lang="en-US" sz="12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435C05-C06D-4F22-9779-FEF1C78B4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3000"/>
            <a:ext cx="6476999" cy="507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94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16149" y="4572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sz="16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Tigo</a:t>
            </a:r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&amp; Movistar SRVCC Location:</a:t>
            </a:r>
            <a:b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Drogueria</a:t>
            </a:r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Granjas</a:t>
            </a:r>
            <a:r>
              <a:rPr lang="en-US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de San Pablo , 4.572201,-74.116382</a:t>
            </a:r>
            <a:r>
              <a:rPr lang="pl-PL" sz="16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br>
              <a:rPr lang="en-IN" sz="1600" u="sng" dirty="0"/>
            </a:br>
            <a:br>
              <a:rPr lang="en-IN" sz="1200" dirty="0"/>
            </a:br>
            <a:br>
              <a:rPr lang="en-US" sz="12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796D29-ACFC-4EFF-B4C1-E6395F3CD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143000"/>
            <a:ext cx="6781800" cy="470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237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256675" y="228600"/>
            <a:ext cx="8229600" cy="1524000"/>
          </a:xfrm>
        </p:spPr>
        <p:txBody>
          <a:bodyPr>
            <a:normAutofit/>
          </a:bodyPr>
          <a:lstStyle/>
          <a:p>
            <a:r>
              <a:rPr lang="en-US" sz="14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Out Of Service  Location:</a:t>
            </a:r>
            <a:br>
              <a:rPr lang="en-IN" sz="14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4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Silvania</a:t>
            </a:r>
            <a:r>
              <a:rPr lang="en-US" sz="14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Cundinamarca, Colombia 4.440961, -74.309049</a:t>
            </a:r>
            <a:br>
              <a:rPr lang="en-IN" sz="1800" dirty="0">
                <a:effectLst/>
              </a:rPr>
            </a:br>
            <a:br>
              <a:rPr lang="en-US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8363AA-6468-45B4-9347-770817D38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914400"/>
            <a:ext cx="6658437" cy="521721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828800"/>
          </a:xfrm>
        </p:spPr>
        <p:txBody>
          <a:bodyPr>
            <a:normAutofit fontScale="90000"/>
          </a:bodyPr>
          <a:lstStyle/>
          <a:p>
            <a:b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Top Most Popular Android Apps used in Colombia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0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3000" y="1524000"/>
            <a:ext cx="65532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Whatsapp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Facebook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I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Rappy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I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Mensajeros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Uber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Waze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I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Parchis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Urbanos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IN" sz="2000" dirty="0">
                <a:latin typeface="Calibri" panose="020F0502020204030204" pitchFamily="34" charset="0"/>
                <a:cs typeface="Calibri" panose="020F0502020204030204" pitchFamily="34" charset="0"/>
              </a:rPr>
              <a:t>Hi Suite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I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Bancolombia</a:t>
            </a: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I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marR="0" lvl="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480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6200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Travel to Bogota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(Colombia)</a:t>
            </a:r>
          </a:p>
        </p:txBody>
      </p:sp>
      <p:sp>
        <p:nvSpPr>
          <p:cNvPr id="17412" name="Rectangle 5"/>
          <p:cNvSpPr txBox="1">
            <a:spLocks noGrp="1" noChangeArrowheads="1"/>
          </p:cNvSpPr>
          <p:nvPr/>
        </p:nvSpPr>
        <p:spPr bwMode="auto">
          <a:xfrm>
            <a:off x="2514600" y="6208637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400" dirty="0">
              <a:latin typeface="Calibri" pitchFamily="34" charset="0"/>
              <a:ea typeface="ヒラギノ角ゴ Pro W3" pitchFamily="124" charset="-128"/>
            </a:endParaRPr>
          </a:p>
        </p:txBody>
      </p:sp>
      <p:sp>
        <p:nvSpPr>
          <p:cNvPr id="17414" name="Rectangle 6"/>
          <p:cNvSpPr txBox="1">
            <a:spLocks noGrp="1" noChangeArrowheads="1"/>
          </p:cNvSpPr>
          <p:nvPr/>
        </p:nvSpPr>
        <p:spPr bwMode="auto">
          <a:xfrm>
            <a:off x="82296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graphicFrame>
        <p:nvGraphicFramePr>
          <p:cNvPr id="17556" name="Group 1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882563"/>
              </p:ext>
            </p:extLst>
          </p:nvPr>
        </p:nvGraphicFramePr>
        <p:xfrm>
          <a:off x="1752600" y="1537128"/>
          <a:ext cx="5257800" cy="3078480"/>
        </p:xfrm>
        <a:graphic>
          <a:graphicData uri="http://schemas.openxmlformats.org/drawingml/2006/table">
            <a:tbl>
              <a:tblPr/>
              <a:tblGrid>
                <a:gridCol w="2652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5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Country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Colombia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Continent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South America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City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Bogota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Time Zone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GMT -5 Hour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International Dialing Code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+ 57-1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VISA Requirements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Need to provide 3 passport size photographs, 6 month bank statement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Yellow Fever Vaccination Certificate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Not Required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Local Emergency number used in Colombia:</a:t>
            </a:r>
            <a:br>
              <a:rPr lang="en-US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0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1219200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528280"/>
              </p:ext>
            </p:extLst>
          </p:nvPr>
        </p:nvGraphicFramePr>
        <p:xfrm>
          <a:off x="457200" y="1397000"/>
          <a:ext cx="80772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US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National emergency number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Local Police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Ambulance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125/132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Fire Brigade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Traffic Police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9866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1447800"/>
            <a:ext cx="8229600" cy="3352800"/>
          </a:xfrm>
        </p:spPr>
        <p:txBody>
          <a:bodyPr/>
          <a:lstStyle/>
          <a:p>
            <a:pPr algn="ctr">
              <a:spcBef>
                <a:spcPct val="50000"/>
              </a:spcBef>
              <a:buFont typeface="Wingdings 3" pitchFamily="18" charset="2"/>
              <a:buNone/>
              <a:defRPr/>
            </a:pPr>
            <a:endParaRPr lang="en-US" sz="28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endParaRPr lang="en-US" sz="28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endParaRPr lang="en-US" sz="28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Times New Roman" pitchFamily="18" charset="0"/>
              </a:rPr>
              <a:t>MARQUIS TECHNOLOGIES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rgbClr val="3333CC"/>
                </a:solidFill>
                <a:latin typeface="Calibri" pitchFamily="34" charset="0"/>
                <a:hlinkClick r:id="rId2"/>
              </a:rPr>
              <a:t>www.marquistech.com</a:t>
            </a:r>
            <a:endParaRPr lang="en-US" b="1" dirty="0">
              <a:solidFill>
                <a:srgbClr val="3333CC"/>
              </a:solidFill>
              <a:latin typeface="Calibri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b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r>
              <a:rPr lang="en-US" sz="4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  <a:t>			</a:t>
            </a:r>
            <a:r>
              <a:rPr lang="en-US" sz="6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  <a:t>THANK YOU</a:t>
            </a:r>
            <a:br>
              <a:rPr lang="en-US" sz="6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</a:b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820089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1143000"/>
            <a:ext cx="9144000" cy="519113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Operator Information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631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27298" name="Rectangle 674"/>
          <p:cNvSpPr>
            <a:spLocks noChangeArrowheads="1"/>
          </p:cNvSpPr>
          <p:nvPr/>
        </p:nvSpPr>
        <p:spPr bwMode="auto">
          <a:xfrm>
            <a:off x="0" y="4337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57203"/>
              </p:ext>
            </p:extLst>
          </p:nvPr>
        </p:nvGraphicFramePr>
        <p:xfrm>
          <a:off x="152399" y="2666998"/>
          <a:ext cx="8839201" cy="15757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6767">
                  <a:extLst>
                    <a:ext uri="{9D8B030D-6E8A-4147-A177-3AD203B41FA5}">
                      <a16:colId xmlns:a16="http://schemas.microsoft.com/office/drawing/2014/main" val="1936854622"/>
                    </a:ext>
                  </a:extLst>
                </a:gridCol>
                <a:gridCol w="979168">
                  <a:extLst>
                    <a:ext uri="{9D8B030D-6E8A-4147-A177-3AD203B41FA5}">
                      <a16:colId xmlns:a16="http://schemas.microsoft.com/office/drawing/2014/main" val="3235783849"/>
                    </a:ext>
                  </a:extLst>
                </a:gridCol>
                <a:gridCol w="1815542">
                  <a:extLst>
                    <a:ext uri="{9D8B030D-6E8A-4147-A177-3AD203B41FA5}">
                      <a16:colId xmlns:a16="http://schemas.microsoft.com/office/drawing/2014/main" val="532778016"/>
                    </a:ext>
                  </a:extLst>
                </a:gridCol>
                <a:gridCol w="5217724">
                  <a:extLst>
                    <a:ext uri="{9D8B030D-6E8A-4147-A177-3AD203B41FA5}">
                      <a16:colId xmlns:a16="http://schemas.microsoft.com/office/drawing/2014/main" val="3810355226"/>
                    </a:ext>
                  </a:extLst>
                </a:gridCol>
              </a:tblGrid>
              <a:tr h="3048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  <a:latin typeface="Calibri" panose="020F0502020204030204" pitchFamily="34" charset="0"/>
                        </a:rPr>
                        <a:t>MCC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  <a:latin typeface="Calibri" panose="020F0502020204030204" pitchFamily="34" charset="0"/>
                        </a:rPr>
                        <a:t>MNC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  <a:latin typeface="Calibri" panose="020F0502020204030204" pitchFamily="34" charset="0"/>
                        </a:rPr>
                        <a:t>Operator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  <a:latin typeface="Calibri" panose="020F0502020204030204" pitchFamily="34" charset="0"/>
                        </a:rPr>
                        <a:t>Bands (MHz)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300826"/>
                  </a:ext>
                </a:extLst>
              </a:tr>
              <a:tr h="34017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Claro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GSM </a:t>
                      </a:r>
                      <a:r>
                        <a:rPr kumimoji="0" lang="en-US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850</a:t>
                      </a:r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/1</a:t>
                      </a:r>
                      <a:r>
                        <a:rPr kumimoji="0" lang="en-US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9</a:t>
                      </a:r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00,</a:t>
                      </a:r>
                      <a:r>
                        <a:rPr kumimoji="0" lang="en-US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UMTS </a:t>
                      </a:r>
                      <a:r>
                        <a:rPr kumimoji="0" lang="en-US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850/1900</a:t>
                      </a:r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, LTE </a:t>
                      </a:r>
                      <a:r>
                        <a:rPr kumimoji="0" lang="en-US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Band 2(FDD-1900)/</a:t>
                      </a:r>
                      <a:r>
                        <a:rPr kumimoji="0" lang="en-IN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Band 7 (FDD-2600)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69941676"/>
                  </a:ext>
                </a:extLst>
              </a:tr>
              <a:tr h="3102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Movistar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GSM </a:t>
                      </a:r>
                      <a:r>
                        <a:rPr kumimoji="0" lang="en-US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850/1900</a:t>
                      </a:r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en-US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UMTS 1700/</a:t>
                      </a:r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2100, </a:t>
                      </a:r>
                      <a:r>
                        <a:rPr kumimoji="0" lang="en-US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Band 2(FDD-1900)/Band 4(FDD-1700)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40972798"/>
                  </a:ext>
                </a:extLst>
              </a:tr>
              <a:tr h="3102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Tigo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GSM </a:t>
                      </a:r>
                      <a:r>
                        <a:rPr kumimoji="0" lang="en-US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850/1900</a:t>
                      </a:r>
                      <a:r>
                        <a:rPr kumimoji="0" lang="en-US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UMTS-</a:t>
                      </a:r>
                      <a:r>
                        <a:rPr kumimoji="0" lang="en-US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1900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LTE </a:t>
                      </a:r>
                      <a:r>
                        <a:rPr kumimoji="0" lang="en-IN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B4(FDD-1700)/Band 7 (FDD-2600)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67730988"/>
                  </a:ext>
                </a:extLst>
              </a:tr>
              <a:tr h="3102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Avantel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0" lang="pl-PL" sz="1100" b="0" i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GSM </a:t>
                      </a:r>
                      <a:r>
                        <a:rPr kumimoji="0" lang="en-US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850/1900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UMTS-</a:t>
                      </a:r>
                      <a:r>
                        <a:rPr kumimoji="0" lang="en-US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1700/2100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LTE </a:t>
                      </a:r>
                      <a:r>
                        <a:rPr kumimoji="0" lang="en-US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Band 4 (FDD 1700)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2010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2859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820713"/>
            <a:ext cx="9144000" cy="571024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</a:rPr>
              <a:t>USSD Codes for operators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655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645596"/>
              </p:ext>
            </p:extLst>
          </p:nvPr>
        </p:nvGraphicFramePr>
        <p:xfrm>
          <a:off x="381000" y="1774825"/>
          <a:ext cx="8229600" cy="1635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1685">
                  <a:extLst>
                    <a:ext uri="{9D8B030D-6E8A-4147-A177-3AD203B41FA5}">
                      <a16:colId xmlns:a16="http://schemas.microsoft.com/office/drawing/2014/main" val="2854263269"/>
                    </a:ext>
                  </a:extLst>
                </a:gridCol>
                <a:gridCol w="1164084">
                  <a:extLst>
                    <a:ext uri="{9D8B030D-6E8A-4147-A177-3AD203B41FA5}">
                      <a16:colId xmlns:a16="http://schemas.microsoft.com/office/drawing/2014/main" val="104173387"/>
                    </a:ext>
                  </a:extLst>
                </a:gridCol>
                <a:gridCol w="2392127">
                  <a:extLst>
                    <a:ext uri="{9D8B030D-6E8A-4147-A177-3AD203B41FA5}">
                      <a16:colId xmlns:a16="http://schemas.microsoft.com/office/drawing/2014/main" val="3008806449"/>
                    </a:ext>
                  </a:extLst>
                </a:gridCol>
                <a:gridCol w="2387864">
                  <a:extLst>
                    <a:ext uri="{9D8B030D-6E8A-4147-A177-3AD203B41FA5}">
                      <a16:colId xmlns:a16="http://schemas.microsoft.com/office/drawing/2014/main" val="3383825072"/>
                    </a:ext>
                  </a:extLst>
                </a:gridCol>
                <a:gridCol w="1773840">
                  <a:extLst>
                    <a:ext uri="{9D8B030D-6E8A-4147-A177-3AD203B41FA5}">
                      <a16:colId xmlns:a16="http://schemas.microsoft.com/office/drawing/2014/main" val="53931410"/>
                    </a:ext>
                  </a:extLst>
                </a:gridCol>
              </a:tblGrid>
              <a:tr h="3587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  <a:latin typeface="Calibri" panose="020F050202020403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>
                          <a:effectLst/>
                          <a:latin typeface="Calibri" panose="020F0502020204030204" pitchFamily="34" charset="0"/>
                        </a:rPr>
                        <a:t>Operator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  <a:latin typeface="Calibri" panose="020F0502020204030204" pitchFamily="34" charset="0"/>
                        </a:rPr>
                        <a:t>Balance Check Code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  <a:latin typeface="Calibri" panose="020F0502020204030204" pitchFamily="34" charset="0"/>
                        </a:rPr>
                        <a:t>Customer Care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effectLst/>
                          <a:latin typeface="Calibri" panose="020F0502020204030204" pitchFamily="34" charset="0"/>
                        </a:rPr>
                        <a:t>Voice Mail No.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564522"/>
                  </a:ext>
                </a:extLst>
              </a:tr>
              <a:tr h="30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Claro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*611#</a:t>
                      </a:r>
                    </a:p>
                    <a:p>
                      <a:pPr algn="ctr" rtl="0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0"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*611/7441818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*123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58970264"/>
                  </a:ext>
                </a:extLst>
              </a:tr>
              <a:tr h="3105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Movistar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*611#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22222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*611/018000930930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22222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22570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10334263"/>
                  </a:ext>
                </a:extLst>
              </a:tr>
              <a:tr h="3105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Tigo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*111#</a:t>
                      </a:r>
                      <a:endParaRPr kumimoji="0" lang="en-IN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dirty="0">
                          <a:solidFill>
                            <a:srgbClr val="222222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018000422222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1100" b="0" i="0" u="none" strike="noStrike" kern="1200" dirty="0">
                          <a:solidFill>
                            <a:srgbClr val="222222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*123</a:t>
                      </a:r>
                      <a:endParaRPr kumimoji="0" lang="en-IN" sz="1100" b="0" i="0" u="none" strike="noStrike" kern="1200" dirty="0">
                        <a:solidFill>
                          <a:srgbClr val="222222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5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Avantel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*990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22222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*350/0315500500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22222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76287"/>
            <a:ext cx="9144000" cy="519113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Manual APN Settings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039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44889" name="Text Box 857"/>
          <p:cNvSpPr txBox="1">
            <a:spLocks noChangeArrowheads="1"/>
          </p:cNvSpPr>
          <p:nvPr/>
        </p:nvSpPr>
        <p:spPr bwMode="auto">
          <a:xfrm>
            <a:off x="190500" y="1360604"/>
            <a:ext cx="8763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</a:rPr>
              <a:t>Attached is a sheet which has Manual APN Settings for all operators in (Colombia)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B8C301E-8603-4F5B-A26C-66CF76E63D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780988"/>
              </p:ext>
            </p:extLst>
          </p:nvPr>
        </p:nvGraphicFramePr>
        <p:xfrm>
          <a:off x="4114800" y="304323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8" name="Worksheet" showAsIcon="1" r:id="rId3" imgW="914400" imgH="771480" progId="Excel.Sheet.12">
                  <p:embed/>
                </p:oleObj>
              </mc:Choice>
              <mc:Fallback>
                <p:oleObj name="Worksheet" showAsIcon="1" r:id="rId3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304323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68580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Services Supported by Operators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039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457200" y="1524000"/>
            <a:ext cx="8458200" cy="4191000"/>
          </a:xfrm>
          <a:prstGeom prst="rect">
            <a:avLst/>
          </a:prstGeom>
        </p:spPr>
        <p:txBody>
          <a:bodyPr/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694967"/>
              </p:ext>
            </p:extLst>
          </p:nvPr>
        </p:nvGraphicFramePr>
        <p:xfrm>
          <a:off x="1066800" y="1442711"/>
          <a:ext cx="7620000" cy="29630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12474">
                  <a:extLst>
                    <a:ext uri="{9D8B030D-6E8A-4147-A177-3AD203B41FA5}">
                      <a16:colId xmlns:a16="http://schemas.microsoft.com/office/drawing/2014/main" val="1832570004"/>
                    </a:ext>
                  </a:extLst>
                </a:gridCol>
                <a:gridCol w="2751545">
                  <a:extLst>
                    <a:ext uri="{9D8B030D-6E8A-4147-A177-3AD203B41FA5}">
                      <a16:colId xmlns:a16="http://schemas.microsoft.com/office/drawing/2014/main" val="1367064958"/>
                    </a:ext>
                  </a:extLst>
                </a:gridCol>
                <a:gridCol w="2755981">
                  <a:extLst>
                    <a:ext uri="{9D8B030D-6E8A-4147-A177-3AD203B41FA5}">
                      <a16:colId xmlns:a16="http://schemas.microsoft.com/office/drawing/2014/main" val="3883079852"/>
                    </a:ext>
                  </a:extLst>
                </a:gridCol>
              </a:tblGrid>
              <a:tr h="1820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Operator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Features/Services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Supports(Yes/No)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131706"/>
                  </a:ext>
                </a:extLst>
              </a:tr>
              <a:tr h="173812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Claro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Reselection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392412372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Redirection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3884119262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4062799539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CSFB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Yes(3G/2G)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780853752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VoLTE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1534435018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 Handover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976219"/>
                  </a:ext>
                </a:extLst>
              </a:tr>
              <a:tr h="173812">
                <a:tc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rtl="0" fontAlgn="ctr"/>
                      <a:r>
                        <a:rPr kumimoji="0" lang="en-IN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CA_4A-7A(B4+B7)   </a:t>
                      </a:r>
                      <a:endParaRPr lang="en-US" sz="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075534"/>
                  </a:ext>
                </a:extLst>
              </a:tr>
              <a:tr h="173812">
                <a:tc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VoWiFi</a:t>
                      </a: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078519"/>
                  </a:ext>
                </a:extLst>
              </a:tr>
              <a:tr h="173812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Movistar</a:t>
                      </a:r>
                    </a:p>
                  </a:txBody>
                  <a:tcPr marL="8604" marR="8604" marT="8604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Reselection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8703530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Redirection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874569699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302544718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CSFB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Yes(3G/2G)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417241566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VoLTE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702610918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 Handover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1096179278"/>
                  </a:ext>
                </a:extLst>
              </a:tr>
              <a:tr h="173812">
                <a:tc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lvl="1" algn="l" rtl="0" fontAlgn="ctr"/>
                      <a:r>
                        <a:rPr kumimoji="0" lang="en-IN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No</a:t>
                      </a:r>
                      <a:endParaRPr lang="en-US" sz="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3881701659"/>
                  </a:ext>
                </a:extLst>
              </a:tr>
              <a:tr h="173812">
                <a:tc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VoWiFi</a:t>
                      </a: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924200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754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68580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Services Supported by Operators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039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457200" y="1524000"/>
            <a:ext cx="8458200" cy="4191000"/>
          </a:xfrm>
          <a:prstGeom prst="rect">
            <a:avLst/>
          </a:prstGeom>
        </p:spPr>
        <p:txBody>
          <a:bodyPr/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650977"/>
              </p:ext>
            </p:extLst>
          </p:nvPr>
        </p:nvGraphicFramePr>
        <p:xfrm>
          <a:off x="1066800" y="1442711"/>
          <a:ext cx="7620000" cy="30197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12474">
                  <a:extLst>
                    <a:ext uri="{9D8B030D-6E8A-4147-A177-3AD203B41FA5}">
                      <a16:colId xmlns:a16="http://schemas.microsoft.com/office/drawing/2014/main" val="1832570004"/>
                    </a:ext>
                  </a:extLst>
                </a:gridCol>
                <a:gridCol w="2751545">
                  <a:extLst>
                    <a:ext uri="{9D8B030D-6E8A-4147-A177-3AD203B41FA5}">
                      <a16:colId xmlns:a16="http://schemas.microsoft.com/office/drawing/2014/main" val="1367064958"/>
                    </a:ext>
                  </a:extLst>
                </a:gridCol>
                <a:gridCol w="2755981">
                  <a:extLst>
                    <a:ext uri="{9D8B030D-6E8A-4147-A177-3AD203B41FA5}">
                      <a16:colId xmlns:a16="http://schemas.microsoft.com/office/drawing/2014/main" val="3883079852"/>
                    </a:ext>
                  </a:extLst>
                </a:gridCol>
              </a:tblGrid>
              <a:tr h="1820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Operator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Features/Services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Supports(Yes/No)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131706"/>
                  </a:ext>
                </a:extLst>
              </a:tr>
              <a:tr h="173812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Tigo</a:t>
                      </a:r>
                      <a:endParaRPr lang="en-US" sz="1000" b="0" i="0" u="none" strike="noStrike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Reselection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392412372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Redirection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3884119262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4062799539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CSFB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Yes(3G/2G)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780853752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VoLTE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1534435018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 Handover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976219"/>
                  </a:ext>
                </a:extLst>
              </a:tr>
              <a:tr h="173812">
                <a:tc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rtl="0" fontAlgn="ctr"/>
                      <a:r>
                        <a:rPr kumimoji="0" lang="en-IN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</a:t>
                      </a:r>
                      <a:r>
                        <a:rPr kumimoji="0" lang="en-I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CA_4A-7A(B4+B7)   </a:t>
                      </a:r>
                      <a:endParaRPr lang="en-US" sz="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075534"/>
                  </a:ext>
                </a:extLst>
              </a:tr>
              <a:tr h="173812">
                <a:tc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VoWiFi</a:t>
                      </a: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8604" marR="8604" marT="8604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078519"/>
                  </a:ext>
                </a:extLst>
              </a:tr>
              <a:tr h="173812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Avantel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Reselection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8703530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Redirection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874569699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302544718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CSFB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Yes(3G/2G)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417241566"/>
                  </a:ext>
                </a:extLst>
              </a:tr>
              <a:tr h="173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VoLTE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702610918"/>
                  </a:ext>
                </a:extLst>
              </a:tr>
              <a:tr h="2304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 Handover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1096179278"/>
                  </a:ext>
                </a:extLst>
              </a:tr>
              <a:tr h="173812">
                <a:tc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</a:t>
                      </a: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lvl="1" algn="l" rtl="0" fontAlgn="ctr"/>
                      <a:r>
                        <a:rPr kumimoji="0" lang="en-IN" sz="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                         </a:t>
                      </a:r>
                      <a:r>
                        <a:rPr kumimoji="0" lang="en-IN" sz="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3881701659"/>
                  </a:ext>
                </a:extLst>
              </a:tr>
              <a:tr h="173812">
                <a:tc>
                  <a:txBody>
                    <a:bodyPr/>
                    <a:lstStyle/>
                    <a:p>
                      <a:pPr algn="ctr" rtl="0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VoWiFi</a:t>
                      </a:r>
                    </a:p>
                  </a:txBody>
                  <a:tcPr marL="8604" marR="8604" marT="86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8604" marR="8604" marT="8604" marB="0" anchor="ctr"/>
                </a:tc>
                <a:extLst>
                  <a:ext uri="{0D108BD9-81ED-4DB2-BD59-A6C34878D82A}">
                    <a16:rowId xmlns:a16="http://schemas.microsoft.com/office/drawing/2014/main" val="2924200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466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772180"/>
            <a:ext cx="9144000" cy="523220"/>
          </a:xfrm>
          <a:prstGeom prst="rect">
            <a:avLst/>
          </a:prstGeom>
          <a:solidFill>
            <a:srgbClr val="437D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RSRP Criteria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" y="1408113"/>
            <a:ext cx="670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4039" name="Rectangle 6"/>
          <p:cNvSpPr txBox="1">
            <a:spLocks noGrp="1" noChangeArrowheads="1"/>
          </p:cNvSpPr>
          <p:nvPr/>
        </p:nvSpPr>
        <p:spPr bwMode="auto">
          <a:xfrm>
            <a:off x="83820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de-DE" sz="1400" dirty="0">
              <a:latin typeface="Lucida Grande" pitchFamily="1" charset="0"/>
              <a:ea typeface="ヒラギノ角ゴ Pro W3" pitchFamily="124" charset="-128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>
          <a:xfrm>
            <a:off x="457200" y="1524000"/>
            <a:ext cx="8458200" cy="4191000"/>
          </a:xfrm>
          <a:prstGeom prst="rect">
            <a:avLst/>
          </a:prstGeom>
        </p:spPr>
        <p:txBody>
          <a:bodyPr/>
          <a:lstStyle>
            <a:lvl1pPr marL="365125" indent="-255588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1" fontAlgn="base" hangingPunct="1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fontAlgn="base" hangingPunct="1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109537" indent="0">
              <a:buFont typeface="Wingdings 3" pitchFamily="18" charset="2"/>
              <a:buNone/>
            </a:pP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Near Cell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 : -55dbm to -85dbm   </a:t>
            </a: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Cell Edge	</a:t>
            </a:r>
            <a:r>
              <a:rPr lang="en-US" sz="2400" dirty="0"/>
              <a:t>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Stationary: RSRP : -95dbm to -110dbm   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Mixed</a:t>
            </a:r>
            <a:r>
              <a:rPr lang="en-US" sz="2400" dirty="0"/>
              <a:t>	:-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Mobility: RSRP    : -55dbm to -120dbm</a:t>
            </a:r>
            <a:endParaRPr lang="en-US" sz="20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411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en-IN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IN" sz="1600" u="sng" dirty="0"/>
            </a:br>
            <a:br>
              <a:rPr lang="en-IN" sz="1600" u="sng" dirty="0"/>
            </a:br>
            <a:r>
              <a:rPr lang="en-IN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18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operator 4G (Claro, </a:t>
            </a:r>
            <a:r>
              <a:rPr lang="en-IN" sz="1800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Movistar,Tigo</a:t>
            </a:r>
            <a:r>
              <a:rPr lang="en-IN" sz="18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IN" sz="1800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Avantel</a:t>
            </a:r>
            <a:r>
              <a:rPr lang="en-IN" sz="1800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)Near cell Location ( La Castellana,4.6695, -74.0766)</a:t>
            </a:r>
            <a:br>
              <a:rPr lang="en-IN" sz="1200" dirty="0"/>
            </a:br>
            <a:br>
              <a:rPr lang="en-US" sz="1200" dirty="0">
                <a:solidFill>
                  <a:srgbClr val="FF0000"/>
                </a:solidFill>
                <a:latin typeface="Calibri" pitchFamily="34" charset="0"/>
              </a:rPr>
            </a:br>
            <a:br>
              <a:rPr lang="en-US" sz="2000" dirty="0">
                <a:solidFill>
                  <a:srgbClr val="FF0000"/>
                </a:solidFill>
              </a:rPr>
            </a:br>
            <a:endParaRPr lang="en-US" sz="2400" dirty="0">
              <a:latin typeface="Calibri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890A3D-DFCD-47F8-96BE-BDCFF58CA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990600"/>
            <a:ext cx="6843387" cy="503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197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st Plan and Drive Route.potx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Test Plan and Drive Route.potx</Template>
  <TotalTime>1559</TotalTime>
  <Words>463</Words>
  <Application>Microsoft Office PowerPoint</Application>
  <PresentationFormat>On-screen Show (4:3)</PresentationFormat>
  <Paragraphs>191</Paragraphs>
  <Slides>21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Arial</vt:lpstr>
      <vt:lpstr>Arial</vt:lpstr>
      <vt:lpstr>Calibri</vt:lpstr>
      <vt:lpstr>Cambria</vt:lpstr>
      <vt:lpstr>Lucida Grande</vt:lpstr>
      <vt:lpstr>Lucida Sans Unicode</vt:lpstr>
      <vt:lpstr>Times New Roman</vt:lpstr>
      <vt:lpstr>Verdana</vt:lpstr>
      <vt:lpstr>Wingdings</vt:lpstr>
      <vt:lpstr>Wingdings 2</vt:lpstr>
      <vt:lpstr>Wingdings 3</vt:lpstr>
      <vt:lpstr>Test Plan and Drive Route.potx</vt:lpstr>
      <vt:lpstr>Microsoft Excel Worksheet</vt:lpstr>
      <vt:lpstr>MARQUIS TECHNOLOGIES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:,     All operator 4G (Claro, Movistar,Tigo and Avantel )Near cell Location ( La Castellana,4.6695, -74.0766)   </vt:lpstr>
      <vt:lpstr>Claro 4G &amp; Movistar 4G Near Cell Location: Ruben’s Prado Veraniego (4.717594, -74.053740)      </vt:lpstr>
      <vt:lpstr>Tigo 4G &amp; Avantel 4G Near Cell Location: Chica (4.6766, -74.0559)</vt:lpstr>
      <vt:lpstr>All operator 4G (Claro, Movistar,Tigo and Avantel) Edge Cell Location Bogota –Guatavita ,4.840921,-73.915630     </vt:lpstr>
      <vt:lpstr>Claro and Movistar Edge Cell Location   La Calera 4.720729,-73.966213   </vt:lpstr>
      <vt:lpstr>All operator Drive route for Mixed Coverage area:  Teusaca 4.807352,-73.946754   </vt:lpstr>
      <vt:lpstr>All operator IRAT Location: 4G- 3G -4G  Bogota – Guatavita , 4.827467,-73.929688    </vt:lpstr>
      <vt:lpstr>Claro &amp; Movistar SRVCC Location: La-Calera-sopo , 4.824338,-73.935128    </vt:lpstr>
      <vt:lpstr>Tigo &amp; Movistar SRVCC Location: Drogueria Granjas de San Pablo , 4.572201,-74.116382)    </vt:lpstr>
      <vt:lpstr>Out Of Service  Location:  Silvania, Cundinamarca, Colombia 4.440961, -74.309049    </vt:lpstr>
      <vt:lpstr> Top Most Popular Android Apps used in Colombia     </vt:lpstr>
      <vt:lpstr>Local Emergency number used in Colombia:      </vt:lpstr>
      <vt:lpstr>           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MARQUIS TECHNOLOGIES</dc:title>
  <dc:subject>Marketing Presentation</dc:subject>
  <dc:creator>SUSHANT</dc:creator>
  <cp:lastModifiedBy>Ashish Chandra</cp:lastModifiedBy>
  <cp:revision>331</cp:revision>
  <dcterms:created xsi:type="dcterms:W3CDTF">2014-11-21T17:14:24Z</dcterms:created>
  <dcterms:modified xsi:type="dcterms:W3CDTF">2020-10-02T08:13:28Z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4fea9ac1-470f-4ff8-9b19-4c01456e19dc</vt:lpwstr>
  </property>
  <property fmtid="{D5CDD505-2E9C-101B-9397-08002B2CF9AE}" pid="3" name="NokiaConfidentiality">
    <vt:lpwstr>Confidential</vt:lpwstr>
  </property>
</Properties>
</file>