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8" r:id="rId1"/>
  </p:sldMasterIdLst>
  <p:notesMasterIdLst>
    <p:notesMasterId r:id="rId23"/>
  </p:notesMasterIdLst>
  <p:handoutMasterIdLst>
    <p:handoutMasterId r:id="rId24"/>
  </p:handoutMasterIdLst>
  <p:sldIdLst>
    <p:sldId id="343" r:id="rId2"/>
    <p:sldId id="456" r:id="rId3"/>
    <p:sldId id="405" r:id="rId4"/>
    <p:sldId id="406" r:id="rId5"/>
    <p:sldId id="408" r:id="rId6"/>
    <p:sldId id="440" r:id="rId7"/>
    <p:sldId id="441" r:id="rId8"/>
    <p:sldId id="436" r:id="rId9"/>
    <p:sldId id="457" r:id="rId10"/>
    <p:sldId id="481" r:id="rId11"/>
    <p:sldId id="482" r:id="rId12"/>
    <p:sldId id="483" r:id="rId13"/>
    <p:sldId id="484" r:id="rId14"/>
    <p:sldId id="485" r:id="rId15"/>
    <p:sldId id="486" r:id="rId16"/>
    <p:sldId id="487" r:id="rId17"/>
    <p:sldId id="488" r:id="rId18"/>
    <p:sldId id="491" r:id="rId19"/>
    <p:sldId id="489" r:id="rId20"/>
    <p:sldId id="490" r:id="rId21"/>
    <p:sldId id="470" r:id="rId22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0066"/>
    <a:srgbClr val="6600FF"/>
    <a:srgbClr val="FFFF00"/>
    <a:srgbClr val="0000FF"/>
    <a:srgbClr val="19791E"/>
    <a:srgbClr val="DFCEAB"/>
    <a:srgbClr val="DBC8A1"/>
    <a:srgbClr val="DAC69E"/>
    <a:srgbClr val="CCB1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1" autoAdjust="0"/>
    <p:restoredTop sz="94533" autoAdjust="0"/>
  </p:normalViewPr>
  <p:slideViewPr>
    <p:cSldViewPr>
      <p:cViewPr>
        <p:scale>
          <a:sx n="70" d="100"/>
          <a:sy n="70" d="100"/>
        </p:scale>
        <p:origin x="133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842" y="-10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639F114B-EA61-4354-9DA4-A8A94FB6ED50}" type="datetimeFigureOut">
              <a:rPr lang="en-US"/>
              <a:pPr>
                <a:defRPr/>
              </a:pPr>
              <a:t>10/5/2020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2D6D8172-4687-4E50-99BE-ABF50288E4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c"/>
          <p:cNvSpPr txBox="1"/>
          <p:nvPr/>
        </p:nvSpPr>
        <p:spPr>
          <a:xfrm>
            <a:off x="0" y="9385300"/>
            <a:ext cx="73152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00514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4A3CE9B2-F33A-465E-9961-6BF8D5C71432}" type="datetimeFigureOut">
              <a:rPr lang="en-US"/>
              <a:pPr>
                <a:defRPr/>
              </a:pPr>
              <a:t>10/5/2020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07002383-3B7E-425C-9B7B-D5426F28D0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c"/>
          <p:cNvSpPr txBox="1"/>
          <p:nvPr/>
        </p:nvSpPr>
        <p:spPr>
          <a:xfrm>
            <a:off x="0" y="9385300"/>
            <a:ext cx="73152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91108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240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pic>
        <p:nvPicPr>
          <p:cNvPr id="8" name="Picture 4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0"/>
            <a:ext cx="32766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AB42C-10FD-4B15-BC19-527DD77DA7DD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7A444-ECFA-444C-AD31-3AAC1E12D7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fc"/>
          <p:cNvSpPr txBox="1"/>
          <p:nvPr userDrawn="1"/>
        </p:nvSpPr>
        <p:spPr>
          <a:xfrm>
            <a:off x="0" y="6642100"/>
            <a:ext cx="9144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9B0D3-4702-4ADA-A554-F68244FCB972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9BAC0-7567-4F3D-8368-8222F1B7F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BFD2B-561F-4266-8C3B-97C363FD26DA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27598-304B-4E7B-BA94-FA376A1BAC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28890-3123-4B78-AC04-049D0BA92FBF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7E5B4-39F0-43AA-BDA7-C97F776AB0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76DDC-2C91-4A4A-B9E6-7E5467081B67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852CC-94C4-45F5-89DD-D47C7B8FCC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811BB-3262-4B14-899C-0009D2B1F2A6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28F04-2782-42DC-9CB8-3AA7882253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1927C-B560-4ED5-AD84-18C7BC7AE495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8A2A2-0C48-4500-A34B-17EEA0D2E9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F01D3-196D-4756-A01D-B2A041CC5366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B5A84-9E6F-4EDF-97FD-7E6C893D92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CB621-EB69-44F8-8187-47FA8AE88EE6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AC991-40F7-46D0-AD9A-EC2BE2330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509B2-9265-45E7-A245-CE2AA82ADBC9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EA6FA-7507-4AAE-9252-B56E4CBF8A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D7A9A-55EB-4DF2-8460-78ABA1E4B55F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E688A-3683-4B15-8F47-E51A707044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6387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6388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642081CF-51F8-4B14-880B-DEDCC213C93C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1639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1639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EB74ABE7-3D27-4CD6-A17E-9725CF3F98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2" name="Picture 4" descr="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67400" y="0"/>
            <a:ext cx="32766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c"/>
          <p:cNvSpPr txBox="1"/>
          <p:nvPr userDrawn="1"/>
        </p:nvSpPr>
        <p:spPr>
          <a:xfrm>
            <a:off x="0" y="6642100"/>
            <a:ext cx="9144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0" r:id="rId1"/>
    <p:sldLayoutId id="2147484208" r:id="rId2"/>
    <p:sldLayoutId id="2147484209" r:id="rId3"/>
    <p:sldLayoutId id="2147484210" r:id="rId4"/>
    <p:sldLayoutId id="2147484211" r:id="rId5"/>
    <p:sldLayoutId id="2147484212" r:id="rId6"/>
    <p:sldLayoutId id="2147484213" r:id="rId7"/>
    <p:sldLayoutId id="2147484214" r:id="rId8"/>
    <p:sldLayoutId id="2147484215" r:id="rId9"/>
    <p:sldLayoutId id="2147484216" r:id="rId10"/>
    <p:sldLayoutId id="2147484217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1295400"/>
            <a:ext cx="7496175" cy="2301875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4" charset="0"/>
              </a:rPr>
              <a:t>             </a:t>
            </a:r>
            <a:r>
              <a:rPr lang="en-US" sz="3200" kern="1200" dirty="0">
                <a:latin typeface="Century Gothic" panose="020B0502020202020204" pitchFamily="34" charset="0"/>
              </a:rPr>
              <a:t>MARQUIS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4" charset="0"/>
              </a:rPr>
              <a:t> </a:t>
            </a:r>
            <a:r>
              <a:rPr lang="en-US" sz="3200" kern="1200" dirty="0">
                <a:latin typeface="Century Gothic" panose="020B0502020202020204" pitchFamily="34" charset="0"/>
              </a:rPr>
              <a:t>TECHNOLOGIES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2895600"/>
            <a:ext cx="6937375" cy="2895600"/>
          </a:xfrm>
        </p:spPr>
        <p:txBody>
          <a:bodyPr/>
          <a:lstStyle/>
          <a:p>
            <a:pPr algn="ctr" eaLnBrk="1" hangingPunct="1"/>
            <a:r>
              <a:rPr lang="en-US" sz="2400" b="1" kern="1200" dirty="0">
                <a:solidFill>
                  <a:schemeClr val="tx2"/>
                </a:solidFill>
                <a:latin typeface="Century Gothic" panose="020B0502020202020204" pitchFamily="34" charset="0"/>
                <a:ea typeface="+mj-ea"/>
                <a:cs typeface="+mj-cs"/>
              </a:rPr>
              <a:t>Drive Routes</a:t>
            </a:r>
            <a:r>
              <a:rPr lang="en-US" sz="2400" kern="1200" dirty="0">
                <a:solidFill>
                  <a:schemeClr val="tx2"/>
                </a:solidFill>
                <a:latin typeface="Century Gothic" panose="020B0502020202020204" pitchFamily="34" charset="0"/>
                <a:ea typeface="+mj-ea"/>
                <a:cs typeface="+mj-cs"/>
              </a:rPr>
              <a:t>	-</a:t>
            </a:r>
            <a:r>
              <a:rPr lang="en-US" sz="2400" b="1" kern="1200" dirty="0">
                <a:solidFill>
                  <a:schemeClr val="tx2"/>
                </a:solidFill>
                <a:latin typeface="Century Gothic" panose="020B0502020202020204" pitchFamily="34" charset="0"/>
              </a:rPr>
              <a:t> Chile/Santiago</a:t>
            </a:r>
            <a:endParaRPr lang="en-US" sz="2400" kern="1200" dirty="0">
              <a:solidFill>
                <a:schemeClr val="tx2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pPr algn="ctr" eaLnBrk="1" hangingPunct="1"/>
            <a:endParaRPr lang="en-US" sz="2400" kern="1200" dirty="0">
              <a:solidFill>
                <a:schemeClr val="tx2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pPr algn="ctr" eaLnBrk="1" hangingPunct="1"/>
            <a:endParaRPr lang="en-US" sz="2400" kern="1200" dirty="0">
              <a:solidFill>
                <a:schemeClr val="tx2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pPr algn="ctr" eaLnBrk="1" hangingPunct="1"/>
            <a:r>
              <a:rPr lang="en-US" sz="2400" kern="1200" dirty="0">
                <a:solidFill>
                  <a:schemeClr val="tx2"/>
                </a:solidFill>
                <a:latin typeface="Century Gothic" panose="020B0502020202020204" pitchFamily="34" charset="0"/>
                <a:ea typeface="+mj-ea"/>
                <a:cs typeface="+mj-cs"/>
              </a:rPr>
              <a:t>	</a:t>
            </a:r>
          </a:p>
          <a:p>
            <a:pPr algn="ctr" eaLnBrk="1" hangingPunct="1"/>
            <a:endParaRPr lang="en-US" sz="2400" kern="1200" dirty="0">
              <a:solidFill>
                <a:schemeClr val="tx2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pPr algn="ctr" eaLnBrk="1" hangingPunct="1"/>
            <a:r>
              <a:rPr lang="en-US" sz="2400" kern="1200" dirty="0">
                <a:solidFill>
                  <a:schemeClr val="tx2"/>
                </a:solidFill>
                <a:latin typeface="Century Gothic" panose="020B0502020202020204" pitchFamily="34" charset="0"/>
                <a:ea typeface="+mj-ea"/>
                <a:cs typeface="+mj-cs"/>
              </a:rPr>
              <a:t>	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479BA9-C71F-4AB0-B926-D42D662F4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E28890-3123-4B78-AC04-049D0BA92FBF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3E41F8-C943-47D3-A540-F84375DFA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AC99E-A3E9-4ECA-A9B2-8BCB9D121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F598CD2-0A7E-468E-92E7-586BD631597A}"/>
              </a:ext>
            </a:extLst>
          </p:cNvPr>
          <p:cNvSpPr/>
          <p:nvPr/>
        </p:nvSpPr>
        <p:spPr>
          <a:xfrm>
            <a:off x="1440024" y="1025100"/>
            <a:ext cx="166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92D050"/>
                </a:solidFill>
              </a:rPr>
              <a:t>Drive Routes</a:t>
            </a:r>
            <a:endParaRPr lang="en-IN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83BACE5-6536-445F-B8BE-8D9F73353450}"/>
              </a:ext>
            </a:extLst>
          </p:cNvPr>
          <p:cNvSpPr/>
          <p:nvPr/>
        </p:nvSpPr>
        <p:spPr>
          <a:xfrm>
            <a:off x="1271953" y="1595735"/>
            <a:ext cx="70576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solidFill>
                  <a:srgbClr val="404040"/>
                </a:solidFill>
                <a:latin typeface="Calibri" panose="020F0502020204030204" pitchFamily="34" charset="0"/>
                <a:ea typeface="PMingLiU" panose="02020500000000000000" pitchFamily="18" charset="-120"/>
              </a:rPr>
              <a:t>SRVCC (4G &gt; 3G ) for Entel operator – Parking lot (Don Carlos restaurant) in underground -1 close to the bathroom, need to walk from the stairs.</a:t>
            </a:r>
            <a:endParaRPr lang="en-IN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6284A7C-9399-4B93-8DC6-675879AC1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387" y="2680586"/>
            <a:ext cx="1924050" cy="354817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D5F0AB5-D537-44E9-85DB-1D66DDBA8A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234" y="2604442"/>
            <a:ext cx="1903095" cy="370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24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626AB-6EC0-495E-9A57-F5C9C4075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Out of Service location for all operators: Basement of Hotel Plaza el Bosque Ebro:</a:t>
            </a:r>
            <a:br>
              <a:rPr lang="en-US" sz="2000" dirty="0"/>
            </a:br>
            <a:r>
              <a:rPr lang="en-US" sz="2000" dirty="0"/>
              <a:t>Lat: -33.415016, Long: -70.602103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29BD9D-AA58-4D8B-A20F-8F42BAE4F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E28890-3123-4B78-AC04-049D0BA92FBF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2571C8-95D0-4F30-8487-8235618BD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533E60-5F4B-4811-975A-A2FD3A246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9256927-C8F6-4198-A92D-554488AE9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1" y="1861332"/>
            <a:ext cx="5791200" cy="397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319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D483C-D757-47F2-9BCE-19731DC41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Cell edge location for </a:t>
            </a:r>
            <a:r>
              <a:rPr lang="en-US" sz="2000" dirty="0" err="1"/>
              <a:t>Entel</a:t>
            </a:r>
            <a:r>
              <a:rPr lang="en-US" sz="2000" dirty="0"/>
              <a:t> LTE Band B2 at </a:t>
            </a:r>
            <a:r>
              <a:rPr lang="en-US" sz="2000" dirty="0" err="1"/>
              <a:t>Lausana</a:t>
            </a:r>
            <a:r>
              <a:rPr lang="en-US" sz="2000" dirty="0"/>
              <a:t> Plaza</a:t>
            </a:r>
            <a:br>
              <a:rPr lang="en-US" sz="2000" dirty="0"/>
            </a:br>
            <a:r>
              <a:rPr lang="en-US" sz="1600" dirty="0"/>
              <a:t>Lat: -33.327105, Long: -70.504799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6C7F25-868B-40A1-9481-12D10ED5A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E28890-3123-4B78-AC04-049D0BA92FBF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A6B546-4108-4773-9CCF-F9D2135A3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5B0CAF-3E88-4303-814D-EF8AB091D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670E51-5569-43FD-9EEE-05350E1774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3049" y="1709737"/>
            <a:ext cx="2762250" cy="34385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DD0054A-E8DD-4185-AA21-B6C416A6FB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599" y="1522412"/>
            <a:ext cx="4942449" cy="434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6331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57BBD-1DD3-4F38-BB9D-07E4849BA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4473" y="609600"/>
            <a:ext cx="7139152" cy="835024"/>
          </a:xfrm>
        </p:spPr>
        <p:txBody>
          <a:bodyPr/>
          <a:lstStyle/>
          <a:p>
            <a:br>
              <a:rPr lang="en-US" sz="2000" b="1" dirty="0"/>
            </a:br>
            <a:br>
              <a:rPr lang="en-US" sz="2000" b="1" dirty="0"/>
            </a:br>
            <a:br>
              <a:rPr lang="en-US" sz="2000" dirty="0"/>
            </a:br>
            <a:r>
              <a:rPr lang="en-US" sz="2000" dirty="0" err="1"/>
              <a:t>Entel</a:t>
            </a:r>
            <a:r>
              <a:rPr lang="en-US" sz="2000" dirty="0"/>
              <a:t> LTE Near Cell for B7, B28</a:t>
            </a:r>
            <a:br>
              <a:rPr lang="en-US" sz="2000" dirty="0"/>
            </a:br>
            <a:r>
              <a:rPr lang="en-US" sz="1600" dirty="0"/>
              <a:t>Lat: -33.354434, Long: -70.526526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5E72AB-0881-438C-B17A-FB729895F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E28890-3123-4B78-AC04-049D0BA92FBF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3CC0DC-F8DA-43A7-9D47-F35F9802E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992A84-AC0B-4B7C-BBC8-5D992B24B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8E6188-35FC-43B3-A73E-5311BB998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473" y="1945067"/>
            <a:ext cx="6608928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992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B4D94-90B6-468E-87F7-00D4C6158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LTE Cell edge location for WOM, Movistar, Claro operator</a:t>
            </a:r>
            <a:br>
              <a:rPr lang="en-US" sz="2000" dirty="0"/>
            </a:br>
            <a:r>
              <a:rPr lang="en-US" sz="1600" dirty="0"/>
              <a:t>Lat: -33.326054, Long: -70.504027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F32861-E4F7-4887-8711-E0EB9B3BF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E28890-3123-4B78-AC04-049D0BA92FBF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B15DBB-9AD6-4D17-B019-E40D58EF4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BB00A-9882-4C69-A31A-0DA5F1710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5BF35B-04D1-46ED-A81E-45AACBC7F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013" y="1905000"/>
            <a:ext cx="7010399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589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042A4-3C74-43A3-93AC-C3F6A7F27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194" y="389412"/>
            <a:ext cx="7313612" cy="1143000"/>
          </a:xfrm>
        </p:spPr>
        <p:txBody>
          <a:bodyPr/>
          <a:lstStyle/>
          <a:p>
            <a:r>
              <a:rPr lang="en-US" sz="2000" dirty="0"/>
              <a:t>LTE Near cell location for </a:t>
            </a:r>
            <a:r>
              <a:rPr lang="en-US" sz="2000" dirty="0" err="1"/>
              <a:t>Entel</a:t>
            </a:r>
            <a:r>
              <a:rPr lang="en-US" sz="2000" dirty="0"/>
              <a:t>, WOM, Claro and Movistar operator</a:t>
            </a:r>
            <a:br>
              <a:rPr lang="en-US" sz="2000" dirty="0"/>
            </a:br>
            <a:r>
              <a:rPr lang="en-US" sz="1600" dirty="0"/>
              <a:t>Lat: -33.377060, Long: -70.536726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89F1992C-EBDE-4EAB-A033-1EB5C1842B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6400" y="1782288"/>
            <a:ext cx="6553200" cy="41148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FC996C-9369-4C7A-864F-B272CF61D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E28890-3123-4B78-AC04-049D0BA92FBF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B52201-F76E-4E9B-8F8E-81F90DFD3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FD9FD-E9D2-4412-ACE2-32CA0FDA8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8058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A671F-80D4-400A-8C0C-BFBBD69C6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err="1"/>
              <a:t>Entel</a:t>
            </a:r>
            <a:r>
              <a:rPr lang="en-US" sz="2000" dirty="0"/>
              <a:t> IRAT reselection location LTE &gt; UTRAN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C7293E-6100-4061-9677-3939A19B1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E28890-3123-4B78-AC04-049D0BA92FBF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DCA78D-65C8-4D6E-9BF2-738741D28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9C60E-1731-4AE9-A841-2788B3FC7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555DAE9-F9E1-4CE0-9D20-8F9E50B485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9143" y="1795152"/>
            <a:ext cx="3085714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6693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CC091-0F84-4A2A-BEF5-109573007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5719" y="304799"/>
            <a:ext cx="7277905" cy="1169159"/>
          </a:xfrm>
        </p:spPr>
        <p:txBody>
          <a:bodyPr/>
          <a:lstStyle/>
          <a:p>
            <a:r>
              <a:rPr lang="en-US" sz="2000" dirty="0"/>
              <a:t>WOM SRVCC to UTRAN cell location</a:t>
            </a:r>
            <a:br>
              <a:rPr lang="en-US" sz="2000" dirty="0"/>
            </a:br>
            <a:r>
              <a:rPr lang="en-US" sz="2000" dirty="0"/>
              <a:t>Lat: -33.352769, -70.518512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435872-8629-4C0D-954E-2666F7C39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E28890-3123-4B78-AC04-049D0BA92FBF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AD5AC4-D6F1-4BA0-97BA-8D415B930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484E39-5F25-44F4-A9C5-847982291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546F046-7E68-46D2-AE80-39CB427B19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828800"/>
            <a:ext cx="6324600" cy="419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4002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2E01B-C3A5-46C3-A738-3363EA57F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799" y="685799"/>
            <a:ext cx="7235825" cy="758825"/>
          </a:xfrm>
        </p:spPr>
        <p:txBody>
          <a:bodyPr>
            <a:normAutofit fontScale="90000"/>
          </a:bodyPr>
          <a:lstStyle/>
          <a:p>
            <a:r>
              <a:rPr lang="en-US" sz="2000" dirty="0"/>
              <a:t>Claro, Movistar SRVCC to UTRAN location at </a:t>
            </a:r>
            <a:r>
              <a:rPr lang="en-US" sz="2000" dirty="0" err="1"/>
              <a:t>Lausana</a:t>
            </a:r>
            <a:r>
              <a:rPr lang="en-US" sz="2000" dirty="0"/>
              <a:t> Plaza –B2</a:t>
            </a:r>
            <a:br>
              <a:rPr lang="en-US" sz="2000" dirty="0"/>
            </a:br>
            <a:r>
              <a:rPr lang="en-US" sz="1600" dirty="0"/>
              <a:t>Lat; -33.327512, Long: -70.504938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798E1-ECFB-42AF-B112-B6E1BDD0B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E28890-3123-4B78-AC04-049D0BA92FBF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83C86E-8468-4C94-8BAD-17E4EE6D9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896B17-ED85-455F-8E02-7FB32C490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97C8DB-82F7-4FAC-B1A2-71D31EDC52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799" y="1719669"/>
            <a:ext cx="6700497" cy="425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2263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5E458-9A81-4FD6-9DAF-75BD053A1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Drive route Mixed coverage</a:t>
            </a:r>
            <a:br>
              <a:rPr lang="en-US" sz="2000" dirty="0"/>
            </a:br>
            <a:r>
              <a:rPr lang="en-US" sz="2000" dirty="0"/>
              <a:t>Casa </a:t>
            </a:r>
            <a:r>
              <a:rPr lang="en-US" sz="2000" dirty="0" err="1"/>
              <a:t>Matriz</a:t>
            </a:r>
            <a:r>
              <a:rPr lang="en-US" sz="2000" dirty="0"/>
              <a:t> &gt; </a:t>
            </a:r>
            <a:r>
              <a:rPr lang="en-US" sz="2000" dirty="0" err="1"/>
              <a:t>Falabella</a:t>
            </a:r>
            <a:endParaRPr lang="en-US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42FBE3-BDA4-4CDF-A4B3-2913FE969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E28890-3123-4B78-AC04-049D0BA92FBF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D2BBA-C91A-4A9A-B806-6407B16A3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98998A-678D-41EC-9F5E-5B12AF0B0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727EED5-FB1B-4D29-A7E1-A4697629A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752600"/>
            <a:ext cx="66294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4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772180"/>
            <a:ext cx="9144000" cy="523220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Santiago</a:t>
            </a:r>
            <a:r>
              <a:rPr lang="en-US" sz="28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(Chile)</a:t>
            </a:r>
          </a:p>
        </p:txBody>
      </p:sp>
      <p:sp>
        <p:nvSpPr>
          <p:cNvPr id="17412" name="Rectangle 5"/>
          <p:cNvSpPr txBox="1">
            <a:spLocks noGrp="1" noChangeArrowheads="1"/>
          </p:cNvSpPr>
          <p:nvPr/>
        </p:nvSpPr>
        <p:spPr bwMode="auto">
          <a:xfrm>
            <a:off x="2514600" y="6208637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1400" dirty="0">
              <a:latin typeface="Calibri" pitchFamily="34" charset="0"/>
              <a:ea typeface="ヒラギノ角ゴ Pro W3" pitchFamily="124" charset="-128"/>
            </a:endParaRPr>
          </a:p>
        </p:txBody>
      </p:sp>
      <p:sp>
        <p:nvSpPr>
          <p:cNvPr id="17414" name="Rectangle 6"/>
          <p:cNvSpPr txBox="1">
            <a:spLocks noGrp="1" noChangeArrowheads="1"/>
          </p:cNvSpPr>
          <p:nvPr/>
        </p:nvSpPr>
        <p:spPr bwMode="auto">
          <a:xfrm>
            <a:off x="82296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graphicFrame>
        <p:nvGraphicFramePr>
          <p:cNvPr id="17556" name="Group 1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624344"/>
              </p:ext>
            </p:extLst>
          </p:nvPr>
        </p:nvGraphicFramePr>
        <p:xfrm>
          <a:off x="1943100" y="1632656"/>
          <a:ext cx="5257800" cy="3596640"/>
        </p:xfrm>
        <a:graphic>
          <a:graphicData uri="http://schemas.openxmlformats.org/drawingml/2006/table">
            <a:tbl>
              <a:tblPr/>
              <a:tblGrid>
                <a:gridCol w="2652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5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Country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Chile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Continent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America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City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Santiago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Time Zone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GMT -4 Hour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International Dialing Code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+56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VISA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 NEED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VISA Duration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90 days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VISA Fees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VISA Requirements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Yellow Fever Vaccination Certificate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Not Required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61680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4C7ED-B92B-4CB7-A8B0-191617D80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Drive Route Mixed coverage El Rodeo &gt; </a:t>
            </a:r>
            <a:r>
              <a:rPr lang="en-US" sz="2000" dirty="0" err="1"/>
              <a:t>Lausana</a:t>
            </a:r>
            <a:r>
              <a:rPr lang="en-US" sz="2000" dirty="0"/>
              <a:t> Plaza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5C9B4E-28E3-4B07-97EA-5CFAC91F0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E28890-3123-4B78-AC04-049D0BA92FBF}" type="datetime1">
              <a:rPr lang="en-GB" smtClean="0"/>
              <a:pPr>
                <a:defRPr/>
              </a:pPr>
              <a:t>05/10/2020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E93189-13E2-47CB-A3FD-29AB19CB5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3718BF-F23A-41E2-AE16-ECDABAEC5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1EE88FD-9839-458C-BCC5-7812D3C98D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013" y="1705048"/>
            <a:ext cx="6859587" cy="435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9208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830388" y="1827213"/>
            <a:ext cx="7313612" cy="411480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600" dirty="0">
                <a:solidFill>
                  <a:srgbClr val="002060"/>
                </a:solidFill>
              </a:rPr>
              <a:t>Thank </a:t>
            </a:r>
            <a:r>
              <a:rPr lang="en-US" sz="3600" dirty="0">
                <a:solidFill>
                  <a:srgbClr val="002060"/>
                </a:solidFill>
                <a:latin typeface="+mj-lt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1322938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200400"/>
            <a:ext cx="7313612" cy="1143000"/>
          </a:xfrm>
        </p:spPr>
        <p:txBody>
          <a:bodyPr/>
          <a:lstStyle/>
          <a:p>
            <a:r>
              <a:rPr lang="en-US" dirty="0"/>
              <a:t>	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9423373"/>
              </p:ext>
            </p:extLst>
          </p:nvPr>
        </p:nvGraphicFramePr>
        <p:xfrm>
          <a:off x="1095022" y="2460978"/>
          <a:ext cx="1571978" cy="9220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9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7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2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69">
                <a:tc>
                  <a:txBody>
                    <a:bodyPr/>
                    <a:lstStyle/>
                    <a:p>
                      <a:pPr algn="ctr" rtl="0" fontAlgn="ctr"/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555">
                <a:tc>
                  <a:txBody>
                    <a:bodyPr/>
                    <a:lstStyle/>
                    <a:p>
                      <a:pPr algn="ctr" rtl="0" fontAlgn="ctr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740">
                <a:tc>
                  <a:txBody>
                    <a:bodyPr/>
                    <a:lstStyle/>
                    <a:p>
                      <a:pPr algn="ctr" rtl="0" fontAlgn="ctr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059">
                <a:tc>
                  <a:txBody>
                    <a:bodyPr/>
                    <a:lstStyle/>
                    <a:p>
                      <a:pPr algn="ctr" rtl="0" fontAlgn="ctr"/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600200" y="908464"/>
            <a:ext cx="39036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Operators in Chile</a:t>
            </a:r>
            <a:endParaRPr lang="en-IN" sz="3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2A949FA-1ACA-4A17-8318-66E7A2C392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283278"/>
              </p:ext>
            </p:extLst>
          </p:nvPr>
        </p:nvGraphicFramePr>
        <p:xfrm>
          <a:off x="838200" y="2228850"/>
          <a:ext cx="8075612" cy="37177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6800">
                  <a:extLst>
                    <a:ext uri="{9D8B030D-6E8A-4147-A177-3AD203B41FA5}">
                      <a16:colId xmlns:a16="http://schemas.microsoft.com/office/drawing/2014/main" val="3085839445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744208078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418192052"/>
                    </a:ext>
                  </a:extLst>
                </a:gridCol>
                <a:gridCol w="3884612">
                  <a:extLst>
                    <a:ext uri="{9D8B030D-6E8A-4147-A177-3AD203B41FA5}">
                      <a16:colId xmlns:a16="http://schemas.microsoft.com/office/drawing/2014/main" val="2665116028"/>
                    </a:ext>
                  </a:extLst>
                </a:gridCol>
              </a:tblGrid>
              <a:tr h="67064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>
                          <a:effectLst/>
                        </a:rPr>
                        <a:t>MCC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>
                          <a:effectLst/>
                        </a:rPr>
                        <a:t>MNC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>
                          <a:effectLst/>
                        </a:rPr>
                        <a:t>Operator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Bands (MHz)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extLst>
                  <a:ext uri="{0D108BD9-81ED-4DB2-BD59-A6C34878D82A}">
                    <a16:rowId xmlns:a16="http://schemas.microsoft.com/office/drawing/2014/main" val="752485143"/>
                  </a:ext>
                </a:extLst>
              </a:tr>
              <a:tr h="77543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730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Lucida Sans Unicode" panose="020B0602030504020204" pitchFamily="34" charset="0"/>
                        </a:rPr>
                        <a:t>1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ENTEL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GSM 900/1900, WCDMA 900/1900, LTE  700/2600/1900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extLst>
                  <a:ext uri="{0D108BD9-81ED-4DB2-BD59-A6C34878D82A}">
                    <a16:rowId xmlns:a16="http://schemas.microsoft.com/office/drawing/2014/main" val="1278964286"/>
                  </a:ext>
                </a:extLst>
              </a:tr>
              <a:tr h="7417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730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2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MOVISTAR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GSM 850/1900, WCDMA 850/1900, LTE  700/2600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extLst>
                  <a:ext uri="{0D108BD9-81ED-4DB2-BD59-A6C34878D82A}">
                    <a16:rowId xmlns:a16="http://schemas.microsoft.com/office/drawing/2014/main" val="346247850"/>
                  </a:ext>
                </a:extLst>
              </a:tr>
              <a:tr h="76495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730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3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CLARO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>
                          <a:effectLst/>
                        </a:rPr>
                        <a:t>GSM 850/1900, WCDMA 850/1900, LTE  700/2600/1900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  <a:p>
                      <a:pPr algn="ctr" rtl="0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extLst>
                  <a:ext uri="{0D108BD9-81ED-4DB2-BD59-A6C34878D82A}">
                    <a16:rowId xmlns:a16="http://schemas.microsoft.com/office/drawing/2014/main" val="3043856018"/>
                  </a:ext>
                </a:extLst>
              </a:tr>
              <a:tr h="76495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730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9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WOM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>
                          <a:effectLst/>
                        </a:rPr>
                        <a:t>GSM 850/1900, WCDMA 850/1900/1700/2100, LTE  700/2600/1700/2100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extLst>
                  <a:ext uri="{0D108BD9-81ED-4DB2-BD59-A6C34878D82A}">
                    <a16:rowId xmlns:a16="http://schemas.microsoft.com/office/drawing/2014/main" val="28949627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59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419100"/>
            <a:ext cx="7540625" cy="1143000"/>
          </a:xfrm>
        </p:spPr>
        <p:txBody>
          <a:bodyPr/>
          <a:lstStyle/>
          <a:p>
            <a:r>
              <a:rPr lang="en-US" dirty="0"/>
              <a:t>  Operators and Related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76400"/>
            <a:ext cx="7616825" cy="43434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All the operators are having FDD LTE implementation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ENTEL- Supports VoLTE,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VoWifi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, LTE, CA, WCDMA and 2G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MOVISTAR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- Supports VoLTE,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VoWifi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, LTE, CA,WCDMA and 2G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CLARO-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Supports VoLTE,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VoWifi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, LTE, CA, WCDMA and 2G</a:t>
            </a:r>
          </a:p>
          <a:p>
            <a:pPr marL="0" indent="0">
              <a:buNone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WOM-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Supports VoLTE,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ViLTE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VoWifi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, LTE, WCDMA and 2G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MMS not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supported by all  operators.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674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Info of Operators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ts val="1000"/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</a:rPr>
              <a:t>Movistar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 and </a:t>
            </a:r>
            <a:r>
              <a:rPr lang="en-US" sz="1600" b="1" dirty="0" err="1">
                <a:solidFill>
                  <a:srgbClr val="000000"/>
                </a:solidFill>
                <a:latin typeface="Calibri" panose="020F0502020204030204" pitchFamily="34" charset="0"/>
              </a:rPr>
              <a:t>Entel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 remain the market leaders, with a similar market share, while Claro accounts for about a quarter of the market</a:t>
            </a:r>
          </a:p>
          <a:p>
            <a:pPr>
              <a:buSzPts val="1000"/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</a:rPr>
              <a:t>WOM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 extends roaming agreement with </a:t>
            </a:r>
            <a:r>
              <a:rPr lang="en-US" sz="1600" dirty="0" err="1">
                <a:solidFill>
                  <a:srgbClr val="000000"/>
                </a:solidFill>
                <a:latin typeface="Calibri" panose="020F0502020204030204" pitchFamily="34" charset="0"/>
              </a:rPr>
              <a:t>Entel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 for LTE services.</a:t>
            </a:r>
          </a:p>
          <a:p>
            <a:pPr marL="0" indent="0">
              <a:buNone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Movistar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and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Entel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extend LTE-A capabilities.</a:t>
            </a:r>
          </a:p>
          <a:p>
            <a:pPr marL="0" indent="0">
              <a:buNone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98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USSD codes for balance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All Carrier balance check: *103#</a:t>
            </a:r>
          </a:p>
          <a:p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591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816" y="304800"/>
            <a:ext cx="7313612" cy="1143000"/>
          </a:xfrm>
        </p:spPr>
        <p:txBody>
          <a:bodyPr/>
          <a:lstStyle/>
          <a:p>
            <a:r>
              <a:rPr lang="en-US" dirty="0"/>
              <a:t>Supplementary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ALL carrier support Call forwarding, Call Waiting </a:t>
            </a:r>
          </a:p>
          <a:p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Claro doesn’t support call barring.</a:t>
            </a:r>
          </a:p>
          <a:p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039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en-US" sz="2800" dirty="0"/>
              <a:t>MCC MNC for Santiago/Chile Operators:-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0013" y="1827213"/>
            <a:ext cx="7313612" cy="3506787"/>
          </a:xfrm>
        </p:spPr>
        <p:txBody>
          <a:bodyPr/>
          <a:lstStyle/>
          <a:p>
            <a:r>
              <a:rPr lang="en-US" sz="1400" dirty="0"/>
              <a:t>MCC MNC for </a:t>
            </a:r>
            <a:r>
              <a:rPr lang="en-US" sz="1400" dirty="0" err="1"/>
              <a:t>Entel</a:t>
            </a:r>
            <a:r>
              <a:rPr lang="en-US" sz="1400" dirty="0"/>
              <a:t> 2G/3G/4G: 730 01</a:t>
            </a:r>
          </a:p>
          <a:p>
            <a:r>
              <a:rPr lang="en-US" sz="1400" dirty="0"/>
              <a:t>MCC MNC for Movistar 2G/3G/4G: 730 02</a:t>
            </a:r>
          </a:p>
          <a:p>
            <a:r>
              <a:rPr lang="en-US" sz="1400" dirty="0"/>
              <a:t>MCC MNC for Claro 2G/3G/4G: 730 03</a:t>
            </a:r>
          </a:p>
          <a:p>
            <a:r>
              <a:rPr lang="en-US" sz="1400" dirty="0"/>
              <a:t>MCC MNC for WOM 2G/3G/4G: 730 09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509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772180"/>
            <a:ext cx="9144000" cy="523220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RSRP Criteria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28600" y="1408113"/>
            <a:ext cx="6705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4039" name="Rectangle 6"/>
          <p:cNvSpPr txBox="1">
            <a:spLocks noGrp="1" noChangeArrowheads="1"/>
          </p:cNvSpPr>
          <p:nvPr/>
        </p:nvSpPr>
        <p:spPr bwMode="auto">
          <a:xfrm>
            <a:off x="83820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sp>
        <p:nvSpPr>
          <p:cNvPr id="10" name="Content Placeholder 1"/>
          <p:cNvSpPr txBox="1">
            <a:spLocks/>
          </p:cNvSpPr>
          <p:nvPr/>
        </p:nvSpPr>
        <p:spPr>
          <a:xfrm>
            <a:off x="457200" y="1524000"/>
            <a:ext cx="8458200" cy="4191000"/>
          </a:xfrm>
          <a:prstGeom prst="rect">
            <a:avLst/>
          </a:prstGeom>
        </p:spPr>
        <p:txBody>
          <a:bodyPr/>
          <a:lstStyle>
            <a:lvl1pPr marL="365125" indent="-255588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Font typeface="Wingdings 3" pitchFamily="18" charset="2"/>
              <a:buNone/>
            </a:pPr>
            <a:endParaRPr lang="en-US" sz="2400" b="1" dirty="0">
              <a:latin typeface="Calibri" pitchFamily="34" charset="0"/>
              <a:cs typeface="Calibri" pitchFamily="34" charset="0"/>
            </a:endParaRPr>
          </a:p>
          <a:p>
            <a:pPr marL="109537" indent="0">
              <a:buFont typeface="Wingdings 3" pitchFamily="18" charset="2"/>
              <a:buNone/>
            </a:pPr>
            <a:endParaRPr lang="en-US" sz="2400" b="1" dirty="0"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Near Cell	</a:t>
            </a:r>
            <a:r>
              <a:rPr lang="en-US" sz="2400" dirty="0"/>
              <a:t>:-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Stationary: RSRP : -55dbm to -85dbm   </a:t>
            </a:r>
          </a:p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Cell Edge	</a:t>
            </a:r>
            <a:r>
              <a:rPr lang="en-US" sz="2400" dirty="0"/>
              <a:t>:-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Stationary: RSRP : -95dbm to -110dbm   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Mixed</a:t>
            </a:r>
            <a:r>
              <a:rPr lang="en-US" sz="2400" dirty="0"/>
              <a:t>	:-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Mobility: RSRP    : -55dbm to -120dbm</a:t>
            </a:r>
            <a:endParaRPr lang="en-US" sz="20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779232"/>
      </p:ext>
    </p:extLst>
  </p:cSld>
  <p:clrMapOvr>
    <a:masterClrMapping/>
  </p:clrMapOvr>
</p:sld>
</file>

<file path=ppt/theme/theme1.xml><?xml version="1.0" encoding="utf-8"?>
<a:theme xmlns:a="http://schemas.openxmlformats.org/drawingml/2006/main" name="Eclipse">
  <a:themeElements>
    <a:clrScheme name="E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Eclips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clipse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18329</TotalTime>
  <Words>603</Words>
  <Application>Microsoft Office PowerPoint</Application>
  <PresentationFormat>On-screen Show (4:3)</PresentationFormat>
  <Paragraphs>151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3" baseType="lpstr">
      <vt:lpstr>Arial</vt:lpstr>
      <vt:lpstr>Arial</vt:lpstr>
      <vt:lpstr>Calibri</vt:lpstr>
      <vt:lpstr>Cambria</vt:lpstr>
      <vt:lpstr>Century Gothic</vt:lpstr>
      <vt:lpstr>Lucida Grande</vt:lpstr>
      <vt:lpstr>Lucida Sans Unicode</vt:lpstr>
      <vt:lpstr>Times New Roman</vt:lpstr>
      <vt:lpstr>Verdana</vt:lpstr>
      <vt:lpstr>Wingdings</vt:lpstr>
      <vt:lpstr>Wingdings 3</vt:lpstr>
      <vt:lpstr>Eclipse</vt:lpstr>
      <vt:lpstr>             MARQUIS TECHNOLOGIES  </vt:lpstr>
      <vt:lpstr>PowerPoint Presentation</vt:lpstr>
      <vt:lpstr> </vt:lpstr>
      <vt:lpstr>  Operators and Related Information</vt:lpstr>
      <vt:lpstr>General Info of Operators</vt:lpstr>
      <vt:lpstr>USSD codes for balance check</vt:lpstr>
      <vt:lpstr>Supplementary Services</vt:lpstr>
      <vt:lpstr>MCC MNC for Santiago/Chile Operators:-</vt:lpstr>
      <vt:lpstr>PowerPoint Presentation</vt:lpstr>
      <vt:lpstr>PowerPoint Presentation</vt:lpstr>
      <vt:lpstr>Out of Service location for all operators: Basement of Hotel Plaza el Bosque Ebro: Lat: -33.415016, Long: -70.602103</vt:lpstr>
      <vt:lpstr>Cell edge location for Entel LTE Band B2 at Lausana Plaza Lat: -33.327105, Long: -70.504799</vt:lpstr>
      <vt:lpstr>   Entel LTE Near Cell for B7, B28 Lat: -33.354434, Long: -70.526526</vt:lpstr>
      <vt:lpstr>LTE Cell edge location for WOM, Movistar, Claro operator Lat: -33.326054, Long: -70.504027</vt:lpstr>
      <vt:lpstr>LTE Near cell location for Entel, WOM, Claro and Movistar operator Lat: -33.377060, Long: -70.536726</vt:lpstr>
      <vt:lpstr>Entel IRAT reselection location LTE &gt; UTRAN</vt:lpstr>
      <vt:lpstr>WOM SRVCC to UTRAN cell location Lat: -33.352769, -70.518512</vt:lpstr>
      <vt:lpstr>Claro, Movistar SRVCC to UTRAN location at Lausana Plaza –B2 Lat; -33.327512, Long: -70.504938</vt:lpstr>
      <vt:lpstr>Drive route Mixed coverage Casa Matriz &gt; Falabella</vt:lpstr>
      <vt:lpstr>Drive Route Mixed coverage El Rodeo &gt; Lausana Plaza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MARQUIS TECHNOLOGIES</dc:title>
  <dc:subject>Marketing Presentation</dc:subject>
  <dc:creator>Kailash</dc:creator>
  <cp:lastModifiedBy>Abhishek Maurya</cp:lastModifiedBy>
  <cp:revision>926</cp:revision>
  <dcterms:created xsi:type="dcterms:W3CDTF">2007-12-16T16:40:02Z</dcterms:created>
  <dcterms:modified xsi:type="dcterms:W3CDTF">2020-10-05T09:57:48Z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e2b618e5-1b3e-44f6-a836-33fd5c4d5e5c</vt:lpwstr>
  </property>
  <property fmtid="{D5CDD505-2E9C-101B-9397-08002B2CF9AE}" pid="3" name="NokiaConfidentiality">
    <vt:lpwstr>Personal</vt:lpwstr>
  </property>
</Properties>
</file>