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6"/>
  </p:notesMasterIdLst>
  <p:handoutMasterIdLst>
    <p:handoutMasterId r:id="rId17"/>
  </p:handoutMasterIdLst>
  <p:sldIdLst>
    <p:sldId id="343" r:id="rId2"/>
    <p:sldId id="456" r:id="rId3"/>
    <p:sldId id="405" r:id="rId4"/>
    <p:sldId id="406" r:id="rId5"/>
    <p:sldId id="440" r:id="rId6"/>
    <p:sldId id="457" r:id="rId7"/>
    <p:sldId id="454" r:id="rId8"/>
    <p:sldId id="472" r:id="rId9"/>
    <p:sldId id="475" r:id="rId10"/>
    <p:sldId id="476" r:id="rId11"/>
    <p:sldId id="477" r:id="rId12"/>
    <p:sldId id="478" r:id="rId13"/>
    <p:sldId id="470" r:id="rId14"/>
    <p:sldId id="479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533" autoAdjust="0"/>
  </p:normalViewPr>
  <p:slideViewPr>
    <p:cSldViewPr>
      <p:cViewPr varScale="1">
        <p:scale>
          <a:sx n="61" d="100"/>
          <a:sy n="61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Routes</a:t>
            </a:r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-</a:t>
            </a:r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 Johannesburg/South Africa</a:t>
            </a: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811565"/>
          </a:xfrm>
        </p:spPr>
        <p:txBody>
          <a:bodyPr/>
          <a:lstStyle/>
          <a:p>
            <a:br>
              <a:rPr lang="de-DE" sz="3200" b="1" u="sng" dirty="0"/>
            </a:b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Spot for Vodacom operator: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53C13C-BDAA-4CB5-8A43-C5FDD0EC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7987"/>
            <a:ext cx="8367712" cy="3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811565"/>
          </a:xfrm>
        </p:spPr>
        <p:txBody>
          <a:bodyPr/>
          <a:lstStyle/>
          <a:p>
            <a:br>
              <a:rPr lang="de-DE" sz="3200" b="1" u="sng" dirty="0"/>
            </a:b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Spot for Vodacom operator: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9483B-818C-46E6-B46B-66347277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57400"/>
            <a:ext cx="8153400" cy="3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811565"/>
          </a:xfrm>
        </p:spPr>
        <p:txBody>
          <a:bodyPr/>
          <a:lstStyle/>
          <a:p>
            <a:br>
              <a:rPr lang="de-DE" sz="3200" b="1" u="sng" dirty="0"/>
            </a:b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Vodacom 5G to 4G Handover point: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5E21C-50E9-45CD-8704-064304A68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590905"/>
            <a:ext cx="7313612" cy="3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4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9C198-6091-400F-9A91-285F6AA9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00" y="1717362"/>
            <a:ext cx="7313612" cy="4504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77B660-6AEC-498A-8B8D-472EDBA6DDDC}"/>
              </a:ext>
            </a:extLst>
          </p:cNvPr>
          <p:cNvSpPr/>
          <p:nvPr/>
        </p:nvSpPr>
        <p:spPr>
          <a:xfrm>
            <a:off x="1372000" y="1023882"/>
            <a:ext cx="5672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Vodacom NR Cell Handover Route: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3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157C4-D17B-460C-9AEF-C76AA6FC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7EA92-7E3D-460A-B8A5-EA437FBE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E5D18-DFC1-4F7C-B94E-4A73AE8D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AC991-40F7-46D0-AD9A-EC2BE2330C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DD65C-E43E-478A-A962-7965399036C7}"/>
              </a:ext>
            </a:extLst>
          </p:cNvPr>
          <p:cNvSpPr/>
          <p:nvPr/>
        </p:nvSpPr>
        <p:spPr>
          <a:xfrm>
            <a:off x="2674238" y="2967335"/>
            <a:ext cx="3795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0742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Johannesburg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South Africa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16953"/>
              </p:ext>
            </p:extLst>
          </p:nvPr>
        </p:nvGraphicFramePr>
        <p:xfrm>
          <a:off x="1943100" y="1632656"/>
          <a:ext cx="5257800" cy="167640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South Africa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Africa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Johannesburg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+2 Hour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+27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423373"/>
              </p:ext>
            </p:extLst>
          </p:nvPr>
        </p:nvGraphicFramePr>
        <p:xfrm>
          <a:off x="1095022" y="2460978"/>
          <a:ext cx="1571978" cy="92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469"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55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40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59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534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Operators in South Africa</a:t>
            </a:r>
            <a:endParaRPr lang="en-IN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A949FA-1ACA-4A17-8318-66E7A2C39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34273"/>
              </p:ext>
            </p:extLst>
          </p:nvPr>
        </p:nvGraphicFramePr>
        <p:xfrm>
          <a:off x="838200" y="2228850"/>
          <a:ext cx="8075612" cy="3802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0858394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442080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18192052"/>
                    </a:ext>
                  </a:extLst>
                </a:gridCol>
                <a:gridCol w="3884612">
                  <a:extLst>
                    <a:ext uri="{9D8B030D-6E8A-4147-A177-3AD203B41FA5}">
                      <a16:colId xmlns:a16="http://schemas.microsoft.com/office/drawing/2014/main" val="2665116028"/>
                    </a:ext>
                  </a:extLst>
                </a:gridCol>
              </a:tblGrid>
              <a:tr h="670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MCC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MNC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Operator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Bands (MHz)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752485143"/>
                  </a:ext>
                </a:extLst>
              </a:tr>
              <a:tr h="775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655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10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MTN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GSM: 900, 1800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WCDMA: B1, B8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LTE: B1/3/7/8/20/28， B38/41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5G NR: Band 78, Band1</a:t>
                      </a: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1278964286"/>
                  </a:ext>
                </a:extLst>
              </a:tr>
              <a:tr h="741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655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Vodacom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GSM: 900, 1800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WCDMA: B1, B8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LTE: B1/3/8, B38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5G NR: Band 78</a:t>
                      </a: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346247850"/>
                  </a:ext>
                </a:extLst>
              </a:tr>
              <a:tr h="764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655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02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Telkom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GSM: 900（roaming in Vodacom）, 1800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WCDMA: B1, B8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LTE: B1/3, B40</a:t>
                      </a: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2894962729"/>
                  </a:ext>
                </a:extLst>
              </a:tr>
              <a:tr h="764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655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05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Cell C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GSM: 900, 1800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WCDMA: B1, B8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LTE: B1/3</a:t>
                      </a: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358629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Related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917" y="1588376"/>
            <a:ext cx="7616825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MTN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5G(NSA),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Vodacom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5G(NSA),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Telkom-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Cell C-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codes for balance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MTN balance check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: *136#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Vodacom balance check: *135#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Telkom balance check: *188#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Cell C balance check: *101#, *147#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811565"/>
          </a:xfrm>
        </p:spPr>
        <p:txBody>
          <a:bodyPr/>
          <a:lstStyle/>
          <a:p>
            <a:br>
              <a:rPr lang="de-DE" sz="3200" b="1" u="sng" dirty="0"/>
            </a:b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Spot for MTN operator: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5E405-0692-4933-8E45-6B83A72F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9" y="1519476"/>
            <a:ext cx="8400572" cy="427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25" y="560035"/>
            <a:ext cx="7607300" cy="624239"/>
          </a:xfrm>
        </p:spPr>
        <p:txBody>
          <a:bodyPr/>
          <a:lstStyle/>
          <a:p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Spot for MTN operator</a:t>
            </a:r>
            <a:r>
              <a:rPr lang="de-DE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EB30B-FE41-490E-BBCF-DC003590A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500187"/>
            <a:ext cx="8620125" cy="44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4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r>
              <a:rPr lang="de-DE" sz="2800" b="1" u="sng" dirty="0"/>
              <a:t>MTN 5G to 4G Handover Route: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570F4-1869-4EC0-835E-0BD9CCF0A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0293"/>
            <a:ext cx="8305800" cy="3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24805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18410</TotalTime>
  <Words>274</Words>
  <Application>Microsoft Office PowerPoint</Application>
  <PresentationFormat>On-screen Show (4:3)</PresentationFormat>
  <Paragraphs>115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</vt:lpstr>
      <vt:lpstr>Calibri</vt:lpstr>
      <vt:lpstr>Cambria</vt:lpstr>
      <vt:lpstr>Century Gothic</vt:lpstr>
      <vt:lpstr>Lucida Grande</vt:lpstr>
      <vt:lpstr>Lucida Sans Unicode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  Operators and Related Information</vt:lpstr>
      <vt:lpstr>USSD codes for balance check</vt:lpstr>
      <vt:lpstr>PowerPoint Presentation</vt:lpstr>
      <vt:lpstr> 5G Spot for MTN operator:</vt:lpstr>
      <vt:lpstr>5G Spot for MTN operator:</vt:lpstr>
      <vt:lpstr>MTN 5G to 4G Handover Route:</vt:lpstr>
      <vt:lpstr> 5G Spot for Vodacom operator:</vt:lpstr>
      <vt:lpstr> 5G Spot for Vodacom operator:</vt:lpstr>
      <vt:lpstr> Vodacom 5G to 4G Handover point: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Pritam Chauhan</cp:lastModifiedBy>
  <cp:revision>924</cp:revision>
  <dcterms:created xsi:type="dcterms:W3CDTF">2007-12-16T16:40:02Z</dcterms:created>
  <dcterms:modified xsi:type="dcterms:W3CDTF">2020-09-30T14:57:01Z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e2b618e5-1b3e-44f6-a836-33fd5c4d5e5c</vt:lpwstr>
  </property>
  <property fmtid="{D5CDD505-2E9C-101B-9397-08002B2CF9AE}" pid="3" name="NokiaConfidentiality">
    <vt:lpwstr>Personal</vt:lpwstr>
  </property>
</Properties>
</file>