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8" r:id="rId1"/>
  </p:sldMasterIdLst>
  <p:notesMasterIdLst>
    <p:notesMasterId r:id="rId16"/>
  </p:notesMasterIdLst>
  <p:handoutMasterIdLst>
    <p:handoutMasterId r:id="rId17"/>
  </p:handoutMasterIdLst>
  <p:sldIdLst>
    <p:sldId id="343" r:id="rId2"/>
    <p:sldId id="456" r:id="rId3"/>
    <p:sldId id="405" r:id="rId4"/>
    <p:sldId id="425" r:id="rId5"/>
    <p:sldId id="530" r:id="rId6"/>
    <p:sldId id="488" r:id="rId7"/>
    <p:sldId id="426" r:id="rId8"/>
    <p:sldId id="529" r:id="rId9"/>
    <p:sldId id="531" r:id="rId10"/>
    <p:sldId id="528" r:id="rId11"/>
    <p:sldId id="480" r:id="rId12"/>
    <p:sldId id="489" r:id="rId13"/>
    <p:sldId id="490" r:id="rId14"/>
    <p:sldId id="423" r:id="rId1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0917"/>
    <a:srgbClr val="9CBD26"/>
    <a:srgbClr val="464AB3"/>
    <a:srgbClr val="DCB328"/>
    <a:srgbClr val="BBBCBA"/>
    <a:srgbClr val="BCBCBC"/>
    <a:srgbClr val="05A2E6"/>
    <a:srgbClr val="A04B9F"/>
    <a:srgbClr val="006F6C"/>
    <a:srgbClr val="1979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9" autoAdjust="0"/>
    <p:restoredTop sz="94533" autoAdjust="0"/>
  </p:normalViewPr>
  <p:slideViewPr>
    <p:cSldViewPr>
      <p:cViewPr>
        <p:scale>
          <a:sx n="90" d="100"/>
          <a:sy n="90" d="100"/>
        </p:scale>
        <p:origin x="768" y="-4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0CF4591-258B-4342-AF7E-FFFDBCCC3A8E}" type="datetimeFigureOut">
              <a:rPr lang="en-US"/>
              <a:pPr>
                <a:defRPr/>
              </a:pPr>
              <a:t>10/19/2022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8212AE9-C339-4A59-A84B-59AC65068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6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2529304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E1CAF19C-EE0E-48EE-B6AA-454C66AF66BE}" type="datetimeFigureOut">
              <a:rPr lang="en-US"/>
              <a:pPr>
                <a:defRPr/>
              </a:pPr>
              <a:t>10/19/2022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A2277685-14D2-4D37-9422-8E32D9FB4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2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1687544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04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6017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4" descr="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5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D463E24-86A2-4270-96A6-002A083AA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A6000-92C3-4382-AE7C-CAEF63FE6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0E34C-4B11-4B81-B974-26E870CBA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497C9-781B-4B52-B3F8-162E806A6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0D3C94-B851-4B6E-B40D-5061259CF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667713-734E-4E09-8460-F85663CC87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82CB76-470D-42B2-AABA-1E3A3D57E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0F1541-EF90-4696-9A27-1F733DC57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A9D84-FC3E-4976-8DAB-8164F3E38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9B1BCB-74E9-4721-A0E0-13FFA1323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5A4848D-7419-4425-91F9-69D1A3604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36BBF65-8F27-4BBA-9A9F-29AE072AE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7" name="Picture 4" descr="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5" r:id="rId1"/>
    <p:sldLayoutId id="2147484380" r:id="rId2"/>
    <p:sldLayoutId id="2147484386" r:id="rId3"/>
    <p:sldLayoutId id="2147484387" r:id="rId4"/>
    <p:sldLayoutId id="2147484388" r:id="rId5"/>
    <p:sldLayoutId id="2147484389" r:id="rId6"/>
    <p:sldLayoutId id="2147484381" r:id="rId7"/>
    <p:sldLayoutId id="2147484390" r:id="rId8"/>
    <p:sldLayoutId id="2147484391" r:id="rId9"/>
    <p:sldLayoutId id="2147484382" r:id="rId10"/>
    <p:sldLayoutId id="2147484383" r:id="rId11"/>
  </p:sldLayoutIdLst>
  <p:transition>
    <p:wheel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quistech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ahoma" pitchFamily="34" charset="0"/>
              </a:rPr>
              <a:t>MARQUIS TECHNOLOGIES</a:t>
            </a:r>
            <a:b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imes New Roman" pitchFamily="18" charset="0"/>
              </a:rPr>
            </a:br>
            <a:br>
              <a:rPr lang="en-US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36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819400"/>
            <a:ext cx="7772400" cy="1200150"/>
          </a:xfrm>
        </p:spPr>
        <p:txBody>
          <a:bodyPr/>
          <a:lstStyle/>
          <a:p>
            <a:pPr marR="0" algn="ctr" eaLnBrk="1" hangingPunct="1"/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Drive Route</a:t>
            </a: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828800" y="5486400"/>
            <a:ext cx="259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br>
              <a:rPr lang="en-US" altLang="de-DE" sz="1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altLang="de-DE" sz="1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221" name="Picture 2" descr="C:\Documents and Settings\MT\Local Settings\Temporary Internet Files\Content.IE5\48WXOG2M\MC9004125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810000"/>
            <a:ext cx="1871663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629400" y="1177257"/>
            <a:ext cx="2362200" cy="15671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Airtel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Band: 40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 ID: 2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39150</a:t>
            </a: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RSRP:</a:t>
            </a:r>
            <a:r>
              <a:rPr lang="en-IN" sz="1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IN" sz="1600" b="1" dirty="0">
                <a:solidFill>
                  <a:srgbClr val="000000"/>
                </a:solidFill>
                <a:latin typeface="Calibri"/>
              </a:rPr>
              <a:t>-80dBm to -110dBm</a:t>
            </a:r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IN" sz="1600" dirty="0">
              <a:solidFill>
                <a:schemeClr val="tx1"/>
              </a:solidFill>
            </a:endParaRPr>
          </a:p>
        </p:txBody>
      </p:sp>
      <p:sp>
        <p:nvSpPr>
          <p:cNvPr id="12" name="AutoShape 4" descr="https://outlook.office.com/owa/service.svc/s/GetFileAttachment?id=AAMkADFiZGMxYzFkLTZkZjUtNDIzNC04ZGVmLTY0ZWE1NDU2MDlhMABGAAAAAAC3NTo5XLi2QKPJ%2FCiAlCerBwAl99qAwDjIQZvb%2BZ%2BGCahgAAAAAAEMAAAl99qAwDjIQZvb%2BZ%2BGCahgAAA8O0NFAAABEgAQAG2uCfsmHJlDrG1ip0IxyXk%3D&amp;X-OWA-CANARY=Fmn46LVNwE-ueYQF1vSYQsB5yAn6rtQYUWmRdrweIBL-B2SdCe7_RcHvFd-Z2elQ2OaE9tG-49s.&amp;isImagePreview=True"/>
          <p:cNvSpPr>
            <a:spLocks noChangeAspect="1" noChangeArrowheads="1"/>
          </p:cNvSpPr>
          <p:nvPr/>
        </p:nvSpPr>
        <p:spPr bwMode="auto">
          <a:xfrm>
            <a:off x="2109788" y="2428875"/>
            <a:ext cx="4924425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17EDAB-968E-4831-B6D5-13EC532ABFE0}"/>
              </a:ext>
            </a:extLst>
          </p:cNvPr>
          <p:cNvSpPr txBox="1"/>
          <p:nvPr/>
        </p:nvSpPr>
        <p:spPr>
          <a:xfrm>
            <a:off x="457200" y="685800"/>
            <a:ext cx="45771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dirty="0">
                <a:solidFill>
                  <a:srgbClr val="323130"/>
                </a:solidFill>
                <a:latin typeface="Calibri" panose="020F0502020204030204" pitchFamily="34" charset="0"/>
              </a:rPr>
              <a:t>SRVCC screenshots of all band with Network INFO. </a:t>
            </a:r>
            <a:endParaRPr lang="en-US" sz="2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BBF8B10-DB52-FA29-B322-A586ECE95A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89" y="1828800"/>
            <a:ext cx="6057811" cy="3958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641385"/>
      </p:ext>
    </p:extLst>
  </p:cSld>
  <p:clrMapOvr>
    <a:masterClrMapping/>
  </p:clrMapOvr>
  <p:transition>
    <p:whee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E285BA9-6D1D-4F3B-9009-757E8789E07C}"/>
              </a:ext>
            </a:extLst>
          </p:cNvPr>
          <p:cNvSpPr/>
          <p:nvPr/>
        </p:nvSpPr>
        <p:spPr>
          <a:xfrm>
            <a:off x="6477000" y="1670988"/>
            <a:ext cx="2666999" cy="16056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Airtel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 Handover: B40-B3-B40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39150-1800-39150</a:t>
            </a:r>
          </a:p>
          <a:p>
            <a:pPr algn="ctr"/>
            <a:endParaRPr lang="en-IN" sz="160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AA99B6-81BB-47F9-9948-5BFC5443F853}"/>
              </a:ext>
            </a:extLst>
          </p:cNvPr>
          <p:cNvSpPr txBox="1"/>
          <p:nvPr/>
        </p:nvSpPr>
        <p:spPr>
          <a:xfrm>
            <a:off x="378433" y="685800"/>
            <a:ext cx="45771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dirty="0">
                <a:solidFill>
                  <a:srgbClr val="323130"/>
                </a:solidFill>
                <a:latin typeface="Calibri" panose="020F0502020204030204" pitchFamily="34" charset="0"/>
              </a:rPr>
              <a:t>Band Handover – It will includes all 5G to 4G  </a:t>
            </a:r>
            <a:endParaRPr lang="en-US" sz="2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878B2EC-13DB-7C98-678D-A2F1B98E1A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981200"/>
            <a:ext cx="533400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407545"/>
      </p:ext>
    </p:extLst>
  </p:cSld>
  <p:clrMapOvr>
    <a:masterClrMapping/>
  </p:clrMapOvr>
  <p:transition>
    <p:whee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499803"/>
            <a:ext cx="8229600" cy="1143000"/>
          </a:xfrm>
        </p:spPr>
        <p:txBody>
          <a:bodyPr>
            <a:noAutofit/>
          </a:bodyPr>
          <a:lstStyle/>
          <a:p>
            <a:br>
              <a:rPr lang="en-US" sz="2800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br>
              <a:rPr lang="en-US" sz="2800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en-US" sz="2800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(Reselection)</a:t>
            </a:r>
            <a:br>
              <a:rPr lang="en-US" sz="2800" dirty="0">
                <a:effectLst/>
                <a:latin typeface="Calibri" pitchFamily="34" charset="0"/>
                <a:cs typeface="Calibri" pitchFamily="34" charset="0"/>
              </a:rPr>
            </a:br>
            <a:r>
              <a:rPr lang="en-IN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2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2800" dirty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DDA7F3B-0DA0-BAB6-7E38-FC9ABAC7A3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828800"/>
            <a:ext cx="7924800" cy="3958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659017"/>
      </p:ext>
    </p:extLst>
  </p:cSld>
  <p:clrMapOvr>
    <a:masterClrMapping/>
  </p:clrMapOvr>
  <p:transition>
    <p:whee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499803"/>
            <a:ext cx="8229600" cy="1143000"/>
          </a:xfrm>
        </p:spPr>
        <p:txBody>
          <a:bodyPr>
            <a:noAutofit/>
          </a:bodyPr>
          <a:lstStyle/>
          <a:p>
            <a:br>
              <a:rPr lang="en-US" sz="2400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br>
              <a:rPr lang="en-US" sz="2400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en-US" sz="2400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( Drive Route covered during mobility. )</a:t>
            </a:r>
            <a:br>
              <a:rPr lang="en-US" sz="2400" dirty="0">
                <a:effectLst/>
                <a:latin typeface="Calibri" pitchFamily="34" charset="0"/>
                <a:cs typeface="Calibri" pitchFamily="34" charset="0"/>
              </a:rPr>
            </a:br>
            <a:r>
              <a:rPr lang="en-IN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2400" dirty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9DC136-A4C7-AC55-391B-E565F5172A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799" y="1219200"/>
            <a:ext cx="2971801" cy="4276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780665"/>
      </p:ext>
    </p:extLst>
  </p:cSld>
  <p:clrMapOvr>
    <a:masterClrMapping/>
  </p:clrMapOvr>
  <p:transition>
    <p:whee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066800"/>
            <a:ext cx="8229600" cy="335280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  <a:buNone/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cs typeface="Times New Roman" pitchFamily="18" charset="0"/>
              </a:rPr>
              <a:t>MARQUIS TECHNOLOGIES</a:t>
            </a:r>
          </a:p>
          <a:p>
            <a:pPr algn="ctr">
              <a:spcBef>
                <a:spcPct val="50000"/>
              </a:spcBef>
              <a:defRPr/>
            </a:pP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hlinkClick r:id="rId2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hlinkClick r:id="rId2"/>
              </a:rPr>
              <a:t>www.marquistech.com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</a:endParaRPr>
          </a:p>
          <a:p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			</a:t>
            </a:r>
            <a: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THANK YOU</a:t>
            </a:r>
            <a:b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endParaRPr lang="en-US" sz="60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>
    <p:whee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-609600" y="76200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</a:rPr>
              <a:t>CHENNAI</a:t>
            </a:r>
            <a:endParaRPr lang="en-US" sz="2800" b="1" dirty="0">
              <a:solidFill>
                <a:schemeClr val="bg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7412" name="Rectangle 5"/>
          <p:cNvSpPr txBox="1">
            <a:spLocks noGrp="1" noChangeArrowheads="1"/>
          </p:cNvSpPr>
          <p:nvPr/>
        </p:nvSpPr>
        <p:spPr bwMode="auto">
          <a:xfrm>
            <a:off x="2514600" y="6208637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 dirty="0">
              <a:latin typeface="Calibri" pitchFamily="34" charset="0"/>
              <a:ea typeface="ヒラギノ角ゴ Pro W3" pitchFamily="124" charset="-128"/>
            </a:endParaRPr>
          </a:p>
        </p:txBody>
      </p:sp>
      <p:sp>
        <p:nvSpPr>
          <p:cNvPr id="17414" name="Rectangle 6"/>
          <p:cNvSpPr txBox="1">
            <a:spLocks noGrp="1" noChangeArrowheads="1"/>
          </p:cNvSpPr>
          <p:nvPr/>
        </p:nvSpPr>
        <p:spPr bwMode="auto">
          <a:xfrm>
            <a:off x="82296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graphicFrame>
        <p:nvGraphicFramePr>
          <p:cNvPr id="17556" name="Group 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505975"/>
              </p:ext>
            </p:extLst>
          </p:nvPr>
        </p:nvGraphicFramePr>
        <p:xfrm>
          <a:off x="1524000" y="2590800"/>
          <a:ext cx="6400800" cy="1341120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Country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Continent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TAMIL NADU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CHENNAI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 Zone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---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168081"/>
      </p:ext>
    </p:extLst>
  </p:cSld>
  <p:clrMapOvr>
    <a:masterClrMapping/>
  </p:clrMapOvr>
  <p:transition>
    <p:whee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200400"/>
            <a:ext cx="7313612" cy="1143000"/>
          </a:xfrm>
        </p:spPr>
        <p:txBody>
          <a:bodyPr/>
          <a:lstStyle/>
          <a:p>
            <a:r>
              <a:rPr lang="en-US" sz="110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z="1100" smtClean="0">
                <a:latin typeface="+mj-lt"/>
              </a:rPr>
              <a:pPr>
                <a:defRPr/>
              </a:pPr>
              <a:t>3</a:t>
            </a:fld>
            <a:endParaRPr lang="en-US" sz="110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908464"/>
            <a:ext cx="44887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+mj-lt"/>
                <a:ea typeface="+mj-ea"/>
                <a:cs typeface="+mj-cs"/>
              </a:rPr>
              <a:t>Operators in Location</a:t>
            </a:r>
            <a:endParaRPr lang="en-IN" sz="3200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879611CB-F788-4D8F-AC29-413DC3A909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3748250"/>
              </p:ext>
            </p:extLst>
          </p:nvPr>
        </p:nvGraphicFramePr>
        <p:xfrm>
          <a:off x="1447801" y="1601127"/>
          <a:ext cx="6553200" cy="1044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4400">
                  <a:extLst>
                    <a:ext uri="{9D8B030D-6E8A-4147-A177-3AD203B41FA5}">
                      <a16:colId xmlns:a16="http://schemas.microsoft.com/office/drawing/2014/main" val="1648588556"/>
                    </a:ext>
                  </a:extLst>
                </a:gridCol>
                <a:gridCol w="2184400">
                  <a:extLst>
                    <a:ext uri="{9D8B030D-6E8A-4147-A177-3AD203B41FA5}">
                      <a16:colId xmlns:a16="http://schemas.microsoft.com/office/drawing/2014/main" val="4109103369"/>
                    </a:ext>
                  </a:extLst>
                </a:gridCol>
                <a:gridCol w="2184400">
                  <a:extLst>
                    <a:ext uri="{9D8B030D-6E8A-4147-A177-3AD203B41FA5}">
                      <a16:colId xmlns:a16="http://schemas.microsoft.com/office/drawing/2014/main" val="2854668208"/>
                    </a:ext>
                  </a:extLst>
                </a:gridCol>
              </a:tblGrid>
              <a:tr h="186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MCC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MNC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Operator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922383"/>
                  </a:ext>
                </a:extLst>
              </a:tr>
              <a:tr h="24234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404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40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AIRTEL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7281037"/>
                  </a:ext>
                </a:extLst>
              </a:tr>
              <a:tr h="24234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405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862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JIO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2673788"/>
                  </a:ext>
                </a:extLst>
              </a:tr>
              <a:tr h="24234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404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84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VI</a:t>
                      </a:r>
                      <a:endParaRPr lang="th-TH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323273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CEE76E0-FAA6-479E-8350-95F1ABCC93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775040"/>
              </p:ext>
            </p:extLst>
          </p:nvPr>
        </p:nvGraphicFramePr>
        <p:xfrm>
          <a:off x="990600" y="2766482"/>
          <a:ext cx="3898900" cy="1398270"/>
        </p:xfrm>
        <a:graphic>
          <a:graphicData uri="http://schemas.openxmlformats.org/drawingml/2006/table">
            <a:tbl>
              <a:tblPr/>
              <a:tblGrid>
                <a:gridCol w="355600">
                  <a:extLst>
                    <a:ext uri="{9D8B030D-6E8A-4147-A177-3AD203B41FA5}">
                      <a16:colId xmlns:a16="http://schemas.microsoft.com/office/drawing/2014/main" val="421829162"/>
                    </a:ext>
                  </a:extLst>
                </a:gridCol>
                <a:gridCol w="2832100">
                  <a:extLst>
                    <a:ext uri="{9D8B030D-6E8A-4147-A177-3AD203B41FA5}">
                      <a16:colId xmlns:a16="http://schemas.microsoft.com/office/drawing/2014/main" val="748903942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501522853"/>
                    </a:ext>
                  </a:extLst>
                </a:gridCol>
              </a:tblGrid>
              <a:tr h="170132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operator Network Info(Airtel)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0195037"/>
                  </a:ext>
                </a:extLst>
              </a:tr>
              <a:tr h="1701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73761"/>
                  </a:ext>
                </a:extLst>
              </a:tr>
              <a:tr h="1701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172801"/>
                  </a:ext>
                </a:extLst>
              </a:tr>
              <a:tr h="4637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Band 1 (FDD-2100) Band 3 (FDD-1800),Band 8(FDD-390) Band 40 (TDD-2300)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759445"/>
                  </a:ext>
                </a:extLst>
              </a:tr>
              <a:tr h="1701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409093"/>
                  </a:ext>
                </a:extLst>
              </a:tr>
              <a:tr h="1701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GSM900, 1800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058511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2E2117C-CA97-4D24-B6C0-1985EE7BC3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646898"/>
              </p:ext>
            </p:extLst>
          </p:nvPr>
        </p:nvGraphicFramePr>
        <p:xfrm>
          <a:off x="5014912" y="2776007"/>
          <a:ext cx="3898900" cy="1632585"/>
        </p:xfrm>
        <a:graphic>
          <a:graphicData uri="http://schemas.openxmlformats.org/drawingml/2006/table">
            <a:tbl>
              <a:tblPr/>
              <a:tblGrid>
                <a:gridCol w="355600">
                  <a:extLst>
                    <a:ext uri="{9D8B030D-6E8A-4147-A177-3AD203B41FA5}">
                      <a16:colId xmlns:a16="http://schemas.microsoft.com/office/drawing/2014/main" val="451028977"/>
                    </a:ext>
                  </a:extLst>
                </a:gridCol>
                <a:gridCol w="2832100">
                  <a:extLst>
                    <a:ext uri="{9D8B030D-6E8A-4147-A177-3AD203B41FA5}">
                      <a16:colId xmlns:a16="http://schemas.microsoft.com/office/drawing/2014/main" val="1458940016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527952287"/>
                    </a:ext>
                  </a:extLst>
                </a:gridCol>
              </a:tblGrid>
              <a:tr h="190500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operator Network Info(JIO)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6756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1192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4168550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0" i="0" u="none" strike="noStrik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LTE 2300 MHz –TDD(Band 40), LTE 850 MHz – FDD(Band 5)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0" i="0" u="none" strike="noStrik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LTE 1800 MHz –FDD(Band 3) </a:t>
                      </a:r>
                    </a:p>
                    <a:p>
                      <a:pPr algn="ctr" rtl="0" fontAlgn="ctr"/>
                      <a:endParaRPr lang="en-IN" sz="1100" b="0" i="0" u="none" strike="noStrike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0514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7586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09465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584CCB6-7226-47F7-A529-C9B8D2CC69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558695"/>
              </p:ext>
            </p:extLst>
          </p:nvPr>
        </p:nvGraphicFramePr>
        <p:xfrm>
          <a:off x="2774951" y="4240611"/>
          <a:ext cx="3889375" cy="1619250"/>
        </p:xfrm>
        <a:graphic>
          <a:graphicData uri="http://schemas.openxmlformats.org/drawingml/2006/table">
            <a:tbl>
              <a:tblPr/>
              <a:tblGrid>
                <a:gridCol w="355600">
                  <a:extLst>
                    <a:ext uri="{9D8B030D-6E8A-4147-A177-3AD203B41FA5}">
                      <a16:colId xmlns:a16="http://schemas.microsoft.com/office/drawing/2014/main" val="1756085795"/>
                    </a:ext>
                  </a:extLst>
                </a:gridCol>
                <a:gridCol w="2832100">
                  <a:extLst>
                    <a:ext uri="{9D8B030D-6E8A-4147-A177-3AD203B41FA5}">
                      <a16:colId xmlns:a16="http://schemas.microsoft.com/office/drawing/2014/main" val="3494566417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35193060"/>
                    </a:ext>
                  </a:extLst>
                </a:gridCol>
              </a:tblGrid>
              <a:tr h="190500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operator Network Info(VI)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90182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4110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6125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0" i="0" u="none" strike="noStrik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LTE 2100 MHz – FDD(Band 1), LTE 1800 MHz –FDD(Band 3) </a:t>
                      </a:r>
                    </a:p>
                    <a:p>
                      <a:pPr algn="ctr" rtl="0" fontAlgn="ctr"/>
                      <a:endParaRPr lang="en-IN" sz="1100" b="0" i="0" u="none" strike="noStrike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9495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25962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GSM900, 1800</a:t>
                      </a:r>
                    </a:p>
                    <a:p>
                      <a:pPr algn="ctr" rtl="0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852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59842"/>
      </p:ext>
    </p:extLst>
  </p:cSld>
  <p:clrMapOvr>
    <a:masterClrMapping/>
  </p:clrMapOvr>
  <p:transition>
    <p:whee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2743200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Near Cell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RSRP:  -60dbm to -75dbm   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Mixed</a:t>
            </a:r>
            <a:r>
              <a:rPr lang="en-US" sz="2400" dirty="0"/>
              <a:t>	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Mobility: RSRP   :  -75dbm to -95dbm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Cell Edge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-95dbm to -115dbm   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0" dirty="0">
                <a:effectLst/>
                <a:latin typeface="Cambria" pitchFamily="18" charset="0"/>
              </a:rPr>
              <a:t>Drive Route operator </a:t>
            </a:r>
          </a:p>
        </p:txBody>
      </p:sp>
    </p:spTree>
  </p:cSld>
  <p:clrMapOvr>
    <a:masterClrMapping/>
  </p:clrMapOvr>
  <p:transition>
    <p:whee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D6A9528-093B-414C-BB0C-38E40B7CC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0" y="1828800"/>
            <a:ext cx="8229600" cy="1143000"/>
          </a:xfrm>
        </p:spPr>
        <p:txBody>
          <a:bodyPr/>
          <a:lstStyle/>
          <a:p>
            <a:r>
              <a:rPr lang="en-US" dirty="0"/>
              <a:t>AIRTEL  </a:t>
            </a:r>
          </a:p>
        </p:txBody>
      </p:sp>
    </p:spTree>
    <p:extLst>
      <p:ext uri="{BB962C8B-B14F-4D97-AF65-F5344CB8AC3E}">
        <p14:creationId xmlns:p14="http://schemas.microsoft.com/office/powerpoint/2010/main" val="2803894329"/>
      </p:ext>
    </p:extLst>
  </p:cSld>
  <p:clrMapOvr>
    <a:masterClrMapping/>
  </p:clrMapOvr>
  <p:transition>
    <p:whee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84BFF3-EE12-41B4-8648-2C941B07B7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fld id="{0ABCB621-EB69-44F8-8187-47FA8AE88EE6}" type="datetime1">
              <a:rPr lang="en-GB" smtClean="0"/>
              <a:pPr/>
              <a:t>19/10/2022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49C8B6-2A8C-4FF9-90DB-D48BBDD74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/>
              <a:t>Confidential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DEF0F9-1950-4C37-88FD-874D8567C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BDEAC991-40F7-46D0-AD9A-EC2BE2330C24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61DD735-A9E3-637C-E0A9-A565E248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882173"/>
              </p:ext>
            </p:extLst>
          </p:nvPr>
        </p:nvGraphicFramePr>
        <p:xfrm>
          <a:off x="609600" y="1371600"/>
          <a:ext cx="7848600" cy="2819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6180">
                  <a:extLst>
                    <a:ext uri="{9D8B030D-6E8A-4147-A177-3AD203B41FA5}">
                      <a16:colId xmlns:a16="http://schemas.microsoft.com/office/drawing/2014/main" val="2153080260"/>
                    </a:ext>
                  </a:extLst>
                </a:gridCol>
                <a:gridCol w="2423482">
                  <a:extLst>
                    <a:ext uri="{9D8B030D-6E8A-4147-A177-3AD203B41FA5}">
                      <a16:colId xmlns:a16="http://schemas.microsoft.com/office/drawing/2014/main" val="3083715222"/>
                    </a:ext>
                  </a:extLst>
                </a:gridCol>
                <a:gridCol w="2075008">
                  <a:extLst>
                    <a:ext uri="{9D8B030D-6E8A-4147-A177-3AD203B41FA5}">
                      <a16:colId xmlns:a16="http://schemas.microsoft.com/office/drawing/2014/main" val="3117415047"/>
                    </a:ext>
                  </a:extLst>
                </a:gridCol>
                <a:gridCol w="1983930">
                  <a:extLst>
                    <a:ext uri="{9D8B030D-6E8A-4147-A177-3AD203B41FA5}">
                      <a16:colId xmlns:a16="http://schemas.microsoft.com/office/drawing/2014/main" val="956981919"/>
                    </a:ext>
                  </a:extLst>
                </a:gridCol>
              </a:tblGrid>
              <a:tr h="469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OPERATOR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Mobility Scenario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Location tested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Longitude/Latitude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87792694"/>
                  </a:ext>
                </a:extLst>
              </a:tr>
              <a:tr h="469900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AIRTEL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5G to 4G HO Spot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Marina Road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80.2824, 13.0500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101437"/>
                  </a:ext>
                </a:extLst>
              </a:tr>
              <a:tr h="4699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SRVCC to 2G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St thomas Mount Road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80.1923,13.0051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21435727"/>
                  </a:ext>
                </a:extLst>
              </a:tr>
              <a:tr h="4699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IRAT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kamakshi Hospital Road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80.2362,12.9416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36046177"/>
                  </a:ext>
                </a:extLst>
              </a:tr>
              <a:tr h="4699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Good Coverage For Testing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Mylapore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80.2676,13.0368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80582956"/>
                  </a:ext>
                </a:extLst>
              </a:tr>
              <a:tr h="4699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Poor Coverage For Testing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Tansi Nagar,Velachery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80.2180,12.9815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9652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5005038"/>
      </p:ext>
    </p:extLst>
  </p:cSld>
  <p:clrMapOvr>
    <a:masterClrMapping/>
  </p:clrMapOvr>
  <p:transition>
    <p:whee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705601" y="1176015"/>
            <a:ext cx="2362200" cy="15671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Airtel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Band: 40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 ID: 2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39025</a:t>
            </a: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RSRP:</a:t>
            </a:r>
            <a:r>
              <a:rPr lang="en-IN" sz="1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IN" sz="1600" b="1" dirty="0">
                <a:solidFill>
                  <a:srgbClr val="000000"/>
                </a:solidFill>
                <a:latin typeface="Calibri"/>
              </a:rPr>
              <a:t>-60dBm to -75dBm</a:t>
            </a:r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IN" sz="1600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9AD440-F696-40FC-A60B-1B2487E646B8}"/>
              </a:ext>
            </a:extLst>
          </p:cNvPr>
          <p:cNvSpPr txBox="1"/>
          <p:nvPr/>
        </p:nvSpPr>
        <p:spPr>
          <a:xfrm>
            <a:off x="457200" y="685800"/>
            <a:ext cx="45771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dirty="0">
                <a:solidFill>
                  <a:srgbClr val="323130"/>
                </a:solidFill>
                <a:latin typeface="Calibri" panose="020F0502020204030204" pitchFamily="34" charset="0"/>
              </a:rPr>
              <a:t>Near Cell screenshots of all band with Network INFO. Which include 5G also. </a:t>
            </a: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DF9C91-D0F1-6959-03EF-63DC93134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438400"/>
            <a:ext cx="5486400" cy="3657600"/>
          </a:xfrm>
          <a:prstGeom prst="rect">
            <a:avLst/>
          </a:prstGeom>
        </p:spPr>
      </p:pic>
    </p:spTree>
  </p:cSld>
  <p:clrMapOvr>
    <a:masterClrMapping/>
  </p:clrMapOvr>
  <p:transition>
    <p:whee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705601" y="1176015"/>
            <a:ext cx="2362200" cy="15671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Airtel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Band: 40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 ID: 2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39150</a:t>
            </a: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RSRP:</a:t>
            </a:r>
            <a:r>
              <a:rPr lang="en-IN" sz="1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6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-95dbm to 115dbm </a:t>
            </a:r>
            <a:endParaRPr lang="en-IN" sz="1600" b="1" dirty="0">
              <a:solidFill>
                <a:schemeClr val="tx1"/>
              </a:solidFill>
            </a:endParaRPr>
          </a:p>
        </p:txBody>
      </p:sp>
      <p:sp>
        <p:nvSpPr>
          <p:cNvPr id="12" name="AutoShape 4" descr="https://outlook.office.com/owa/service.svc/s/GetFileAttachment?id=AAMkADFiZGMxYzFkLTZkZjUtNDIzNC04ZGVmLTY0ZWE1NDU2MDlhMABGAAAAAAC3NTo5XLi2QKPJ%2FCiAlCerBwAl99qAwDjIQZvb%2BZ%2BGCahgAAAAAAEMAAAl99qAwDjIQZvb%2BZ%2BGCahgAAA8O0NFAAABEgAQAG2uCfsmHJlDrG1ip0IxyXk%3D&amp;X-OWA-CANARY=Fmn46LVNwE-ueYQF1vSYQsB5yAn6rtQYUWmRdrweIBL-B2SdCe7_RcHvFd-Z2elQ2OaE9tG-49s.&amp;isImagePreview=True"/>
          <p:cNvSpPr>
            <a:spLocks noChangeAspect="1" noChangeArrowheads="1"/>
          </p:cNvSpPr>
          <p:nvPr/>
        </p:nvSpPr>
        <p:spPr bwMode="auto">
          <a:xfrm>
            <a:off x="2109788" y="2428875"/>
            <a:ext cx="4924425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E88682-4CB8-401B-8E56-6DA4F1B27CC2}"/>
              </a:ext>
            </a:extLst>
          </p:cNvPr>
          <p:cNvSpPr txBox="1"/>
          <p:nvPr/>
        </p:nvSpPr>
        <p:spPr>
          <a:xfrm>
            <a:off x="457200" y="685800"/>
            <a:ext cx="45771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dirty="0">
                <a:solidFill>
                  <a:srgbClr val="323130"/>
                </a:solidFill>
                <a:latin typeface="Calibri" panose="020F0502020204030204" pitchFamily="34" charset="0"/>
              </a:rPr>
              <a:t>Edge Cell screenshots of all band with Network INFO. Which includes 5G also</a:t>
            </a:r>
            <a:endParaRPr lang="en-US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B64F7D7-A359-80B5-CB74-EF61AC954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200274"/>
            <a:ext cx="5915025" cy="3514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22867"/>
      </p:ext>
    </p:extLst>
  </p:cSld>
  <p:clrMapOvr>
    <a:masterClrMapping/>
  </p:clrMapOvr>
  <p:transition>
    <p:whee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F8A837F-601E-4555-8ED3-610E74F44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762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84A98CD-A0CF-398D-6044-2A8ACD49C3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212" y="838200"/>
            <a:ext cx="7311788" cy="383303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9442CC9-92D0-7549-AE4F-15D1EB8260FA}"/>
              </a:ext>
            </a:extLst>
          </p:cNvPr>
          <p:cNvSpPr/>
          <p:nvPr/>
        </p:nvSpPr>
        <p:spPr>
          <a:xfrm>
            <a:off x="762000" y="228600"/>
            <a:ext cx="541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Calibri" panose="020F0502020204030204" pitchFamily="34" charset="0"/>
                <a:cs typeface="Calibri" pitchFamily="34" charset="0"/>
              </a:rPr>
              <a:t>Mixed Mobility:-</a:t>
            </a:r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Siruseri</a:t>
            </a:r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, Chennai, Tamil Nadu</a:t>
            </a:r>
            <a:endParaRPr lang="en-IN" sz="2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82B3C5-6FF1-D7C8-511C-EAB91D4D491B}"/>
              </a:ext>
            </a:extLst>
          </p:cNvPr>
          <p:cNvSpPr txBox="1"/>
          <p:nvPr/>
        </p:nvSpPr>
        <p:spPr>
          <a:xfrm rot="10600774" flipV="1">
            <a:off x="5715000" y="3644372"/>
            <a:ext cx="113958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9537" indent="0">
              <a:buNone/>
            </a:pPr>
            <a:r>
              <a:rPr lang="en-US" sz="1800" b="1" dirty="0">
                <a:latin typeface="Calibri" panose="020F0502020204030204" pitchFamily="34" charset="0"/>
                <a:cs typeface="Calibri" pitchFamily="34" charset="0"/>
              </a:rPr>
              <a:t>RSRP:</a:t>
            </a:r>
            <a:r>
              <a:rPr lang="en-US" sz="1800" dirty="0">
                <a:latin typeface="Calibri" panose="020F0502020204030204" pitchFamily="34" charset="0"/>
                <a:cs typeface="Calibri" pitchFamily="34" charset="0"/>
              </a:rPr>
              <a:t> -65dbm to -110dbm</a:t>
            </a:r>
          </a:p>
        </p:txBody>
      </p:sp>
    </p:spTree>
    <p:extLst>
      <p:ext uri="{BB962C8B-B14F-4D97-AF65-F5344CB8AC3E}">
        <p14:creationId xmlns:p14="http://schemas.microsoft.com/office/powerpoint/2010/main" val="2737069727"/>
      </p:ext>
    </p:extLst>
  </p:cSld>
  <p:clrMapOvr>
    <a:masterClrMapping/>
  </p:clrMapOvr>
  <p:transition>
    <p:whee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849</TotalTime>
  <Words>432</Words>
  <Application>Microsoft Office PowerPoint</Application>
  <PresentationFormat>On-screen Show (4:3)</PresentationFormat>
  <Paragraphs>140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arial</vt:lpstr>
      <vt:lpstr>Calibri</vt:lpstr>
      <vt:lpstr>Cambria</vt:lpstr>
      <vt:lpstr>Lucida Grande</vt:lpstr>
      <vt:lpstr>Lucida Sans Unicode</vt:lpstr>
      <vt:lpstr>Times New Roman</vt:lpstr>
      <vt:lpstr>Verdana</vt:lpstr>
      <vt:lpstr>Wingdings 2</vt:lpstr>
      <vt:lpstr>Wingdings 3</vt:lpstr>
      <vt:lpstr>Concourse</vt:lpstr>
      <vt:lpstr>MARQUIS TECHNOLOGIES  </vt:lpstr>
      <vt:lpstr>PowerPoint Presentation</vt:lpstr>
      <vt:lpstr> </vt:lpstr>
      <vt:lpstr>Drive Route operator </vt:lpstr>
      <vt:lpstr>AIRTEL  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  (Reselection)    </vt:lpstr>
      <vt:lpstr>  ( Drive Route covered during mobility. )    </vt:lpstr>
      <vt:lpstr>           THANK YOU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MARQUIS TECHNOLOGIES</dc:title>
  <dc:subject>Marketing Presentation</dc:subject>
  <dc:creator>Kailash</dc:creator>
  <cp:lastModifiedBy>Anuj  Jain</cp:lastModifiedBy>
  <cp:revision>883</cp:revision>
  <dcterms:created xsi:type="dcterms:W3CDTF">2007-12-16T16:40:02Z</dcterms:created>
  <dcterms:modified xsi:type="dcterms:W3CDTF">2022-10-19T16:41:58Z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4fea9ac1-470f-4ff8-9b19-4c01456e19dc</vt:lpwstr>
  </property>
  <property fmtid="{D5CDD505-2E9C-101B-9397-08002B2CF9AE}" pid="3" name="NokiaConfidentiality">
    <vt:lpwstr>Confidential</vt:lpwstr>
  </property>
</Properties>
</file>